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4"/>
  </p:sldMasterIdLst>
  <p:notesMasterIdLst>
    <p:notesMasterId r:id="rId18"/>
  </p:notesMasterIdLst>
  <p:sldIdLst>
    <p:sldId id="256" r:id="rId5"/>
    <p:sldId id="257" r:id="rId6"/>
    <p:sldId id="265" r:id="rId7"/>
    <p:sldId id="274" r:id="rId8"/>
    <p:sldId id="275" r:id="rId9"/>
    <p:sldId id="266" r:id="rId10"/>
    <p:sldId id="267" r:id="rId11"/>
    <p:sldId id="261" r:id="rId12"/>
    <p:sldId id="272" r:id="rId13"/>
    <p:sldId id="271" r:id="rId14"/>
    <p:sldId id="269" r:id="rId15"/>
    <p:sldId id="273" r:id="rId16"/>
    <p:sldId id="270"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67" d="100"/>
          <a:sy n="67" d="100"/>
        </p:scale>
        <p:origin x="564" y="5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hullcc-my.sharepoint.com/personal/graeme_smith_hullcc_gov_uk/Documents/HEY%20LEP/2023%20Year%20end/LEP%20Spend%202223.xlsm"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227C-4D48-9AAE-478FD2464C31}"/>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227C-4D48-9AAE-478FD2464C31}"/>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227C-4D48-9AAE-478FD2464C31}"/>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7-227C-4D48-9AAE-478FD2464C31}"/>
              </c:ext>
            </c:extLst>
          </c:dPt>
          <c:dPt>
            <c:idx val="4"/>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9-227C-4D48-9AAE-478FD2464C31}"/>
              </c:ext>
            </c:extLst>
          </c:dPt>
          <c:dLbls>
            <c:dLbl>
              <c:idx val="4"/>
              <c:layout>
                <c:manualLayout>
                  <c:x val="-1.1319137649270096E-2"/>
                  <c:y val="7.155414545381906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227C-4D48-9AAE-478FD2464C31}"/>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dk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'[LEP Spend 2223.xlsm]Report'!$BC$12:$BC$16</c:f>
              <c:strCache>
                <c:ptCount val="5"/>
                <c:pt idx="0">
                  <c:v>central government funding</c:v>
                </c:pt>
                <c:pt idx="1">
                  <c:v>Local authority / combined authority contributions</c:v>
                </c:pt>
                <c:pt idx="2">
                  <c:v>NHS funding</c:v>
                </c:pt>
                <c:pt idx="3">
                  <c:v>Other income / grants / recharges etc</c:v>
                </c:pt>
                <c:pt idx="4">
                  <c:v>Interest received</c:v>
                </c:pt>
              </c:strCache>
            </c:strRef>
          </c:cat>
          <c:val>
            <c:numRef>
              <c:f>'[LEP Spend 2223.xlsm]Report'!$BD$12:$BD$16</c:f>
              <c:numCache>
                <c:formatCode>"£"#,##0.00_);[Red]\("£"#,##0.00\)</c:formatCode>
                <c:ptCount val="5"/>
                <c:pt idx="0">
                  <c:v>1477453.6300000001</c:v>
                </c:pt>
                <c:pt idx="1">
                  <c:v>236050.66</c:v>
                </c:pt>
                <c:pt idx="2">
                  <c:v>300000</c:v>
                </c:pt>
                <c:pt idx="3">
                  <c:v>37053.279999999999</c:v>
                </c:pt>
                <c:pt idx="4">
                  <c:v>105561.48999999999</c:v>
                </c:pt>
              </c:numCache>
            </c:numRef>
          </c:val>
          <c:extLst>
            <c:ext xmlns:c16="http://schemas.microsoft.com/office/drawing/2014/chart" uri="{C3380CC4-5D6E-409C-BE32-E72D297353CC}">
              <c16:uniqueId val="{0000000A-227C-4D48-9AAE-478FD2464C31}"/>
            </c:ext>
          </c:extLst>
        </c:ser>
        <c:dLbls>
          <c:dLblPos val="outEnd"/>
          <c:showLegendKey val="0"/>
          <c:showVal val="0"/>
          <c:showCatName val="0"/>
          <c:showSerName val="0"/>
          <c:showPercent val="1"/>
          <c:showBubbleSize val="0"/>
          <c:showLeaderLines val="1"/>
        </c:dLbls>
        <c:firstSliceAng val="139"/>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431" tIns="45715" rIns="91431" bIns="45715" rtlCol="0"/>
          <a:lstStyle>
            <a:lvl1pPr algn="l">
              <a:defRPr sz="1200"/>
            </a:lvl1pPr>
          </a:lstStyle>
          <a:p>
            <a:endParaRPr lang="en-GB"/>
          </a:p>
        </p:txBody>
      </p:sp>
      <p:sp>
        <p:nvSpPr>
          <p:cNvPr id="3" name="Date Placeholder 2"/>
          <p:cNvSpPr>
            <a:spLocks noGrp="1"/>
          </p:cNvSpPr>
          <p:nvPr>
            <p:ph type="dt" idx="1"/>
          </p:nvPr>
        </p:nvSpPr>
        <p:spPr>
          <a:xfrm>
            <a:off x="3850444" y="0"/>
            <a:ext cx="2945659" cy="498056"/>
          </a:xfrm>
          <a:prstGeom prst="rect">
            <a:avLst/>
          </a:prstGeom>
        </p:spPr>
        <p:txBody>
          <a:bodyPr vert="horz" lIns="91431" tIns="45715" rIns="91431" bIns="45715" rtlCol="0"/>
          <a:lstStyle>
            <a:lvl1pPr algn="r">
              <a:defRPr sz="1200"/>
            </a:lvl1pPr>
          </a:lstStyle>
          <a:p>
            <a:fld id="{C1C30E47-ADB0-49F3-8FE8-C92D8FAC19DE}" type="datetimeFigureOut">
              <a:rPr lang="en-GB" smtClean="0"/>
              <a:t>19/06/2023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31" tIns="45715" rIns="91431" bIns="45715"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31" tIns="45715" rIns="91431"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5"/>
            <a:ext cx="2945659" cy="498055"/>
          </a:xfrm>
          <a:prstGeom prst="rect">
            <a:avLst/>
          </a:prstGeom>
        </p:spPr>
        <p:txBody>
          <a:bodyPr vert="horz" lIns="91431" tIns="45715" rIns="91431" bIns="45715"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31" tIns="45715" rIns="91431" bIns="45715" rtlCol="0" anchor="b"/>
          <a:lstStyle>
            <a:lvl1pPr algn="r">
              <a:defRPr sz="1200"/>
            </a:lvl1pPr>
          </a:lstStyle>
          <a:p>
            <a:fld id="{B72171C0-2305-4CCC-BF51-3BFD11A7FB34}" type="slidenum">
              <a:rPr lang="en-GB" smtClean="0"/>
              <a:t>‹#›</a:t>
            </a:fld>
            <a:endParaRPr lang="en-GB"/>
          </a:p>
        </p:txBody>
      </p:sp>
    </p:spTree>
    <p:extLst>
      <p:ext uri="{BB962C8B-B14F-4D97-AF65-F5344CB8AC3E}">
        <p14:creationId xmlns:p14="http://schemas.microsoft.com/office/powerpoint/2010/main" val="703296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FC9FCA-FC67-4EAE-82EE-80D2531792FC}" type="datetime1">
              <a:rPr lang="en-GB" smtClean="0"/>
              <a:t>19/06/2023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46DD78-A555-4801-818E-6D89C177CD42}" type="slidenum">
              <a:rPr lang="en-GB" smtClean="0"/>
              <a:t>‹#›</a:t>
            </a:fld>
            <a:endParaRPr lang="en-GB"/>
          </a:p>
        </p:txBody>
      </p:sp>
    </p:spTree>
    <p:extLst>
      <p:ext uri="{BB962C8B-B14F-4D97-AF65-F5344CB8AC3E}">
        <p14:creationId xmlns:p14="http://schemas.microsoft.com/office/powerpoint/2010/main" val="1240689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C4FFEC-7027-4C37-AE26-0161642B649F}" type="datetime1">
              <a:rPr lang="en-GB" smtClean="0"/>
              <a:t>19/06/2023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46DD78-A555-4801-818E-6D89C177CD42}" type="slidenum">
              <a:rPr lang="en-GB" smtClean="0"/>
              <a:t>‹#›</a:t>
            </a:fld>
            <a:endParaRPr lang="en-GB"/>
          </a:p>
        </p:txBody>
      </p:sp>
    </p:spTree>
    <p:extLst>
      <p:ext uri="{BB962C8B-B14F-4D97-AF65-F5344CB8AC3E}">
        <p14:creationId xmlns:p14="http://schemas.microsoft.com/office/powerpoint/2010/main" val="439061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BB094F-7081-44C1-BF70-4109ABF4250E}" type="datetime1">
              <a:rPr lang="en-GB" smtClean="0"/>
              <a:t>19/06/2023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46DD78-A555-4801-818E-6D89C177CD42}" type="slidenum">
              <a:rPr lang="en-GB" smtClean="0"/>
              <a:t>‹#›</a:t>
            </a:fld>
            <a:endParaRPr lang="en-GB"/>
          </a:p>
        </p:txBody>
      </p:sp>
    </p:spTree>
    <p:extLst>
      <p:ext uri="{BB962C8B-B14F-4D97-AF65-F5344CB8AC3E}">
        <p14:creationId xmlns:p14="http://schemas.microsoft.com/office/powerpoint/2010/main" val="90936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1AAC85-EBBF-448E-9D33-913572DAB6C6}" type="datetime1">
              <a:rPr lang="en-GB" smtClean="0"/>
              <a:t>19/06/2023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46DD78-A555-4801-818E-6D89C177CD42}" type="slidenum">
              <a:rPr lang="en-GB" smtClean="0"/>
              <a:t>‹#›</a:t>
            </a:fld>
            <a:endParaRPr lang="en-GB"/>
          </a:p>
        </p:txBody>
      </p:sp>
    </p:spTree>
    <p:extLst>
      <p:ext uri="{BB962C8B-B14F-4D97-AF65-F5344CB8AC3E}">
        <p14:creationId xmlns:p14="http://schemas.microsoft.com/office/powerpoint/2010/main" val="1218481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52ADDE-ACDA-4320-A1A5-1154F3BFC6C3}" type="datetime1">
              <a:rPr lang="en-GB" smtClean="0"/>
              <a:t>19/06/2023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46DD78-A555-4801-818E-6D89C177CD42}" type="slidenum">
              <a:rPr lang="en-GB" smtClean="0"/>
              <a:t>‹#›</a:t>
            </a:fld>
            <a:endParaRPr lang="en-GB"/>
          </a:p>
        </p:txBody>
      </p:sp>
    </p:spTree>
    <p:extLst>
      <p:ext uri="{BB962C8B-B14F-4D97-AF65-F5344CB8AC3E}">
        <p14:creationId xmlns:p14="http://schemas.microsoft.com/office/powerpoint/2010/main" val="3153749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48A710-183F-40FB-8FDD-B82DE191E707}" type="datetime1">
              <a:rPr lang="en-GB" smtClean="0"/>
              <a:t>19/06/2023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46DD78-A555-4801-818E-6D89C177CD42}" type="slidenum">
              <a:rPr lang="en-GB" smtClean="0"/>
              <a:t>‹#›</a:t>
            </a:fld>
            <a:endParaRPr lang="en-GB"/>
          </a:p>
        </p:txBody>
      </p:sp>
    </p:spTree>
    <p:extLst>
      <p:ext uri="{BB962C8B-B14F-4D97-AF65-F5344CB8AC3E}">
        <p14:creationId xmlns:p14="http://schemas.microsoft.com/office/powerpoint/2010/main" val="811503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4E6C6F-F3C1-4474-88A2-ADD8BB0A3DD1}" type="datetime1">
              <a:rPr lang="en-GB" smtClean="0"/>
              <a:t>19/06/2023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46DD78-A555-4801-818E-6D89C177CD42}" type="slidenum">
              <a:rPr lang="en-GB" smtClean="0"/>
              <a:t>‹#›</a:t>
            </a:fld>
            <a:endParaRPr lang="en-GB"/>
          </a:p>
        </p:txBody>
      </p:sp>
    </p:spTree>
    <p:extLst>
      <p:ext uri="{BB962C8B-B14F-4D97-AF65-F5344CB8AC3E}">
        <p14:creationId xmlns:p14="http://schemas.microsoft.com/office/powerpoint/2010/main" val="1604764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E92CE8-E206-4B27-BE9C-BC6749C03E5A}" type="datetime1">
              <a:rPr lang="en-GB" smtClean="0"/>
              <a:t>19/06/2023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46DD78-A555-4801-818E-6D89C177CD42}" type="slidenum">
              <a:rPr lang="en-GB" smtClean="0"/>
              <a:t>‹#›</a:t>
            </a:fld>
            <a:endParaRPr lang="en-GB"/>
          </a:p>
        </p:txBody>
      </p:sp>
    </p:spTree>
    <p:extLst>
      <p:ext uri="{BB962C8B-B14F-4D97-AF65-F5344CB8AC3E}">
        <p14:creationId xmlns:p14="http://schemas.microsoft.com/office/powerpoint/2010/main" val="1016081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767AE1-61E3-46DE-BBEE-342EA8D6112F}" type="datetime1">
              <a:rPr lang="en-GB" smtClean="0"/>
              <a:t>19/06/2023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46DD78-A555-4801-818E-6D89C177CD42}" type="slidenum">
              <a:rPr lang="en-GB" smtClean="0"/>
              <a:t>‹#›</a:t>
            </a:fld>
            <a:endParaRPr lang="en-GB"/>
          </a:p>
        </p:txBody>
      </p:sp>
    </p:spTree>
    <p:extLst>
      <p:ext uri="{BB962C8B-B14F-4D97-AF65-F5344CB8AC3E}">
        <p14:creationId xmlns:p14="http://schemas.microsoft.com/office/powerpoint/2010/main" val="2066157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E71497-5D7A-47B6-A34A-648B84BDA740}" type="datetime1">
              <a:rPr lang="en-GB" smtClean="0"/>
              <a:t>19/06/2023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46DD78-A555-4801-818E-6D89C177CD42}" type="slidenum">
              <a:rPr lang="en-GB" smtClean="0"/>
              <a:t>‹#›</a:t>
            </a:fld>
            <a:endParaRPr lang="en-GB"/>
          </a:p>
        </p:txBody>
      </p:sp>
    </p:spTree>
    <p:extLst>
      <p:ext uri="{BB962C8B-B14F-4D97-AF65-F5344CB8AC3E}">
        <p14:creationId xmlns:p14="http://schemas.microsoft.com/office/powerpoint/2010/main" val="987871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3D1D12-3F58-439F-A292-B8E233A43F3C}" type="datetime1">
              <a:rPr lang="en-GB" smtClean="0"/>
              <a:t>19/06/2023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46DD78-A555-4801-818E-6D89C177CD42}" type="slidenum">
              <a:rPr lang="en-GB" smtClean="0"/>
              <a:t>‹#›</a:t>
            </a:fld>
            <a:endParaRPr lang="en-GB"/>
          </a:p>
        </p:txBody>
      </p:sp>
    </p:spTree>
    <p:extLst>
      <p:ext uri="{BB962C8B-B14F-4D97-AF65-F5344CB8AC3E}">
        <p14:creationId xmlns:p14="http://schemas.microsoft.com/office/powerpoint/2010/main" val="4158030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E5CF05-CECA-4F5D-BB35-D3161DADD760}" type="datetime1">
              <a:rPr lang="en-GB" smtClean="0"/>
              <a:t>19/06/2023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46DD78-A555-4801-818E-6D89C177CD42}" type="slidenum">
              <a:rPr lang="en-GB" smtClean="0"/>
              <a:t>‹#›</a:t>
            </a:fld>
            <a:endParaRPr lang="en-GB"/>
          </a:p>
        </p:txBody>
      </p:sp>
    </p:spTree>
    <p:extLst>
      <p:ext uri="{BB962C8B-B14F-4D97-AF65-F5344CB8AC3E}">
        <p14:creationId xmlns:p14="http://schemas.microsoft.com/office/powerpoint/2010/main" val="29861874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1" name="Straight Connector 20">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843625"/>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Rectangle 22">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968282"/>
            <a:ext cx="12188824" cy="4946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95338" y="1566473"/>
            <a:ext cx="10601325" cy="2166723"/>
          </a:xfrm>
        </p:spPr>
        <p:txBody>
          <a:bodyPr>
            <a:normAutofit/>
          </a:bodyPr>
          <a:lstStyle/>
          <a:p>
            <a:r>
              <a:rPr lang="en-GB" sz="6600"/>
              <a:t>Hull &amp; East Yorkshire LEP</a:t>
            </a:r>
          </a:p>
        </p:txBody>
      </p:sp>
      <p:sp>
        <p:nvSpPr>
          <p:cNvPr id="3" name="Subtitle 2"/>
          <p:cNvSpPr>
            <a:spLocks noGrp="1"/>
          </p:cNvSpPr>
          <p:nvPr>
            <p:ph type="subTitle" idx="1"/>
          </p:nvPr>
        </p:nvSpPr>
        <p:spPr>
          <a:xfrm>
            <a:off x="795338" y="4092320"/>
            <a:ext cx="10601325" cy="1144884"/>
          </a:xfrm>
        </p:spPr>
        <p:txBody>
          <a:bodyPr>
            <a:normAutofit/>
          </a:bodyPr>
          <a:lstStyle/>
          <a:p>
            <a:r>
              <a:rPr lang="en-GB" dirty="0"/>
              <a:t>Accounts for the year ended 31/3/23</a:t>
            </a:r>
          </a:p>
        </p:txBody>
      </p:sp>
      <p:cxnSp>
        <p:nvCxnSpPr>
          <p:cNvPr id="29" name="Straight Connector 24">
            <a:extLst>
              <a:ext uri="{FF2B5EF4-FFF2-40B4-BE49-F238E27FC236}">
                <a16:creationId xmlns:a16="http://schemas.microsoft.com/office/drawing/2014/main" id="{42CDBECE-872A-4C73-9DC1-BB4E805E2C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3894594"/>
            <a:ext cx="27432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6028863"/>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a:xfrm>
            <a:off x="8610600" y="6159710"/>
            <a:ext cx="2743200" cy="365125"/>
          </a:xfrm>
        </p:spPr>
        <p:txBody>
          <a:bodyPr>
            <a:normAutofit/>
          </a:bodyPr>
          <a:lstStyle/>
          <a:p>
            <a:pPr>
              <a:spcAft>
                <a:spcPts val="600"/>
              </a:spcAft>
            </a:pPr>
            <a:fld id="{C846DD78-A555-4801-818E-6D89C177CD42}" type="slidenum">
              <a:rPr lang="en-GB">
                <a:solidFill>
                  <a:schemeClr val="bg1"/>
                </a:solidFill>
              </a:rPr>
              <a:pPr>
                <a:spcAft>
                  <a:spcPts val="600"/>
                </a:spcAft>
              </a:pPr>
              <a:t>1</a:t>
            </a:fld>
            <a:endParaRPr lang="en-GB">
              <a:solidFill>
                <a:schemeClr val="bg1"/>
              </a:solidFill>
            </a:endParaRPr>
          </a:p>
        </p:txBody>
      </p:sp>
    </p:spTree>
    <p:extLst>
      <p:ext uri="{BB962C8B-B14F-4D97-AF65-F5344CB8AC3E}">
        <p14:creationId xmlns:p14="http://schemas.microsoft.com/office/powerpoint/2010/main" val="40629933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Growing Places Grants</a:t>
            </a:r>
          </a:p>
        </p:txBody>
      </p:sp>
      <p:sp>
        <p:nvSpPr>
          <p:cNvPr id="4" name="Date Placeholder 3"/>
          <p:cNvSpPr>
            <a:spLocks noGrp="1"/>
          </p:cNvSpPr>
          <p:nvPr>
            <p:ph type="dt" sz="half" idx="10"/>
          </p:nvPr>
        </p:nvSpPr>
        <p:spPr/>
        <p:txBody>
          <a:bodyPr/>
          <a:lstStyle/>
          <a:p>
            <a:fld id="{E91AAC85-EBBF-448E-9D33-913572DAB6C6}" type="datetime1">
              <a:rPr lang="en-GB" smtClean="0"/>
              <a:t>19/06/2023</a:t>
            </a:fld>
            <a:endParaRPr lang="en-GB"/>
          </a:p>
        </p:txBody>
      </p:sp>
      <p:sp>
        <p:nvSpPr>
          <p:cNvPr id="5" name="Slide Number Placeholder 4"/>
          <p:cNvSpPr>
            <a:spLocks noGrp="1"/>
          </p:cNvSpPr>
          <p:nvPr>
            <p:ph type="sldNum" sz="quarter" idx="12"/>
          </p:nvPr>
        </p:nvSpPr>
        <p:spPr/>
        <p:txBody>
          <a:bodyPr/>
          <a:lstStyle/>
          <a:p>
            <a:fld id="{C846DD78-A555-4801-818E-6D89C177CD42}" type="slidenum">
              <a:rPr lang="en-GB" smtClean="0"/>
              <a:t>10</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861565155"/>
              </p:ext>
            </p:extLst>
          </p:nvPr>
        </p:nvGraphicFramePr>
        <p:xfrm>
          <a:off x="495127" y="1553090"/>
          <a:ext cx="4884181" cy="1419225"/>
        </p:xfrm>
        <a:graphic>
          <a:graphicData uri="http://schemas.openxmlformats.org/drawingml/2006/table">
            <a:tbl>
              <a:tblPr>
                <a:tableStyleId>{5C22544A-7EE6-4342-B048-85BDC9FD1C3A}</a:tableStyleId>
              </a:tblPr>
              <a:tblGrid>
                <a:gridCol w="2893762">
                  <a:extLst>
                    <a:ext uri="{9D8B030D-6E8A-4147-A177-3AD203B41FA5}">
                      <a16:colId xmlns:a16="http://schemas.microsoft.com/office/drawing/2014/main" val="20000"/>
                    </a:ext>
                  </a:extLst>
                </a:gridCol>
                <a:gridCol w="903344">
                  <a:extLst>
                    <a:ext uri="{9D8B030D-6E8A-4147-A177-3AD203B41FA5}">
                      <a16:colId xmlns:a16="http://schemas.microsoft.com/office/drawing/2014/main" val="20001"/>
                    </a:ext>
                  </a:extLst>
                </a:gridCol>
                <a:gridCol w="1087075">
                  <a:extLst>
                    <a:ext uri="{9D8B030D-6E8A-4147-A177-3AD203B41FA5}">
                      <a16:colId xmlns:a16="http://schemas.microsoft.com/office/drawing/2014/main" val="20002"/>
                    </a:ext>
                  </a:extLst>
                </a:gridCol>
              </a:tblGrid>
              <a:tr h="161925">
                <a:tc>
                  <a:txBody>
                    <a:bodyPr/>
                    <a:lstStyle/>
                    <a:p>
                      <a:pPr algn="l" fontAlgn="b"/>
                      <a:r>
                        <a:rPr lang="en-GB" sz="1800" u="sng" strike="noStrike">
                          <a:effectLst/>
                          <a:latin typeface="+mn-lt"/>
                        </a:rPr>
                        <a:t>Allocations</a:t>
                      </a:r>
                      <a:endParaRPr lang="en-GB" sz="1800" b="0" i="0" u="sng" strike="noStrike">
                        <a:solidFill>
                          <a:srgbClr val="000000"/>
                        </a:solidFill>
                        <a:effectLst/>
                        <a:latin typeface="+mn-lt"/>
                      </a:endParaRPr>
                    </a:p>
                  </a:txBody>
                  <a:tcPr marL="9525" marR="9525" marT="9525" marB="0" anchor="b"/>
                </a:tc>
                <a:tc>
                  <a:txBody>
                    <a:bodyPr/>
                    <a:lstStyle/>
                    <a:p>
                      <a:pPr algn="l" fontAlgn="b"/>
                      <a:endParaRPr lang="en-GB" sz="1800" b="0" i="0" u="none" strike="noStrike" dirty="0">
                        <a:solidFill>
                          <a:srgbClr val="000000"/>
                        </a:solidFill>
                        <a:effectLst/>
                        <a:latin typeface="+mn-lt"/>
                      </a:endParaRPr>
                    </a:p>
                  </a:txBody>
                  <a:tcPr marL="9525" marR="9525" marT="9525" marB="0" anchor="b"/>
                </a:tc>
                <a:tc>
                  <a:txBody>
                    <a:bodyPr/>
                    <a:lstStyle/>
                    <a:p>
                      <a:pPr algn="l" fontAlgn="b"/>
                      <a:endParaRPr lang="en-GB" sz="18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10000"/>
                  </a:ext>
                </a:extLst>
              </a:tr>
              <a:tr h="161925">
                <a:tc>
                  <a:txBody>
                    <a:bodyPr/>
                    <a:lstStyle/>
                    <a:p>
                      <a:pPr algn="l" fontAlgn="b"/>
                      <a:r>
                        <a:rPr lang="en-GB" sz="1800" u="none" strike="noStrike">
                          <a:effectLst/>
                          <a:latin typeface="+mn-lt"/>
                        </a:rPr>
                        <a:t>Growing Places Loans</a:t>
                      </a:r>
                      <a:endParaRPr lang="en-GB" sz="1800" b="0" i="0" u="none" strike="noStrike">
                        <a:solidFill>
                          <a:srgbClr val="000000"/>
                        </a:solidFill>
                        <a:effectLst/>
                        <a:latin typeface="+mn-lt"/>
                      </a:endParaRPr>
                    </a:p>
                  </a:txBody>
                  <a:tcPr marL="9525" marR="9525" marT="9525" marB="0" anchor="b"/>
                </a:tc>
                <a:tc>
                  <a:txBody>
                    <a:bodyPr/>
                    <a:lstStyle/>
                    <a:p>
                      <a:pPr algn="l" fontAlgn="b"/>
                      <a:endParaRPr lang="en-GB" sz="1800" b="0" i="0" u="none" strike="noStrike" dirty="0">
                        <a:solidFill>
                          <a:srgbClr val="000000"/>
                        </a:solidFill>
                        <a:effectLst/>
                        <a:latin typeface="+mn-lt"/>
                      </a:endParaRPr>
                    </a:p>
                  </a:txBody>
                  <a:tcPr marL="9525" marR="9525" marT="9525" marB="0" anchor="b"/>
                </a:tc>
                <a:tc>
                  <a:txBody>
                    <a:bodyPr/>
                    <a:lstStyle/>
                    <a:p>
                      <a:pPr algn="r" fontAlgn="b"/>
                      <a:r>
                        <a:rPr lang="en-GB" sz="1800" u="none" strike="noStrike">
                          <a:effectLst/>
                          <a:latin typeface="+mn-lt"/>
                        </a:rPr>
                        <a:t>£3,250,000 </a:t>
                      </a:r>
                      <a:endParaRPr lang="en-GB" sz="18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10001"/>
                  </a:ext>
                </a:extLst>
              </a:tr>
              <a:tr h="161925">
                <a:tc>
                  <a:txBody>
                    <a:bodyPr/>
                    <a:lstStyle/>
                    <a:p>
                      <a:pPr algn="l" fontAlgn="b"/>
                      <a:r>
                        <a:rPr lang="en-GB" sz="1800" u="none" strike="noStrike">
                          <a:effectLst/>
                          <a:latin typeface="+mn-lt"/>
                        </a:rPr>
                        <a:t>Local Growth Fund</a:t>
                      </a:r>
                      <a:endParaRPr lang="en-GB" sz="1800" b="0" i="0" u="none" strike="noStrike">
                        <a:solidFill>
                          <a:srgbClr val="000000"/>
                        </a:solidFill>
                        <a:effectLst/>
                        <a:latin typeface="+mn-lt"/>
                      </a:endParaRPr>
                    </a:p>
                  </a:txBody>
                  <a:tcPr marL="9525" marR="9525" marT="9525" marB="0" anchor="b"/>
                </a:tc>
                <a:tc>
                  <a:txBody>
                    <a:bodyPr/>
                    <a:lstStyle/>
                    <a:p>
                      <a:pPr algn="l" fontAlgn="b"/>
                      <a:endParaRPr lang="en-GB" sz="1800" b="0" i="0" u="none" strike="noStrike" dirty="0">
                        <a:solidFill>
                          <a:srgbClr val="000000"/>
                        </a:solidFill>
                        <a:effectLst/>
                        <a:latin typeface="+mn-lt"/>
                      </a:endParaRPr>
                    </a:p>
                  </a:txBody>
                  <a:tcPr marL="9525" marR="9525" marT="9525" marB="0" anchor="b"/>
                </a:tc>
                <a:tc>
                  <a:txBody>
                    <a:bodyPr/>
                    <a:lstStyle/>
                    <a:p>
                      <a:pPr algn="r" fontAlgn="b"/>
                      <a:r>
                        <a:rPr lang="en-GB" sz="1800" u="none" strike="noStrike">
                          <a:effectLst/>
                          <a:latin typeface="+mn-lt"/>
                        </a:rPr>
                        <a:t>£59,630 </a:t>
                      </a:r>
                      <a:endParaRPr lang="en-GB" sz="18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10002"/>
                  </a:ext>
                </a:extLst>
              </a:tr>
              <a:tr h="161925">
                <a:tc>
                  <a:txBody>
                    <a:bodyPr/>
                    <a:lstStyle/>
                    <a:p>
                      <a:pPr algn="l" fontAlgn="b"/>
                      <a:r>
                        <a:rPr lang="en-GB" sz="1800" u="none" strike="noStrike">
                          <a:effectLst/>
                          <a:latin typeface="+mn-lt"/>
                        </a:rPr>
                        <a:t>Getting Building Fund</a:t>
                      </a:r>
                      <a:endParaRPr lang="en-GB" sz="1800" b="0" i="0" u="none" strike="noStrike">
                        <a:solidFill>
                          <a:srgbClr val="000000"/>
                        </a:solidFill>
                        <a:effectLst/>
                        <a:latin typeface="+mn-lt"/>
                      </a:endParaRPr>
                    </a:p>
                  </a:txBody>
                  <a:tcPr marL="9525" marR="9525" marT="9525" marB="0" anchor="b"/>
                </a:tc>
                <a:tc>
                  <a:txBody>
                    <a:bodyPr/>
                    <a:lstStyle/>
                    <a:p>
                      <a:pPr algn="l" fontAlgn="b"/>
                      <a:endParaRPr lang="en-GB" sz="1800" b="0" i="0" u="none" strike="noStrike" dirty="0">
                        <a:solidFill>
                          <a:srgbClr val="000000"/>
                        </a:solidFill>
                        <a:effectLst/>
                        <a:latin typeface="+mn-lt"/>
                      </a:endParaRPr>
                    </a:p>
                  </a:txBody>
                  <a:tcPr marL="9525" marR="9525" marT="9525" marB="0" anchor="b"/>
                </a:tc>
                <a:tc>
                  <a:txBody>
                    <a:bodyPr/>
                    <a:lstStyle/>
                    <a:p>
                      <a:pPr algn="r" fontAlgn="b"/>
                      <a:r>
                        <a:rPr lang="en-GB" sz="1800" u="none" strike="noStrike">
                          <a:effectLst/>
                          <a:latin typeface="+mn-lt"/>
                        </a:rPr>
                        <a:t>£233,440 </a:t>
                      </a:r>
                      <a:endParaRPr lang="en-GB" sz="18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10003"/>
                  </a:ext>
                </a:extLst>
              </a:tr>
              <a:tr h="171450">
                <a:tc>
                  <a:txBody>
                    <a:bodyPr/>
                    <a:lstStyle/>
                    <a:p>
                      <a:pPr algn="l" fontAlgn="b"/>
                      <a:endParaRPr lang="en-GB" sz="1800" b="0" i="0" u="none" strike="noStrike">
                        <a:solidFill>
                          <a:srgbClr val="000000"/>
                        </a:solidFill>
                        <a:effectLst/>
                        <a:latin typeface="+mn-lt"/>
                      </a:endParaRPr>
                    </a:p>
                  </a:txBody>
                  <a:tcPr marL="9525" marR="9525" marT="9525" marB="0" anchor="b"/>
                </a:tc>
                <a:tc>
                  <a:txBody>
                    <a:bodyPr/>
                    <a:lstStyle/>
                    <a:p>
                      <a:pPr algn="l" fontAlgn="b"/>
                      <a:endParaRPr lang="en-GB" sz="1800" b="0" i="0" u="none" strike="noStrike" dirty="0">
                        <a:solidFill>
                          <a:srgbClr val="000000"/>
                        </a:solidFill>
                        <a:effectLst/>
                        <a:latin typeface="+mn-lt"/>
                      </a:endParaRPr>
                    </a:p>
                  </a:txBody>
                  <a:tcPr marL="9525" marR="9525" marT="9525" marB="0" anchor="b"/>
                </a:tc>
                <a:tc>
                  <a:txBody>
                    <a:bodyPr/>
                    <a:lstStyle/>
                    <a:p>
                      <a:pPr algn="r" fontAlgn="b"/>
                      <a:r>
                        <a:rPr lang="en-GB" sz="1800" u="none" strike="noStrike" dirty="0">
                          <a:effectLst/>
                          <a:latin typeface="+mn-lt"/>
                        </a:rPr>
                        <a:t>£3,543,070 </a:t>
                      </a:r>
                      <a:endParaRPr lang="en-GB" sz="18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000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748974322"/>
              </p:ext>
            </p:extLst>
          </p:nvPr>
        </p:nvGraphicFramePr>
        <p:xfrm>
          <a:off x="3435178" y="3282521"/>
          <a:ext cx="7404271" cy="2541632"/>
        </p:xfrm>
        <a:graphic>
          <a:graphicData uri="http://schemas.openxmlformats.org/drawingml/2006/table">
            <a:tbl>
              <a:tblPr>
                <a:tableStyleId>{5C22544A-7EE6-4342-B048-85BDC9FD1C3A}</a:tableStyleId>
              </a:tblPr>
              <a:tblGrid>
                <a:gridCol w="3398683">
                  <a:extLst>
                    <a:ext uri="{9D8B030D-6E8A-4147-A177-3AD203B41FA5}">
                      <a16:colId xmlns:a16="http://schemas.microsoft.com/office/drawing/2014/main" val="20000"/>
                    </a:ext>
                  </a:extLst>
                </a:gridCol>
                <a:gridCol w="1335196">
                  <a:extLst>
                    <a:ext uri="{9D8B030D-6E8A-4147-A177-3AD203B41FA5}">
                      <a16:colId xmlns:a16="http://schemas.microsoft.com/office/drawing/2014/main" val="20001"/>
                    </a:ext>
                  </a:extLst>
                </a:gridCol>
                <a:gridCol w="1335196">
                  <a:extLst>
                    <a:ext uri="{9D8B030D-6E8A-4147-A177-3AD203B41FA5}">
                      <a16:colId xmlns:a16="http://schemas.microsoft.com/office/drawing/2014/main" val="20002"/>
                    </a:ext>
                  </a:extLst>
                </a:gridCol>
                <a:gridCol w="1335196">
                  <a:extLst>
                    <a:ext uri="{9D8B030D-6E8A-4147-A177-3AD203B41FA5}">
                      <a16:colId xmlns:a16="http://schemas.microsoft.com/office/drawing/2014/main" val="20003"/>
                    </a:ext>
                  </a:extLst>
                </a:gridCol>
              </a:tblGrid>
              <a:tr h="317704">
                <a:tc>
                  <a:txBody>
                    <a:bodyPr/>
                    <a:lstStyle/>
                    <a:p>
                      <a:pPr algn="l" fontAlgn="b"/>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800" u="sng" strike="noStrike">
                          <a:effectLst/>
                        </a:rPr>
                        <a:t>Grants</a:t>
                      </a:r>
                      <a:endParaRPr lang="en-GB" sz="1800" b="1" i="0" u="sng"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800" u="sng" strike="noStrike">
                          <a:effectLst/>
                        </a:rPr>
                        <a:t>Admin</a:t>
                      </a:r>
                      <a:endParaRPr lang="en-GB" sz="1800" b="1" i="0" u="sng"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800" u="sng" strike="noStrike">
                          <a:effectLst/>
                        </a:rPr>
                        <a:t>Total</a:t>
                      </a:r>
                      <a:endParaRPr lang="en-GB" sz="1800" b="1" i="0" u="sng"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317704">
                <a:tc>
                  <a:txBody>
                    <a:bodyPr/>
                    <a:lstStyle/>
                    <a:p>
                      <a:pPr algn="l" fontAlgn="b"/>
                      <a:r>
                        <a:rPr lang="en-GB" sz="1800" u="none" strike="noStrike">
                          <a:effectLst/>
                        </a:rPr>
                        <a:t>Management &amp; administration</a:t>
                      </a:r>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800" u="none" strike="noStrike">
                          <a:effectLst/>
                        </a:rPr>
                        <a:t>£450,000 </a:t>
                      </a:r>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800" u="none" strike="noStrike">
                          <a:effectLst/>
                        </a:rPr>
                        <a:t>£450,000 </a:t>
                      </a:r>
                      <a:endParaRPr lang="en-GB"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1"/>
                  </a:ext>
                </a:extLst>
              </a:tr>
              <a:tr h="317704">
                <a:tc>
                  <a:txBody>
                    <a:bodyPr/>
                    <a:lstStyle/>
                    <a:p>
                      <a:pPr algn="l" fontAlgn="b"/>
                      <a:r>
                        <a:rPr lang="en-GB" sz="1800" u="none" strike="noStrike">
                          <a:effectLst/>
                        </a:rPr>
                        <a:t>Grants</a:t>
                      </a:r>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800" u="none" strike="noStrike" dirty="0">
                          <a:effectLst/>
                        </a:rPr>
                        <a:t>£3,093,038 </a:t>
                      </a:r>
                      <a:endParaRPr lang="en-GB" sz="1800" b="0" i="0" u="none" strike="noStrike" dirty="0">
                        <a:solidFill>
                          <a:srgbClr val="000000"/>
                        </a:solidFill>
                        <a:effectLst/>
                        <a:latin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endParaRPr lang="en-GB" sz="1800" b="0" i="0" u="none" strike="noStrike" dirty="0">
                        <a:solidFill>
                          <a:srgbClr val="000000"/>
                        </a:solidFill>
                        <a:effectLst/>
                        <a:latin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en-GB" sz="1800" u="none" strike="noStrike" dirty="0">
                          <a:effectLst/>
                        </a:rPr>
                        <a:t>£3,093,038 </a:t>
                      </a:r>
                      <a:endParaRPr lang="en-GB" sz="1800" b="0" i="0" u="none" strike="noStrike" dirty="0">
                        <a:solidFill>
                          <a:srgbClr val="000000"/>
                        </a:solidFill>
                        <a:effectLst/>
                        <a:latin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17704">
                <a:tc>
                  <a:txBody>
                    <a:bodyPr/>
                    <a:lstStyle/>
                    <a:p>
                      <a:pPr algn="l" fontAlgn="b"/>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800" u="none" strike="noStrike" dirty="0">
                          <a:effectLst/>
                        </a:rPr>
                        <a:t>£3,093,038 </a:t>
                      </a:r>
                      <a:endParaRPr lang="en-GB" sz="1800" b="0" i="0" u="none" strike="noStrike" dirty="0">
                        <a:solidFill>
                          <a:srgbClr val="000000"/>
                        </a:solidFill>
                        <a:effectLst/>
                        <a:latin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GB" sz="1800" u="none" strike="noStrike" dirty="0">
                          <a:effectLst/>
                        </a:rPr>
                        <a:t>£450,000 </a:t>
                      </a:r>
                      <a:endParaRPr lang="en-GB" sz="1800" b="0" i="0" u="none" strike="noStrike" dirty="0">
                        <a:solidFill>
                          <a:srgbClr val="000000"/>
                        </a:solidFill>
                        <a:effectLst/>
                        <a:latin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GB" sz="1800" u="none" strike="noStrike" dirty="0">
                          <a:effectLst/>
                        </a:rPr>
                        <a:t>£3,543,038 </a:t>
                      </a:r>
                      <a:endParaRPr lang="en-GB" sz="1800" b="0" i="0" u="none" strike="noStrike" dirty="0">
                        <a:solidFill>
                          <a:srgbClr val="000000"/>
                        </a:solidFill>
                        <a:effectLst/>
                        <a:latin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317704">
                <a:tc>
                  <a:txBody>
                    <a:bodyPr/>
                    <a:lstStyle/>
                    <a:p>
                      <a:pPr algn="l" fontAlgn="b"/>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GB"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GB" sz="18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4"/>
                  </a:ext>
                </a:extLst>
              </a:tr>
              <a:tr h="317704">
                <a:tc>
                  <a:txBody>
                    <a:bodyPr/>
                    <a:lstStyle/>
                    <a:p>
                      <a:pPr algn="l" fontAlgn="b"/>
                      <a:r>
                        <a:rPr lang="en-GB" sz="1800" u="none" strike="noStrike">
                          <a:effectLst/>
                        </a:rPr>
                        <a:t>Spend to date</a:t>
                      </a:r>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800" u="none" strike="noStrike">
                          <a:effectLst/>
                        </a:rPr>
                        <a:t>£310,350 </a:t>
                      </a:r>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800" u="none" strike="noStrike">
                          <a:effectLst/>
                        </a:rPr>
                        <a:t>£71,445 </a:t>
                      </a:r>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800" u="none" strike="noStrike">
                          <a:effectLst/>
                        </a:rPr>
                        <a:t>£381,795 </a:t>
                      </a:r>
                      <a:endParaRPr lang="en-GB"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5"/>
                  </a:ext>
                </a:extLst>
              </a:tr>
              <a:tr h="317704">
                <a:tc>
                  <a:txBody>
                    <a:bodyPr/>
                    <a:lstStyle/>
                    <a:p>
                      <a:pPr algn="l" fontAlgn="b"/>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GB" sz="1800" b="0" i="0" u="none" strike="noStrike" dirty="0">
                        <a:solidFill>
                          <a:srgbClr val="000000"/>
                        </a:solidFill>
                        <a:effectLst/>
                        <a:latin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endParaRPr lang="en-GB" sz="1800" b="0" i="0" u="none" strike="noStrike" dirty="0">
                        <a:solidFill>
                          <a:srgbClr val="000000"/>
                        </a:solidFill>
                        <a:effectLst/>
                        <a:latin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endParaRPr lang="en-GB" sz="1800" b="0" i="0" u="none" strike="noStrike" dirty="0">
                        <a:solidFill>
                          <a:srgbClr val="000000"/>
                        </a:solidFill>
                        <a:effectLst/>
                        <a:latin typeface="Arial" panose="020B06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17704">
                <a:tc>
                  <a:txBody>
                    <a:bodyPr/>
                    <a:lstStyle/>
                    <a:p>
                      <a:pPr algn="l" fontAlgn="b"/>
                      <a:r>
                        <a:rPr lang="en-GB" sz="1800" u="none" strike="noStrike">
                          <a:effectLst/>
                        </a:rPr>
                        <a:t>Balance remaining</a:t>
                      </a:r>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800" u="none" strike="noStrike">
                          <a:effectLst/>
                        </a:rPr>
                        <a:t>£2,782,688 </a:t>
                      </a:r>
                      <a:endParaRPr lang="en-GB" sz="1800" b="0" i="0" u="none" strike="noStrike">
                        <a:solidFill>
                          <a:srgbClr val="000000"/>
                        </a:solidFill>
                        <a:effectLst/>
                        <a:latin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GB" sz="1800" u="none" strike="noStrike">
                          <a:effectLst/>
                        </a:rPr>
                        <a:t>£378,555 </a:t>
                      </a:r>
                      <a:endParaRPr lang="en-GB" sz="1800" b="0" i="0" u="none" strike="noStrike">
                        <a:solidFill>
                          <a:srgbClr val="000000"/>
                        </a:solidFill>
                        <a:effectLst/>
                        <a:latin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GB" sz="1800" u="none" strike="noStrike" dirty="0">
                          <a:effectLst/>
                        </a:rPr>
                        <a:t>£3,161,243 </a:t>
                      </a:r>
                      <a:endParaRPr lang="en-GB" sz="1800" b="0" i="0" u="none" strike="noStrike" dirty="0">
                        <a:solidFill>
                          <a:srgbClr val="000000"/>
                        </a:solidFill>
                        <a:effectLst/>
                        <a:latin typeface="Arial" panose="020B0604020202020204" pitchFamily="34" charset="0"/>
                      </a:endParaRPr>
                    </a:p>
                  </a:txBody>
                  <a:tcPr marL="9525" marR="9525" marT="9525"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537616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23D4D678-1DE0-41DE-93A5-B1DCD24248D6}"/>
              </a:ext>
            </a:extLst>
          </p:cNvPr>
          <p:cNvSpPr>
            <a:spLocks noGrp="1"/>
          </p:cNvSpPr>
          <p:nvPr>
            <p:ph type="sldNum" sz="quarter" idx="12"/>
          </p:nvPr>
        </p:nvSpPr>
        <p:spPr>
          <a:xfrm>
            <a:off x="10925174" y="6356350"/>
            <a:ext cx="428625" cy="365125"/>
          </a:xfrm>
        </p:spPr>
        <p:txBody>
          <a:bodyPr vert="horz" lIns="91440" tIns="45720" rIns="91440" bIns="45720" rtlCol="0" anchor="ctr">
            <a:normAutofit/>
          </a:bodyPr>
          <a:lstStyle/>
          <a:p>
            <a:pPr>
              <a:spcAft>
                <a:spcPts val="600"/>
              </a:spcAft>
            </a:pPr>
            <a:fld id="{C846DD78-A555-4801-818E-6D89C177CD42}" type="slidenum">
              <a:rPr lang="en-US">
                <a:solidFill>
                  <a:schemeClr val="tx1">
                    <a:alpha val="70000"/>
                  </a:schemeClr>
                </a:solidFill>
              </a:rPr>
              <a:pPr>
                <a:spcAft>
                  <a:spcPts val="600"/>
                </a:spcAft>
              </a:pPr>
              <a:t>11</a:t>
            </a:fld>
            <a:endParaRPr lang="en-US">
              <a:solidFill>
                <a:schemeClr val="tx1">
                  <a:alpha val="70000"/>
                </a:schemeClr>
              </a:solidFill>
            </a:endParaRPr>
          </a:p>
        </p:txBody>
      </p:sp>
      <p:sp>
        <p:nvSpPr>
          <p:cNvPr id="6" name="Title 5">
            <a:extLst>
              <a:ext uri="{FF2B5EF4-FFF2-40B4-BE49-F238E27FC236}">
                <a16:creationId xmlns:a16="http://schemas.microsoft.com/office/drawing/2014/main" id="{A0C0DB49-65FA-4B82-81C0-8E5751AF5E44}"/>
              </a:ext>
            </a:extLst>
          </p:cNvPr>
          <p:cNvSpPr>
            <a:spLocks noGrp="1"/>
          </p:cNvSpPr>
          <p:nvPr>
            <p:ph type="title"/>
          </p:nvPr>
        </p:nvSpPr>
        <p:spPr>
          <a:xfrm>
            <a:off x="8870622" y="1709738"/>
            <a:ext cx="3321378" cy="2852737"/>
          </a:xfrm>
        </p:spPr>
        <p:txBody>
          <a:bodyPr/>
          <a:lstStyle/>
          <a:p>
            <a:r>
              <a:rPr lang="en-GB" dirty="0"/>
              <a:t>Reserves</a:t>
            </a:r>
          </a:p>
        </p:txBody>
      </p:sp>
    </p:spTree>
    <p:extLst>
      <p:ext uri="{BB962C8B-B14F-4D97-AF65-F5344CB8AC3E}">
        <p14:creationId xmlns:p14="http://schemas.microsoft.com/office/powerpoint/2010/main" val="1920377915"/>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Reserve positions</a:t>
            </a:r>
          </a:p>
        </p:txBody>
      </p:sp>
      <p:sp>
        <p:nvSpPr>
          <p:cNvPr id="4" name="Date Placeholder 3"/>
          <p:cNvSpPr>
            <a:spLocks noGrp="1"/>
          </p:cNvSpPr>
          <p:nvPr>
            <p:ph type="dt" sz="half" idx="10"/>
          </p:nvPr>
        </p:nvSpPr>
        <p:spPr/>
        <p:txBody>
          <a:bodyPr/>
          <a:lstStyle/>
          <a:p>
            <a:fld id="{E91AAC85-EBBF-448E-9D33-913572DAB6C6}" type="datetime1">
              <a:rPr lang="en-GB" smtClean="0"/>
              <a:t>19/06/2023</a:t>
            </a:fld>
            <a:endParaRPr lang="en-GB"/>
          </a:p>
        </p:txBody>
      </p:sp>
      <p:sp>
        <p:nvSpPr>
          <p:cNvPr id="5" name="Slide Number Placeholder 4"/>
          <p:cNvSpPr>
            <a:spLocks noGrp="1"/>
          </p:cNvSpPr>
          <p:nvPr>
            <p:ph type="sldNum" sz="quarter" idx="12"/>
          </p:nvPr>
        </p:nvSpPr>
        <p:spPr/>
        <p:txBody>
          <a:bodyPr/>
          <a:lstStyle/>
          <a:p>
            <a:fld id="{C846DD78-A555-4801-818E-6D89C177CD42}" type="slidenum">
              <a:rPr lang="en-GB" smtClean="0"/>
              <a:t>12</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073971949"/>
              </p:ext>
            </p:extLst>
          </p:nvPr>
        </p:nvGraphicFramePr>
        <p:xfrm>
          <a:off x="280083" y="1614618"/>
          <a:ext cx="11565926" cy="4806889"/>
        </p:xfrm>
        <a:graphic>
          <a:graphicData uri="http://schemas.openxmlformats.org/drawingml/2006/table">
            <a:tbl>
              <a:tblPr/>
              <a:tblGrid>
                <a:gridCol w="2982057">
                  <a:extLst>
                    <a:ext uri="{9D8B030D-6E8A-4147-A177-3AD203B41FA5}">
                      <a16:colId xmlns:a16="http://schemas.microsoft.com/office/drawing/2014/main" val="20000"/>
                    </a:ext>
                  </a:extLst>
                </a:gridCol>
                <a:gridCol w="1226267">
                  <a:extLst>
                    <a:ext uri="{9D8B030D-6E8A-4147-A177-3AD203B41FA5}">
                      <a16:colId xmlns:a16="http://schemas.microsoft.com/office/drawing/2014/main" val="20001"/>
                    </a:ext>
                  </a:extLst>
                </a:gridCol>
                <a:gridCol w="1226267">
                  <a:extLst>
                    <a:ext uri="{9D8B030D-6E8A-4147-A177-3AD203B41FA5}">
                      <a16:colId xmlns:a16="http://schemas.microsoft.com/office/drawing/2014/main" val="20002"/>
                    </a:ext>
                  </a:extLst>
                </a:gridCol>
                <a:gridCol w="1226267">
                  <a:extLst>
                    <a:ext uri="{9D8B030D-6E8A-4147-A177-3AD203B41FA5}">
                      <a16:colId xmlns:a16="http://schemas.microsoft.com/office/drawing/2014/main" val="20003"/>
                    </a:ext>
                  </a:extLst>
                </a:gridCol>
                <a:gridCol w="1226267">
                  <a:extLst>
                    <a:ext uri="{9D8B030D-6E8A-4147-A177-3AD203B41FA5}">
                      <a16:colId xmlns:a16="http://schemas.microsoft.com/office/drawing/2014/main" val="20004"/>
                    </a:ext>
                  </a:extLst>
                </a:gridCol>
                <a:gridCol w="1226267">
                  <a:extLst>
                    <a:ext uri="{9D8B030D-6E8A-4147-A177-3AD203B41FA5}">
                      <a16:colId xmlns:a16="http://schemas.microsoft.com/office/drawing/2014/main" val="20005"/>
                    </a:ext>
                  </a:extLst>
                </a:gridCol>
                <a:gridCol w="1226267">
                  <a:extLst>
                    <a:ext uri="{9D8B030D-6E8A-4147-A177-3AD203B41FA5}">
                      <a16:colId xmlns:a16="http://schemas.microsoft.com/office/drawing/2014/main" val="20006"/>
                    </a:ext>
                  </a:extLst>
                </a:gridCol>
                <a:gridCol w="1226267">
                  <a:extLst>
                    <a:ext uri="{9D8B030D-6E8A-4147-A177-3AD203B41FA5}">
                      <a16:colId xmlns:a16="http://schemas.microsoft.com/office/drawing/2014/main" val="20007"/>
                    </a:ext>
                  </a:extLst>
                </a:gridCol>
              </a:tblGrid>
              <a:tr h="1845757">
                <a:tc>
                  <a:txBody>
                    <a:bodyPr/>
                    <a:lstStyle/>
                    <a:p>
                      <a:pPr algn="l" fontAlgn="t"/>
                      <a:endParaRPr lang="en-GB" sz="1800" b="0" i="0" u="none" strike="noStrike" dirty="0">
                        <a:solidFill>
                          <a:srgbClr val="000000"/>
                        </a:solidFill>
                        <a:effectLst/>
                        <a:latin typeface="+mn-lt"/>
                      </a:endParaRPr>
                    </a:p>
                  </a:txBody>
                  <a:tcPr marL="0" marR="0" marT="0" marB="0">
                    <a:lnL>
                      <a:noFill/>
                    </a:lnL>
                    <a:lnR>
                      <a:noFill/>
                    </a:lnR>
                    <a:lnT>
                      <a:noFill/>
                    </a:lnT>
                    <a:lnB>
                      <a:noFill/>
                    </a:lnB>
                  </a:tcPr>
                </a:tc>
                <a:tc>
                  <a:txBody>
                    <a:bodyPr/>
                    <a:lstStyle/>
                    <a:p>
                      <a:pPr marL="72000" algn="r" fontAlgn="t"/>
                      <a:r>
                        <a:rPr lang="en-GB" sz="1400" b="1" i="0" u="sng" strike="noStrike" dirty="0">
                          <a:solidFill>
                            <a:srgbClr val="000000"/>
                          </a:solidFill>
                          <a:effectLst/>
                          <a:latin typeface="+mn-lt"/>
                        </a:rPr>
                        <a:t>Balance</a:t>
                      </a:r>
                    </a:p>
                  </a:txBody>
                  <a:tcPr marL="0" marR="0" marT="0" marB="0">
                    <a:lnL>
                      <a:noFill/>
                    </a:lnL>
                    <a:lnR>
                      <a:noFill/>
                    </a:lnR>
                    <a:lnT>
                      <a:noFill/>
                    </a:lnT>
                    <a:lnB>
                      <a:noFill/>
                    </a:lnB>
                  </a:tcPr>
                </a:tc>
                <a:tc>
                  <a:txBody>
                    <a:bodyPr/>
                    <a:lstStyle/>
                    <a:p>
                      <a:pPr marL="72000" algn="r" fontAlgn="t"/>
                      <a:r>
                        <a:rPr lang="en-GB" sz="1400" b="1" i="0" u="sng" strike="noStrike" dirty="0">
                          <a:solidFill>
                            <a:srgbClr val="000000"/>
                          </a:solidFill>
                          <a:effectLst/>
                          <a:latin typeface="+mn-lt"/>
                        </a:rPr>
                        <a:t>Required for 23/24 spend</a:t>
                      </a:r>
                    </a:p>
                  </a:txBody>
                  <a:tcPr marL="0" marR="0" marT="0" marB="0">
                    <a:lnL>
                      <a:noFill/>
                    </a:lnL>
                    <a:lnR>
                      <a:noFill/>
                    </a:lnR>
                    <a:lnT>
                      <a:noFill/>
                    </a:lnT>
                    <a:lnB>
                      <a:noFill/>
                    </a:lnB>
                  </a:tcPr>
                </a:tc>
                <a:tc>
                  <a:txBody>
                    <a:bodyPr/>
                    <a:lstStyle/>
                    <a:p>
                      <a:pPr marL="72000" algn="r" fontAlgn="t"/>
                      <a:r>
                        <a:rPr lang="en-GB" sz="1400" b="1" i="0" u="sng" strike="noStrike" dirty="0">
                          <a:solidFill>
                            <a:srgbClr val="000000"/>
                          </a:solidFill>
                          <a:effectLst/>
                          <a:latin typeface="+mn-lt"/>
                        </a:rPr>
                        <a:t>Revised balance</a:t>
                      </a:r>
                    </a:p>
                  </a:txBody>
                  <a:tcPr marL="0" marR="0" marT="0" marB="0">
                    <a:lnL>
                      <a:noFill/>
                    </a:lnL>
                    <a:lnR>
                      <a:noFill/>
                    </a:lnR>
                    <a:lnT>
                      <a:noFill/>
                    </a:lnT>
                    <a:lnB>
                      <a:noFill/>
                    </a:lnB>
                  </a:tcPr>
                </a:tc>
                <a:tc>
                  <a:txBody>
                    <a:bodyPr/>
                    <a:lstStyle/>
                    <a:p>
                      <a:pPr marL="72000" algn="r" fontAlgn="t"/>
                      <a:r>
                        <a:rPr lang="en-GB" sz="1400" b="1" i="0" u="sng" strike="noStrike" dirty="0">
                          <a:solidFill>
                            <a:srgbClr val="000000"/>
                          </a:solidFill>
                          <a:effectLst/>
                          <a:latin typeface="+mn-lt"/>
                        </a:rPr>
                        <a:t>Reserves required for future liabilities</a:t>
                      </a:r>
                    </a:p>
                  </a:txBody>
                  <a:tcPr marL="0" marR="0" marT="0" marB="0">
                    <a:lnL>
                      <a:noFill/>
                    </a:lnL>
                    <a:lnR>
                      <a:noFill/>
                    </a:lnR>
                    <a:lnT>
                      <a:noFill/>
                    </a:lnT>
                    <a:lnB>
                      <a:noFill/>
                    </a:lnB>
                  </a:tcPr>
                </a:tc>
                <a:tc>
                  <a:txBody>
                    <a:bodyPr/>
                    <a:lstStyle/>
                    <a:p>
                      <a:pPr marL="72000" algn="r" fontAlgn="t"/>
                      <a:r>
                        <a:rPr lang="en-GB" sz="1400" b="1" i="0" u="sng" strike="noStrike" dirty="0">
                          <a:solidFill>
                            <a:srgbClr val="000000"/>
                          </a:solidFill>
                          <a:effectLst/>
                          <a:latin typeface="+mn-lt"/>
                        </a:rPr>
                        <a:t>Earmarked to programmes</a:t>
                      </a:r>
                    </a:p>
                  </a:txBody>
                  <a:tcPr marL="0" marR="0" marT="0" marB="0">
                    <a:lnL>
                      <a:noFill/>
                    </a:lnL>
                    <a:lnR>
                      <a:noFill/>
                    </a:lnR>
                    <a:lnT>
                      <a:noFill/>
                    </a:lnT>
                    <a:lnB>
                      <a:noFill/>
                    </a:lnB>
                  </a:tcPr>
                </a:tc>
                <a:tc>
                  <a:txBody>
                    <a:bodyPr/>
                    <a:lstStyle/>
                    <a:p>
                      <a:pPr marL="72000" algn="r" fontAlgn="t"/>
                      <a:r>
                        <a:rPr lang="en-GB" sz="1400" b="1" i="0" u="sng" strike="noStrike" dirty="0">
                          <a:solidFill>
                            <a:srgbClr val="000000"/>
                          </a:solidFill>
                          <a:effectLst/>
                          <a:latin typeface="+mn-lt"/>
                        </a:rPr>
                        <a:t>Other commitments</a:t>
                      </a:r>
                    </a:p>
                  </a:txBody>
                  <a:tcPr marL="0" marR="0" marT="0" marB="0">
                    <a:lnL>
                      <a:noFill/>
                    </a:lnL>
                    <a:lnR>
                      <a:noFill/>
                    </a:lnR>
                    <a:lnT>
                      <a:noFill/>
                    </a:lnT>
                    <a:lnB>
                      <a:noFill/>
                    </a:lnB>
                  </a:tcPr>
                </a:tc>
                <a:tc>
                  <a:txBody>
                    <a:bodyPr/>
                    <a:lstStyle/>
                    <a:p>
                      <a:pPr marL="72000" algn="r" fontAlgn="t"/>
                      <a:r>
                        <a:rPr lang="en-GB" sz="1400" b="1" i="0" u="sng" strike="noStrike" dirty="0">
                          <a:solidFill>
                            <a:srgbClr val="000000"/>
                          </a:solidFill>
                          <a:effectLst/>
                          <a:latin typeface="+mn-lt"/>
                        </a:rPr>
                        <a:t>Reserves available for future spend</a:t>
                      </a:r>
                    </a:p>
                  </a:txBody>
                  <a:tcPr marL="0" marR="0" marT="0" marB="0">
                    <a:lnL>
                      <a:noFill/>
                    </a:lnL>
                    <a:lnR>
                      <a:noFill/>
                    </a:lnR>
                    <a:lnT>
                      <a:noFill/>
                    </a:lnT>
                    <a:lnB>
                      <a:noFill/>
                    </a:lnB>
                  </a:tcPr>
                </a:tc>
                <a:extLst>
                  <a:ext uri="{0D108BD9-81ED-4DB2-BD59-A6C34878D82A}">
                    <a16:rowId xmlns:a16="http://schemas.microsoft.com/office/drawing/2014/main" val="10000"/>
                  </a:ext>
                </a:extLst>
              </a:tr>
              <a:tr h="307626">
                <a:tc>
                  <a:txBody>
                    <a:bodyPr/>
                    <a:lstStyle/>
                    <a:p>
                      <a:pPr algn="l" fontAlgn="t"/>
                      <a:endParaRPr lang="en-GB" sz="1800" b="0" i="0" u="none" strike="noStrike">
                        <a:solidFill>
                          <a:srgbClr val="000000"/>
                        </a:solidFill>
                        <a:effectLst/>
                        <a:latin typeface="+mn-lt"/>
                      </a:endParaRPr>
                    </a:p>
                  </a:txBody>
                  <a:tcPr marL="0" marR="0" marT="0" marB="0">
                    <a:lnL>
                      <a:noFill/>
                    </a:lnL>
                    <a:lnR>
                      <a:noFill/>
                    </a:lnR>
                    <a:lnT>
                      <a:noFill/>
                    </a:lnT>
                    <a:lnB>
                      <a:noFill/>
                    </a:lnB>
                  </a:tcPr>
                </a:tc>
                <a:tc>
                  <a:txBody>
                    <a:bodyPr/>
                    <a:lstStyle/>
                    <a:p>
                      <a:pPr algn="l" fontAlgn="t"/>
                      <a:endParaRPr lang="en-GB" sz="1800" b="0" i="0" u="none" strike="noStrike">
                        <a:solidFill>
                          <a:srgbClr val="000000"/>
                        </a:solidFill>
                        <a:effectLst/>
                        <a:latin typeface="+mn-lt"/>
                      </a:endParaRPr>
                    </a:p>
                  </a:txBody>
                  <a:tcPr marL="0" marR="0" marT="0" marB="0">
                    <a:lnL>
                      <a:noFill/>
                    </a:lnL>
                    <a:lnR>
                      <a:noFill/>
                    </a:lnR>
                    <a:lnT>
                      <a:noFill/>
                    </a:lnT>
                    <a:lnB>
                      <a:noFill/>
                    </a:lnB>
                  </a:tcPr>
                </a:tc>
                <a:tc>
                  <a:txBody>
                    <a:bodyPr/>
                    <a:lstStyle/>
                    <a:p>
                      <a:pPr algn="l" fontAlgn="t"/>
                      <a:endParaRPr lang="en-GB" sz="1800" b="0" i="0" u="none" strike="noStrike">
                        <a:solidFill>
                          <a:srgbClr val="000000"/>
                        </a:solidFill>
                        <a:effectLst/>
                        <a:latin typeface="+mn-lt"/>
                      </a:endParaRPr>
                    </a:p>
                  </a:txBody>
                  <a:tcPr marL="0" marR="0" marT="0" marB="0">
                    <a:lnL>
                      <a:noFill/>
                    </a:lnL>
                    <a:lnR>
                      <a:noFill/>
                    </a:lnR>
                    <a:lnT>
                      <a:noFill/>
                    </a:lnT>
                    <a:lnB>
                      <a:noFill/>
                    </a:lnB>
                  </a:tcPr>
                </a:tc>
                <a:tc>
                  <a:txBody>
                    <a:bodyPr/>
                    <a:lstStyle/>
                    <a:p>
                      <a:pPr algn="l" fontAlgn="t"/>
                      <a:endParaRPr lang="en-GB" sz="1800" b="0" i="0" u="none" strike="noStrike">
                        <a:solidFill>
                          <a:srgbClr val="000000"/>
                        </a:solidFill>
                        <a:effectLst/>
                        <a:latin typeface="+mn-lt"/>
                      </a:endParaRPr>
                    </a:p>
                  </a:txBody>
                  <a:tcPr marL="0" marR="0" marT="0" marB="0">
                    <a:lnL>
                      <a:noFill/>
                    </a:lnL>
                    <a:lnR>
                      <a:noFill/>
                    </a:lnR>
                    <a:lnT>
                      <a:noFill/>
                    </a:lnT>
                    <a:lnB>
                      <a:noFill/>
                    </a:lnB>
                  </a:tcPr>
                </a:tc>
                <a:tc>
                  <a:txBody>
                    <a:bodyPr/>
                    <a:lstStyle/>
                    <a:p>
                      <a:pPr algn="l" fontAlgn="t"/>
                      <a:endParaRPr lang="en-GB" sz="1800" b="0" i="0" u="none" strike="noStrike" dirty="0">
                        <a:solidFill>
                          <a:srgbClr val="000000"/>
                        </a:solidFill>
                        <a:effectLst/>
                        <a:latin typeface="+mn-lt"/>
                      </a:endParaRPr>
                    </a:p>
                  </a:txBody>
                  <a:tcPr marL="0" marR="0" marT="0" marB="0">
                    <a:lnL>
                      <a:noFill/>
                    </a:lnL>
                    <a:lnR>
                      <a:noFill/>
                    </a:lnR>
                    <a:lnT>
                      <a:noFill/>
                    </a:lnT>
                    <a:lnB>
                      <a:noFill/>
                    </a:lnB>
                  </a:tcPr>
                </a:tc>
                <a:tc>
                  <a:txBody>
                    <a:bodyPr/>
                    <a:lstStyle/>
                    <a:p>
                      <a:pPr algn="l" fontAlgn="t"/>
                      <a:endParaRPr lang="en-GB" sz="1800" b="0" i="0" u="none" strike="noStrike">
                        <a:solidFill>
                          <a:srgbClr val="000000"/>
                        </a:solidFill>
                        <a:effectLst/>
                        <a:latin typeface="+mn-lt"/>
                      </a:endParaRPr>
                    </a:p>
                  </a:txBody>
                  <a:tcPr marL="0" marR="0" marT="0" marB="0">
                    <a:lnL>
                      <a:noFill/>
                    </a:lnL>
                    <a:lnR>
                      <a:noFill/>
                    </a:lnR>
                    <a:lnT>
                      <a:noFill/>
                    </a:lnT>
                    <a:lnB>
                      <a:noFill/>
                    </a:lnB>
                  </a:tcPr>
                </a:tc>
                <a:tc>
                  <a:txBody>
                    <a:bodyPr/>
                    <a:lstStyle/>
                    <a:p>
                      <a:pPr algn="l" fontAlgn="t"/>
                      <a:endParaRPr lang="en-GB" sz="1800" b="0" i="0" u="none" strike="noStrike">
                        <a:solidFill>
                          <a:srgbClr val="000000"/>
                        </a:solidFill>
                        <a:effectLst/>
                        <a:latin typeface="+mn-lt"/>
                      </a:endParaRPr>
                    </a:p>
                  </a:txBody>
                  <a:tcPr marL="0" marR="0" marT="0" marB="0">
                    <a:lnL>
                      <a:noFill/>
                    </a:lnL>
                    <a:lnR>
                      <a:noFill/>
                    </a:lnR>
                    <a:lnT>
                      <a:noFill/>
                    </a:lnT>
                    <a:lnB>
                      <a:noFill/>
                    </a:lnB>
                  </a:tcPr>
                </a:tc>
                <a:tc>
                  <a:txBody>
                    <a:bodyPr/>
                    <a:lstStyle/>
                    <a:p>
                      <a:pPr algn="l" fontAlgn="t"/>
                      <a:endParaRPr lang="en-GB" sz="1800" b="0" i="0" u="none" strike="noStrike">
                        <a:solidFill>
                          <a:srgbClr val="000000"/>
                        </a:solidFill>
                        <a:effectLst/>
                        <a:latin typeface="+mn-lt"/>
                      </a:endParaRPr>
                    </a:p>
                  </a:txBody>
                  <a:tcPr marL="0" marR="0" marT="0" marB="0">
                    <a:lnL>
                      <a:noFill/>
                    </a:lnL>
                    <a:lnR>
                      <a:noFill/>
                    </a:lnR>
                    <a:lnT>
                      <a:noFill/>
                    </a:lnT>
                    <a:lnB>
                      <a:noFill/>
                    </a:lnB>
                  </a:tcPr>
                </a:tc>
                <a:extLst>
                  <a:ext uri="{0D108BD9-81ED-4DB2-BD59-A6C34878D82A}">
                    <a16:rowId xmlns:a16="http://schemas.microsoft.com/office/drawing/2014/main" val="10001"/>
                  </a:ext>
                </a:extLst>
              </a:tr>
              <a:tr h="307626">
                <a:tc>
                  <a:txBody>
                    <a:bodyPr/>
                    <a:lstStyle/>
                    <a:p>
                      <a:pPr algn="l" fontAlgn="t"/>
                      <a:r>
                        <a:rPr lang="en-GB" sz="1800" b="0" i="0" u="none" strike="noStrike">
                          <a:solidFill>
                            <a:srgbClr val="000000"/>
                          </a:solidFill>
                          <a:effectLst/>
                          <a:latin typeface="+mn-lt"/>
                        </a:rPr>
                        <a:t>Core</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£437,697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1" i="0" u="none" strike="noStrike">
                          <a:solidFill>
                            <a:srgbClr val="000000"/>
                          </a:solidFill>
                          <a:effectLst/>
                          <a:latin typeface="+mn-lt"/>
                        </a:rPr>
                        <a:t>£437,697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0" i="0" u="none" strike="noStrike" dirty="0">
                          <a:solidFill>
                            <a:srgbClr val="000000"/>
                          </a:solidFill>
                          <a:effectLst/>
                          <a:latin typeface="+mn-lt"/>
                        </a:rPr>
                        <a:t>£437,697 </a:t>
                      </a:r>
                    </a:p>
                  </a:txBody>
                  <a:tcPr marL="0" marR="0" marT="0" marB="0">
                    <a:lnL>
                      <a:noFill/>
                    </a:lnL>
                    <a:lnR>
                      <a:noFill/>
                    </a:lnR>
                    <a:lnT>
                      <a:noFill/>
                    </a:lnT>
                    <a:lnB>
                      <a:noFill/>
                    </a:lnB>
                  </a:tcPr>
                </a:tc>
                <a:extLst>
                  <a:ext uri="{0D108BD9-81ED-4DB2-BD59-A6C34878D82A}">
                    <a16:rowId xmlns:a16="http://schemas.microsoft.com/office/drawing/2014/main" val="10002"/>
                  </a:ext>
                </a:extLst>
              </a:tr>
              <a:tr h="307626">
                <a:tc>
                  <a:txBody>
                    <a:bodyPr/>
                    <a:lstStyle/>
                    <a:p>
                      <a:pPr algn="l" fontAlgn="t"/>
                      <a:r>
                        <a:rPr lang="en-GB" sz="1800" b="0" i="0" u="none" strike="noStrike">
                          <a:solidFill>
                            <a:srgbClr val="000000"/>
                          </a:solidFill>
                          <a:effectLst/>
                          <a:latin typeface="+mn-lt"/>
                        </a:rPr>
                        <a:t>Earmarked reserves</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£290,941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1" i="0" u="none" strike="noStrike">
                          <a:solidFill>
                            <a:srgbClr val="000000"/>
                          </a:solidFill>
                          <a:effectLst/>
                          <a:latin typeface="+mn-lt"/>
                        </a:rPr>
                        <a:t>£290,941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£251,200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£10,059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£29,682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extLst>
                  <a:ext uri="{0D108BD9-81ED-4DB2-BD59-A6C34878D82A}">
                    <a16:rowId xmlns:a16="http://schemas.microsoft.com/office/drawing/2014/main" val="10003"/>
                  </a:ext>
                </a:extLst>
              </a:tr>
              <a:tr h="307626">
                <a:tc>
                  <a:txBody>
                    <a:bodyPr/>
                    <a:lstStyle/>
                    <a:p>
                      <a:pPr algn="l" fontAlgn="t"/>
                      <a:r>
                        <a:rPr lang="en-GB" sz="1800" b="0" i="0" u="none" strike="noStrike">
                          <a:solidFill>
                            <a:srgbClr val="000000"/>
                          </a:solidFill>
                          <a:effectLst/>
                          <a:latin typeface="+mn-lt"/>
                        </a:rPr>
                        <a:t>Growth Hub and other support to business</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£27,387 </a:t>
                      </a:r>
                    </a:p>
                  </a:txBody>
                  <a:tcPr marL="0" marR="0" marT="0" marB="0">
                    <a:lnL>
                      <a:noFill/>
                    </a:lnL>
                    <a:lnR>
                      <a:noFill/>
                    </a:lnR>
                    <a:lnT>
                      <a:noFill/>
                    </a:lnT>
                    <a:lnB>
                      <a:noFill/>
                    </a:lnB>
                  </a:tcPr>
                </a:tc>
                <a:tc>
                  <a:txBody>
                    <a:bodyPr/>
                    <a:lstStyle/>
                    <a:p>
                      <a:pPr algn="r" fontAlgn="t"/>
                      <a:r>
                        <a:rPr lang="en-GB" sz="1800" b="0" i="0" u="none" strike="noStrike" dirty="0">
                          <a:solidFill>
                            <a:srgbClr val="000000"/>
                          </a:solidFill>
                          <a:effectLst/>
                          <a:latin typeface="+mn-lt"/>
                        </a:rPr>
                        <a:t>(£11,100)</a:t>
                      </a:r>
                    </a:p>
                  </a:txBody>
                  <a:tcPr marL="0" marR="0" marT="0" marB="0">
                    <a:lnL>
                      <a:noFill/>
                    </a:lnL>
                    <a:lnR>
                      <a:noFill/>
                    </a:lnR>
                    <a:lnT>
                      <a:noFill/>
                    </a:lnT>
                    <a:lnB>
                      <a:noFill/>
                    </a:lnB>
                  </a:tcPr>
                </a:tc>
                <a:tc>
                  <a:txBody>
                    <a:bodyPr/>
                    <a:lstStyle/>
                    <a:p>
                      <a:pPr algn="r" fontAlgn="t"/>
                      <a:r>
                        <a:rPr lang="en-GB" sz="1800" b="1" i="0" u="none" strike="noStrike">
                          <a:solidFill>
                            <a:srgbClr val="000000"/>
                          </a:solidFill>
                          <a:effectLst/>
                          <a:latin typeface="+mn-lt"/>
                        </a:rPr>
                        <a:t>£16,287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£16,287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extLst>
                  <a:ext uri="{0D108BD9-81ED-4DB2-BD59-A6C34878D82A}">
                    <a16:rowId xmlns:a16="http://schemas.microsoft.com/office/drawing/2014/main" val="10004"/>
                  </a:ext>
                </a:extLst>
              </a:tr>
              <a:tr h="307626">
                <a:tc>
                  <a:txBody>
                    <a:bodyPr/>
                    <a:lstStyle/>
                    <a:p>
                      <a:pPr algn="l" fontAlgn="t"/>
                      <a:r>
                        <a:rPr lang="en-GB" sz="1800" b="0" i="0" u="none" strike="noStrike">
                          <a:solidFill>
                            <a:srgbClr val="000000"/>
                          </a:solidFill>
                          <a:effectLst/>
                          <a:latin typeface="+mn-lt"/>
                        </a:rPr>
                        <a:t>Energy projects</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£84,755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1" i="0" u="none" strike="noStrike">
                          <a:solidFill>
                            <a:srgbClr val="000000"/>
                          </a:solidFill>
                          <a:effectLst/>
                          <a:latin typeface="+mn-lt"/>
                        </a:rPr>
                        <a:t>£84,755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£84,755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extLst>
                  <a:ext uri="{0D108BD9-81ED-4DB2-BD59-A6C34878D82A}">
                    <a16:rowId xmlns:a16="http://schemas.microsoft.com/office/drawing/2014/main" val="10005"/>
                  </a:ext>
                </a:extLst>
              </a:tr>
              <a:tr h="307626">
                <a:tc>
                  <a:txBody>
                    <a:bodyPr/>
                    <a:lstStyle/>
                    <a:p>
                      <a:pPr algn="l" fontAlgn="t"/>
                      <a:r>
                        <a:rPr lang="en-GB" sz="1800" b="0" i="0" u="none" strike="noStrike">
                          <a:solidFill>
                            <a:srgbClr val="000000"/>
                          </a:solidFill>
                          <a:effectLst/>
                          <a:latin typeface="+mn-lt"/>
                        </a:rPr>
                        <a:t>Revenue support to capital growth programmes</a:t>
                      </a:r>
                    </a:p>
                  </a:txBody>
                  <a:tcPr marL="0" marR="0" marT="0" marB="0">
                    <a:lnL>
                      <a:noFill/>
                    </a:lnL>
                    <a:lnR>
                      <a:noFill/>
                    </a:lnR>
                    <a:lnT>
                      <a:noFill/>
                    </a:lnT>
                    <a:lnB>
                      <a:noFill/>
                    </a:lnB>
                  </a:tcPr>
                </a:tc>
                <a:tc>
                  <a:txBody>
                    <a:bodyPr/>
                    <a:lstStyle/>
                    <a:p>
                      <a:pPr algn="r" fontAlgn="t"/>
                      <a:r>
                        <a:rPr lang="en-GB" sz="1800" b="0" i="0" u="none" strike="noStrike" dirty="0">
                          <a:solidFill>
                            <a:srgbClr val="000000"/>
                          </a:solidFill>
                          <a:effectLst/>
                          <a:latin typeface="+mn-lt"/>
                        </a:rPr>
                        <a:t>£236,270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1" i="0" u="none" strike="noStrike">
                          <a:solidFill>
                            <a:srgbClr val="000000"/>
                          </a:solidFill>
                          <a:effectLst/>
                          <a:latin typeface="+mn-lt"/>
                        </a:rPr>
                        <a:t>£236,270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£5,300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£230,970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a:noFill/>
                    </a:lnB>
                  </a:tcPr>
                </a:tc>
                <a:extLst>
                  <a:ext uri="{0D108BD9-81ED-4DB2-BD59-A6C34878D82A}">
                    <a16:rowId xmlns:a16="http://schemas.microsoft.com/office/drawing/2014/main" val="10006"/>
                  </a:ext>
                </a:extLst>
              </a:tr>
              <a:tr h="307626">
                <a:tc>
                  <a:txBody>
                    <a:bodyPr/>
                    <a:lstStyle/>
                    <a:p>
                      <a:pPr algn="l" fontAlgn="t"/>
                      <a:r>
                        <a:rPr lang="en-GB" sz="1800" b="0" i="0" u="none" strike="noStrike">
                          <a:solidFill>
                            <a:srgbClr val="000000"/>
                          </a:solidFill>
                          <a:effectLst/>
                          <a:latin typeface="+mn-lt"/>
                        </a:rPr>
                        <a:t>Careers &amp; Skills funding</a:t>
                      </a: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£393,880 </a:t>
                      </a: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en-GB" sz="1800" b="0" i="0" u="none" strike="noStrike">
                          <a:solidFill>
                            <a:srgbClr val="000000"/>
                          </a:solidFill>
                          <a:effectLst/>
                          <a:latin typeface="+mn-lt"/>
                        </a:rPr>
                        <a:t>(£5,228)</a:t>
                      </a: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en-GB" sz="1800" b="1" i="0" u="none" strike="noStrike">
                          <a:solidFill>
                            <a:srgbClr val="000000"/>
                          </a:solidFill>
                          <a:effectLst/>
                          <a:latin typeface="+mn-lt"/>
                        </a:rPr>
                        <a:t>£388,653 </a:t>
                      </a: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en-GB" sz="1800" b="0" i="0" u="none" strike="noStrike">
                          <a:solidFill>
                            <a:srgbClr val="000000"/>
                          </a:solidFill>
                          <a:effectLst/>
                          <a:latin typeface="+mn-lt"/>
                        </a:rPr>
                        <a:t>£368,510 </a:t>
                      </a: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en-GB" sz="1800" b="0" i="0" u="none" strike="noStrike">
                          <a:solidFill>
                            <a:srgbClr val="000000"/>
                          </a:solidFill>
                          <a:effectLst/>
                          <a:latin typeface="+mn-lt"/>
                        </a:rPr>
                        <a:t>£20,143 </a:t>
                      </a: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en-GB" sz="1800" b="0" i="0" u="none" strike="noStrike">
                          <a:solidFill>
                            <a:srgbClr val="000000"/>
                          </a:solidFill>
                          <a:effectLst/>
                          <a:latin typeface="+mn-lt"/>
                        </a:rPr>
                        <a:t>£0 </a:t>
                      </a:r>
                    </a:p>
                  </a:txBody>
                  <a:tcPr marL="0" marR="0" marT="0" marB="0">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25722">
                <a:tc>
                  <a:txBody>
                    <a:bodyPr/>
                    <a:lstStyle/>
                    <a:p>
                      <a:pPr algn="l" fontAlgn="t"/>
                      <a:endParaRPr lang="en-GB" sz="1800" b="0" i="0" u="none" strike="noStrike">
                        <a:solidFill>
                          <a:srgbClr val="000000"/>
                        </a:solidFill>
                        <a:effectLst/>
                        <a:latin typeface="+mn-lt"/>
                      </a:endParaRPr>
                    </a:p>
                  </a:txBody>
                  <a:tcPr marL="0" marR="0" marT="0" marB="0">
                    <a:lnL>
                      <a:noFill/>
                    </a:lnL>
                    <a:lnR>
                      <a:noFill/>
                    </a:lnR>
                    <a:lnT>
                      <a:noFill/>
                    </a:lnT>
                    <a:lnB>
                      <a:noFill/>
                    </a:lnB>
                  </a:tcPr>
                </a:tc>
                <a:tc>
                  <a:txBody>
                    <a:bodyPr/>
                    <a:lstStyle/>
                    <a:p>
                      <a:pPr algn="r" fontAlgn="t"/>
                      <a:r>
                        <a:rPr lang="en-GB" sz="1800" b="0" i="0" u="none" strike="noStrike">
                          <a:solidFill>
                            <a:srgbClr val="000000"/>
                          </a:solidFill>
                          <a:effectLst/>
                          <a:latin typeface="+mn-lt"/>
                        </a:rPr>
                        <a:t>£1,470,931 </a:t>
                      </a:r>
                    </a:p>
                  </a:txBody>
                  <a:tcPr marL="0" marR="0" marT="0" marB="0">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t"/>
                      <a:r>
                        <a:rPr lang="en-GB" sz="1800" b="0" i="0" u="none" strike="noStrike">
                          <a:solidFill>
                            <a:srgbClr val="000000"/>
                          </a:solidFill>
                          <a:effectLst/>
                          <a:latin typeface="+mn-lt"/>
                        </a:rPr>
                        <a:t>(£16,328)</a:t>
                      </a:r>
                    </a:p>
                  </a:txBody>
                  <a:tcPr marL="0" marR="0" marT="0" marB="0">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t"/>
                      <a:r>
                        <a:rPr lang="en-GB" sz="1800" b="1" i="0" u="none" strike="noStrike">
                          <a:solidFill>
                            <a:srgbClr val="000000"/>
                          </a:solidFill>
                          <a:effectLst/>
                          <a:latin typeface="+mn-lt"/>
                        </a:rPr>
                        <a:t>£1,454,603 </a:t>
                      </a:r>
                    </a:p>
                  </a:txBody>
                  <a:tcPr marL="0" marR="0" marT="0" marB="0">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t"/>
                      <a:r>
                        <a:rPr lang="en-GB" sz="1800" b="0" i="0" u="none" strike="noStrike">
                          <a:solidFill>
                            <a:srgbClr val="000000"/>
                          </a:solidFill>
                          <a:effectLst/>
                          <a:latin typeface="+mn-lt"/>
                        </a:rPr>
                        <a:t>£256,500 </a:t>
                      </a:r>
                    </a:p>
                  </a:txBody>
                  <a:tcPr marL="0" marR="0" marT="0" marB="0">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t"/>
                      <a:r>
                        <a:rPr lang="en-GB" sz="1800" b="0" i="0" u="none" strike="noStrike">
                          <a:solidFill>
                            <a:srgbClr val="000000"/>
                          </a:solidFill>
                          <a:effectLst/>
                          <a:latin typeface="+mn-lt"/>
                        </a:rPr>
                        <a:t>£710,580 </a:t>
                      </a:r>
                    </a:p>
                  </a:txBody>
                  <a:tcPr marL="0" marR="0" marT="0" marB="0">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t"/>
                      <a:r>
                        <a:rPr lang="en-GB" sz="1800" b="0" i="0" u="none" strike="noStrike">
                          <a:solidFill>
                            <a:srgbClr val="000000"/>
                          </a:solidFill>
                          <a:effectLst/>
                          <a:latin typeface="+mn-lt"/>
                        </a:rPr>
                        <a:t>£49,825 </a:t>
                      </a:r>
                    </a:p>
                  </a:txBody>
                  <a:tcPr marL="0" marR="0" marT="0" marB="0">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t"/>
                      <a:r>
                        <a:rPr lang="en-GB" sz="1800" b="0" i="0" u="none" strike="noStrike" dirty="0">
                          <a:solidFill>
                            <a:srgbClr val="000000"/>
                          </a:solidFill>
                          <a:effectLst/>
                          <a:latin typeface="+mn-lt"/>
                        </a:rPr>
                        <a:t>£437,697 </a:t>
                      </a:r>
                    </a:p>
                  </a:txBody>
                  <a:tcPr marL="0" marR="0" marT="0" marB="0">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100684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B5FA6-DF59-4571-8A8E-0C114FFEED71}"/>
              </a:ext>
            </a:extLst>
          </p:cNvPr>
          <p:cNvSpPr>
            <a:spLocks noGrp="1"/>
          </p:cNvSpPr>
          <p:nvPr>
            <p:ph type="title"/>
          </p:nvPr>
        </p:nvSpPr>
        <p:spPr/>
        <p:txBody>
          <a:bodyPr/>
          <a:lstStyle/>
          <a:p>
            <a:r>
              <a:rPr lang="en-GB" dirty="0"/>
              <a:t>Proposed uses</a:t>
            </a:r>
          </a:p>
        </p:txBody>
      </p:sp>
      <p:sp>
        <p:nvSpPr>
          <p:cNvPr id="3" name="Content Placeholder 2">
            <a:extLst>
              <a:ext uri="{FF2B5EF4-FFF2-40B4-BE49-F238E27FC236}">
                <a16:creationId xmlns:a16="http://schemas.microsoft.com/office/drawing/2014/main" id="{F7200414-5EFB-4F32-9FB5-4B566D1B1C59}"/>
              </a:ext>
            </a:extLst>
          </p:cNvPr>
          <p:cNvSpPr>
            <a:spLocks noGrp="1"/>
          </p:cNvSpPr>
          <p:nvPr>
            <p:ph idx="1"/>
          </p:nvPr>
        </p:nvSpPr>
        <p:spPr>
          <a:xfrm>
            <a:off x="838200" y="1400960"/>
            <a:ext cx="10515600" cy="4955389"/>
          </a:xfrm>
        </p:spPr>
        <p:txBody>
          <a:bodyPr>
            <a:normAutofit/>
          </a:bodyPr>
          <a:lstStyle/>
          <a:p>
            <a:pPr algn="just">
              <a:tabLst>
                <a:tab pos="683895" algn="l"/>
              </a:tabLst>
            </a:pPr>
            <a:r>
              <a:rPr lang="en-GB" dirty="0"/>
              <a:t>Future Liabilities </a:t>
            </a:r>
            <a:r>
              <a:rPr lang="en-GB" sz="1600" dirty="0">
                <a:latin typeface="Arial" panose="020B0604020202020204" pitchFamily="34" charset="0"/>
                <a:cs typeface="Times New Roman" panose="02020603050405020304" pitchFamily="18" charset="0"/>
              </a:rPr>
              <a:t>- The LEP needs to carry a level of base reserves to reflect any future commitments, including any redundancy costs </a:t>
            </a:r>
            <a:r>
              <a:rPr lang="en-GB" sz="1600" dirty="0">
                <a:effectLst/>
                <a:latin typeface="Arial" panose="020B0604020202020204" pitchFamily="34" charset="0"/>
                <a:ea typeface="Calibri" panose="020F0502020204030204" pitchFamily="34" charset="0"/>
                <a:cs typeface="Times New Roman" panose="02020603050405020304" pitchFamily="18" charset="0"/>
              </a:rPr>
              <a:t>should funding no longer be available. An annual re-assessment of this figure will take place including reflecting updates as to the potential future status of the LEP and its funding streams alongside staff and other changes. </a:t>
            </a:r>
          </a:p>
          <a:p>
            <a:r>
              <a:rPr lang="en-GB" dirty="0"/>
              <a:t>Energy Conference </a:t>
            </a:r>
            <a:r>
              <a:rPr lang="en-GB" sz="1600" dirty="0">
                <a:latin typeface="Arial" panose="020B0604020202020204" pitchFamily="34" charset="0"/>
                <a:cs typeface="Times New Roman" panose="02020603050405020304" pitchFamily="18" charset="0"/>
              </a:rPr>
              <a:t>– This represents the surplus on the conference two years ago and is held to support transition of the Humber for Green energy growth.</a:t>
            </a:r>
          </a:p>
          <a:p>
            <a:r>
              <a:rPr lang="en-GB" dirty="0"/>
              <a:t>Transport </a:t>
            </a:r>
            <a:r>
              <a:rPr lang="en-GB" sz="1600" dirty="0">
                <a:latin typeface="Arial" panose="020B0604020202020204" pitchFamily="34" charset="0"/>
                <a:cs typeface="Times New Roman" panose="02020603050405020304" pitchFamily="18" charset="0"/>
              </a:rPr>
              <a:t>– the balance supports Humber wide transport studies and interventions.</a:t>
            </a:r>
          </a:p>
          <a:p>
            <a:r>
              <a:rPr lang="en-GB" dirty="0"/>
              <a:t>Growth Funds </a:t>
            </a:r>
            <a:r>
              <a:rPr lang="en-GB" sz="1600" dirty="0">
                <a:latin typeface="Arial" panose="020B0604020202020204" pitchFamily="34" charset="0"/>
                <a:cs typeface="Times New Roman" panose="02020603050405020304" pitchFamily="18" charset="0"/>
              </a:rPr>
              <a:t>- The monitoring requirement for LGF &amp; GBF stretch beyond the period of the capital programme and therefore there will need to be some spend going forward to around 2030. The balance will be retained to cover those costs.</a:t>
            </a:r>
          </a:p>
          <a:p>
            <a:r>
              <a:rPr lang="en-GB" dirty="0"/>
              <a:t>Others </a:t>
            </a:r>
            <a:r>
              <a:rPr lang="en-GB" sz="1600" dirty="0">
                <a:latin typeface="Arial" panose="020B0604020202020204" pitchFamily="34" charset="0"/>
                <a:cs typeface="Times New Roman" panose="02020603050405020304" pitchFamily="18" charset="0"/>
              </a:rPr>
              <a:t>– all other reserves are ring fenced to their respective projects</a:t>
            </a:r>
          </a:p>
        </p:txBody>
      </p:sp>
      <p:sp>
        <p:nvSpPr>
          <p:cNvPr id="5" name="Slide Number Placeholder 4">
            <a:extLst>
              <a:ext uri="{FF2B5EF4-FFF2-40B4-BE49-F238E27FC236}">
                <a16:creationId xmlns:a16="http://schemas.microsoft.com/office/drawing/2014/main" id="{DC3DFD9F-5257-4995-9B87-05DBE94C4896}"/>
              </a:ext>
            </a:extLst>
          </p:cNvPr>
          <p:cNvSpPr>
            <a:spLocks noGrp="1"/>
          </p:cNvSpPr>
          <p:nvPr>
            <p:ph type="sldNum" sz="quarter" idx="12"/>
          </p:nvPr>
        </p:nvSpPr>
        <p:spPr/>
        <p:txBody>
          <a:bodyPr/>
          <a:lstStyle/>
          <a:p>
            <a:fld id="{C846DD78-A555-4801-818E-6D89C177CD42}" type="slidenum">
              <a:rPr lang="en-GB" smtClean="0"/>
              <a:t>13</a:t>
            </a:fld>
            <a:endParaRPr lang="en-GB"/>
          </a:p>
        </p:txBody>
      </p:sp>
    </p:spTree>
    <p:extLst>
      <p:ext uri="{BB962C8B-B14F-4D97-AF65-F5344CB8AC3E}">
        <p14:creationId xmlns:p14="http://schemas.microsoft.com/office/powerpoint/2010/main" val="787947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0">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2">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55232" y="203618"/>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Overall spend summary</a:t>
            </a:r>
          </a:p>
        </p:txBody>
      </p:sp>
      <p:sp>
        <p:nvSpPr>
          <p:cNvPr id="6" name="Slide Number Placeholder 5"/>
          <p:cNvSpPr>
            <a:spLocks noGrp="1"/>
          </p:cNvSpPr>
          <p:nvPr>
            <p:ph type="sldNum" sz="quarter" idx="12"/>
          </p:nvPr>
        </p:nvSpPr>
        <p:spPr>
          <a:xfrm>
            <a:off x="11310257" y="6356350"/>
            <a:ext cx="560009" cy="365125"/>
          </a:xfrm>
        </p:spPr>
        <p:txBody>
          <a:bodyPr vert="horz" lIns="91440" tIns="45720" rIns="91440" bIns="45720" rtlCol="0" anchor="ctr">
            <a:normAutofit/>
          </a:bodyPr>
          <a:lstStyle/>
          <a:p>
            <a:pPr>
              <a:spcAft>
                <a:spcPts val="600"/>
              </a:spcAft>
            </a:pPr>
            <a:fld id="{C846DD78-A555-4801-818E-6D89C177CD42}" type="slidenum">
              <a:rPr lang="en-US">
                <a:solidFill>
                  <a:srgbClr val="898989"/>
                </a:solidFill>
              </a:rPr>
              <a:pPr>
                <a:spcAft>
                  <a:spcPts val="600"/>
                </a:spcAft>
              </a:pPr>
              <a:t>2</a:t>
            </a:fld>
            <a:endParaRPr lang="en-US">
              <a:solidFill>
                <a:srgbClr val="898989"/>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308692160"/>
              </p:ext>
            </p:extLst>
          </p:nvPr>
        </p:nvGraphicFramePr>
        <p:xfrm>
          <a:off x="2568789" y="1157681"/>
          <a:ext cx="9301477" cy="5062146"/>
        </p:xfrm>
        <a:graphic>
          <a:graphicData uri="http://schemas.openxmlformats.org/drawingml/2006/table">
            <a:tbl>
              <a:tblPr/>
              <a:tblGrid>
                <a:gridCol w="2922532">
                  <a:extLst>
                    <a:ext uri="{9D8B030D-6E8A-4147-A177-3AD203B41FA5}">
                      <a16:colId xmlns:a16="http://schemas.microsoft.com/office/drawing/2014/main" val="20000"/>
                    </a:ext>
                  </a:extLst>
                </a:gridCol>
                <a:gridCol w="2212949">
                  <a:extLst>
                    <a:ext uri="{9D8B030D-6E8A-4147-A177-3AD203B41FA5}">
                      <a16:colId xmlns:a16="http://schemas.microsoft.com/office/drawing/2014/main" val="20001"/>
                    </a:ext>
                  </a:extLst>
                </a:gridCol>
                <a:gridCol w="2104441">
                  <a:extLst>
                    <a:ext uri="{9D8B030D-6E8A-4147-A177-3AD203B41FA5}">
                      <a16:colId xmlns:a16="http://schemas.microsoft.com/office/drawing/2014/main" val="20002"/>
                    </a:ext>
                  </a:extLst>
                </a:gridCol>
                <a:gridCol w="2061555">
                  <a:extLst>
                    <a:ext uri="{9D8B030D-6E8A-4147-A177-3AD203B41FA5}">
                      <a16:colId xmlns:a16="http://schemas.microsoft.com/office/drawing/2014/main" val="20003"/>
                    </a:ext>
                  </a:extLst>
                </a:gridCol>
              </a:tblGrid>
              <a:tr h="828783">
                <a:tc>
                  <a:txBody>
                    <a:bodyPr/>
                    <a:lstStyle/>
                    <a:p>
                      <a:pPr algn="l" fontAlgn="b"/>
                      <a:endParaRPr lang="en-GB" sz="30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GB" sz="3000" b="0" i="0" u="sng" strike="noStrike">
                          <a:solidFill>
                            <a:srgbClr val="000000"/>
                          </a:solidFill>
                          <a:effectLst/>
                          <a:latin typeface="Arial" panose="020B0604020202020204" pitchFamily="34" charset="0"/>
                        </a:rPr>
                        <a:t>Revenue</a:t>
                      </a:r>
                    </a:p>
                  </a:txBody>
                  <a:tcPr marL="0" marR="0" marT="0" marB="0" anchor="b">
                    <a:lnL>
                      <a:noFill/>
                    </a:lnL>
                    <a:lnR>
                      <a:noFill/>
                    </a:lnR>
                    <a:lnT>
                      <a:noFill/>
                    </a:lnT>
                    <a:lnB>
                      <a:noFill/>
                    </a:lnB>
                  </a:tcPr>
                </a:tc>
                <a:tc>
                  <a:txBody>
                    <a:bodyPr/>
                    <a:lstStyle/>
                    <a:p>
                      <a:pPr algn="r" fontAlgn="b"/>
                      <a:r>
                        <a:rPr lang="en-GB" sz="3000" b="0" i="0" u="sng" strike="noStrike">
                          <a:solidFill>
                            <a:srgbClr val="000000"/>
                          </a:solidFill>
                          <a:effectLst/>
                          <a:latin typeface="Arial" panose="020B0604020202020204" pitchFamily="34" charset="0"/>
                        </a:rPr>
                        <a:t>Capital</a:t>
                      </a:r>
                    </a:p>
                  </a:txBody>
                  <a:tcPr marL="0" marR="0" marT="0" marB="0" anchor="b">
                    <a:lnL>
                      <a:noFill/>
                    </a:lnL>
                    <a:lnR>
                      <a:noFill/>
                    </a:lnR>
                    <a:lnT>
                      <a:noFill/>
                    </a:lnT>
                    <a:lnB>
                      <a:noFill/>
                    </a:lnB>
                  </a:tcPr>
                </a:tc>
                <a:tc>
                  <a:txBody>
                    <a:bodyPr/>
                    <a:lstStyle/>
                    <a:p>
                      <a:pPr algn="r" fontAlgn="b"/>
                      <a:r>
                        <a:rPr lang="en-GB" sz="3000" b="0" i="0" u="sng" strike="noStrike">
                          <a:solidFill>
                            <a:srgbClr val="000000"/>
                          </a:solidFill>
                          <a:effectLst/>
                          <a:latin typeface="Arial" panose="020B0604020202020204" pitchFamily="34" charset="0"/>
                        </a:rPr>
                        <a:t>Total</a:t>
                      </a:r>
                    </a:p>
                  </a:txBody>
                  <a:tcPr marL="0" marR="0" marT="0" marB="0" anchor="b">
                    <a:lnL>
                      <a:noFill/>
                    </a:lnL>
                    <a:lnR>
                      <a:noFill/>
                    </a:lnR>
                    <a:lnT>
                      <a:noFill/>
                    </a:lnT>
                    <a:lnB>
                      <a:noFill/>
                    </a:lnB>
                  </a:tcPr>
                </a:tc>
                <a:extLst>
                  <a:ext uri="{0D108BD9-81ED-4DB2-BD59-A6C34878D82A}">
                    <a16:rowId xmlns:a16="http://schemas.microsoft.com/office/drawing/2014/main" val="10000"/>
                  </a:ext>
                </a:extLst>
              </a:tr>
              <a:tr h="828783">
                <a:tc>
                  <a:txBody>
                    <a:bodyPr/>
                    <a:lstStyle/>
                    <a:p>
                      <a:pPr algn="l" fontAlgn="b"/>
                      <a:endParaRPr lang="en-GB" sz="30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GB" sz="3000" b="0" i="0" u="sng" strike="noStrike">
                          <a:solidFill>
                            <a:srgbClr val="000000"/>
                          </a:solidFill>
                          <a:effectLst/>
                          <a:latin typeface="Arial" panose="020B0604020202020204" pitchFamily="34" charset="0"/>
                        </a:rPr>
                        <a:t>£'m</a:t>
                      </a:r>
                    </a:p>
                  </a:txBody>
                  <a:tcPr marL="0" marR="0" marT="0" marB="0" anchor="b">
                    <a:lnL>
                      <a:noFill/>
                    </a:lnL>
                    <a:lnR>
                      <a:noFill/>
                    </a:lnR>
                    <a:lnT>
                      <a:noFill/>
                    </a:lnT>
                    <a:lnB>
                      <a:noFill/>
                    </a:lnB>
                  </a:tcPr>
                </a:tc>
                <a:tc>
                  <a:txBody>
                    <a:bodyPr/>
                    <a:lstStyle/>
                    <a:p>
                      <a:pPr algn="r" fontAlgn="b"/>
                      <a:r>
                        <a:rPr lang="en-GB" sz="3000" b="0" i="0" u="sng" strike="noStrike" dirty="0">
                          <a:solidFill>
                            <a:srgbClr val="000000"/>
                          </a:solidFill>
                          <a:effectLst/>
                          <a:latin typeface="Arial" panose="020B0604020202020204" pitchFamily="34" charset="0"/>
                        </a:rPr>
                        <a:t>£'m</a:t>
                      </a:r>
                    </a:p>
                  </a:txBody>
                  <a:tcPr marL="0" marR="0" marT="0" marB="0" anchor="b">
                    <a:lnL>
                      <a:noFill/>
                    </a:lnL>
                    <a:lnR>
                      <a:noFill/>
                    </a:lnR>
                    <a:lnT>
                      <a:noFill/>
                    </a:lnT>
                    <a:lnB>
                      <a:noFill/>
                    </a:lnB>
                  </a:tcPr>
                </a:tc>
                <a:tc>
                  <a:txBody>
                    <a:bodyPr/>
                    <a:lstStyle/>
                    <a:p>
                      <a:pPr algn="r" fontAlgn="b"/>
                      <a:r>
                        <a:rPr lang="en-GB" sz="3000" b="0" i="0" u="sng" strike="noStrike">
                          <a:solidFill>
                            <a:srgbClr val="000000"/>
                          </a:solidFill>
                          <a:effectLst/>
                          <a:latin typeface="Arial" panose="020B0604020202020204" pitchFamily="34" charset="0"/>
                        </a:rPr>
                        <a:t>£'m</a:t>
                      </a:r>
                    </a:p>
                  </a:txBody>
                  <a:tcPr marL="0" marR="0" marT="0" marB="0" anchor="b">
                    <a:lnL>
                      <a:noFill/>
                    </a:lnL>
                    <a:lnR>
                      <a:noFill/>
                    </a:lnR>
                    <a:lnT>
                      <a:noFill/>
                    </a:lnT>
                    <a:lnB>
                      <a:noFill/>
                    </a:lnB>
                  </a:tcPr>
                </a:tc>
                <a:extLst>
                  <a:ext uri="{0D108BD9-81ED-4DB2-BD59-A6C34878D82A}">
                    <a16:rowId xmlns:a16="http://schemas.microsoft.com/office/drawing/2014/main" val="10001"/>
                  </a:ext>
                </a:extLst>
              </a:tr>
              <a:tr h="828783">
                <a:tc>
                  <a:txBody>
                    <a:bodyPr/>
                    <a:lstStyle/>
                    <a:p>
                      <a:pPr algn="l" fontAlgn="b"/>
                      <a:r>
                        <a:rPr lang="en-GB" sz="3000" b="0" i="0" u="none" strike="noStrike" dirty="0">
                          <a:solidFill>
                            <a:srgbClr val="000000"/>
                          </a:solidFill>
                          <a:effectLst/>
                          <a:latin typeface="Arial" panose="020B0604020202020204" pitchFamily="34" charset="0"/>
                        </a:rPr>
                        <a:t>Balance </a:t>
                      </a:r>
                      <a:r>
                        <a:rPr lang="en-GB" sz="3000" b="0" i="0" u="none" strike="noStrike" dirty="0" err="1">
                          <a:solidFill>
                            <a:srgbClr val="000000"/>
                          </a:solidFill>
                          <a:effectLst/>
                          <a:latin typeface="Arial" panose="020B0604020202020204" pitchFamily="34" charset="0"/>
                        </a:rPr>
                        <a:t>b/f</a:t>
                      </a:r>
                      <a:endParaRPr lang="en-GB" sz="3000" b="0" i="0" u="none" strike="noStrike" dirty="0">
                        <a:solidFill>
                          <a:srgbClr val="000000"/>
                        </a:solidFill>
                        <a:effectLst/>
                        <a:latin typeface="Arial" panose="020B0604020202020204" pitchFamily="34" charset="0"/>
                      </a:endParaRPr>
                    </a:p>
                  </a:txBody>
                  <a:tcPr marL="0" marR="0" marT="0" marB="0" anchor="ctr">
                    <a:lnL>
                      <a:noFill/>
                    </a:lnL>
                    <a:lnR>
                      <a:noFill/>
                    </a:lnR>
                    <a:lnT>
                      <a:noFill/>
                    </a:lnT>
                    <a:lnB>
                      <a:noFill/>
                    </a:lnB>
                  </a:tcPr>
                </a:tc>
                <a:tc>
                  <a:txBody>
                    <a:bodyPr/>
                    <a:lstStyle/>
                    <a:p>
                      <a:pPr algn="r" fontAlgn="ctr"/>
                      <a:r>
                        <a:rPr lang="en-GB" sz="3000" b="0" i="0" u="none" strike="noStrike">
                          <a:solidFill>
                            <a:srgbClr val="000000"/>
                          </a:solidFill>
                          <a:effectLst/>
                          <a:latin typeface="Arial" panose="020B0604020202020204" pitchFamily="34" charset="0"/>
                        </a:rPr>
                        <a:t>1.0 </a:t>
                      </a:r>
                    </a:p>
                  </a:txBody>
                  <a:tcPr marL="0" marR="0" marT="0" marB="0" anchor="ctr">
                    <a:lnL>
                      <a:noFill/>
                    </a:lnL>
                    <a:lnR>
                      <a:noFill/>
                    </a:lnR>
                    <a:lnT>
                      <a:noFill/>
                    </a:lnT>
                    <a:lnB>
                      <a:noFill/>
                    </a:lnB>
                  </a:tcPr>
                </a:tc>
                <a:tc>
                  <a:txBody>
                    <a:bodyPr/>
                    <a:lstStyle/>
                    <a:p>
                      <a:pPr algn="r" fontAlgn="ctr"/>
                      <a:r>
                        <a:rPr lang="en-GB" sz="3000" b="0" i="0" u="none" strike="noStrike">
                          <a:solidFill>
                            <a:srgbClr val="000000"/>
                          </a:solidFill>
                          <a:effectLst/>
                          <a:latin typeface="Arial" panose="020B0604020202020204" pitchFamily="34" charset="0"/>
                        </a:rPr>
                        <a:t>9.2 </a:t>
                      </a:r>
                    </a:p>
                  </a:txBody>
                  <a:tcPr marL="0" marR="0" marT="0" marB="0" anchor="ctr">
                    <a:lnL>
                      <a:noFill/>
                    </a:lnL>
                    <a:lnR>
                      <a:noFill/>
                    </a:lnR>
                    <a:lnT>
                      <a:noFill/>
                    </a:lnT>
                    <a:lnB>
                      <a:noFill/>
                    </a:lnB>
                  </a:tcPr>
                </a:tc>
                <a:tc>
                  <a:txBody>
                    <a:bodyPr/>
                    <a:lstStyle/>
                    <a:p>
                      <a:pPr algn="r" fontAlgn="ctr"/>
                      <a:r>
                        <a:rPr lang="en-GB" sz="3000" b="0" i="0" u="none" strike="noStrike">
                          <a:solidFill>
                            <a:srgbClr val="000000"/>
                          </a:solidFill>
                          <a:effectLst/>
                          <a:latin typeface="Arial" panose="020B0604020202020204" pitchFamily="34" charset="0"/>
                        </a:rPr>
                        <a:t>10.2 </a:t>
                      </a:r>
                    </a:p>
                  </a:txBody>
                  <a:tcPr marL="0" marR="0" marT="0" marB="0" anchor="ctr">
                    <a:lnL>
                      <a:noFill/>
                    </a:lnL>
                    <a:lnR>
                      <a:noFill/>
                    </a:lnR>
                    <a:lnT>
                      <a:noFill/>
                    </a:lnT>
                    <a:lnB>
                      <a:noFill/>
                    </a:lnB>
                  </a:tcPr>
                </a:tc>
                <a:extLst>
                  <a:ext uri="{0D108BD9-81ED-4DB2-BD59-A6C34878D82A}">
                    <a16:rowId xmlns:a16="http://schemas.microsoft.com/office/drawing/2014/main" val="10002"/>
                  </a:ext>
                </a:extLst>
              </a:tr>
              <a:tr h="887138">
                <a:tc>
                  <a:txBody>
                    <a:bodyPr/>
                    <a:lstStyle/>
                    <a:p>
                      <a:pPr algn="l" fontAlgn="b"/>
                      <a:r>
                        <a:rPr lang="en-GB" sz="3000" b="0" i="0" u="none" strike="noStrike" dirty="0">
                          <a:solidFill>
                            <a:srgbClr val="000000"/>
                          </a:solidFill>
                          <a:effectLst/>
                          <a:latin typeface="Arial" panose="020B0604020202020204" pitchFamily="34" charset="0"/>
                        </a:rPr>
                        <a:t>Income in year</a:t>
                      </a:r>
                    </a:p>
                  </a:txBody>
                  <a:tcPr marL="0" marR="0" marT="0" marB="0" anchor="ctr">
                    <a:lnL>
                      <a:noFill/>
                    </a:lnL>
                    <a:lnR>
                      <a:noFill/>
                    </a:lnR>
                    <a:lnT>
                      <a:noFill/>
                    </a:lnT>
                    <a:lnB>
                      <a:noFill/>
                    </a:lnB>
                  </a:tcPr>
                </a:tc>
                <a:tc>
                  <a:txBody>
                    <a:bodyPr/>
                    <a:lstStyle/>
                    <a:p>
                      <a:pPr algn="r" fontAlgn="ctr"/>
                      <a:r>
                        <a:rPr lang="en-GB" sz="3000" b="0" i="0" u="none" strike="noStrike">
                          <a:solidFill>
                            <a:srgbClr val="000000"/>
                          </a:solidFill>
                          <a:effectLst/>
                          <a:latin typeface="Arial" panose="020B0604020202020204" pitchFamily="34" charset="0"/>
                        </a:rPr>
                        <a:t>2.2 </a:t>
                      </a:r>
                    </a:p>
                  </a:txBody>
                  <a:tcPr marL="0" marR="0" marT="0" marB="0" anchor="ctr">
                    <a:lnL>
                      <a:noFill/>
                    </a:lnL>
                    <a:lnR>
                      <a:noFill/>
                    </a:lnR>
                    <a:lnT>
                      <a:noFill/>
                    </a:lnT>
                    <a:lnB>
                      <a:noFill/>
                    </a:lnB>
                  </a:tcPr>
                </a:tc>
                <a:tc>
                  <a:txBody>
                    <a:bodyPr/>
                    <a:lstStyle/>
                    <a:p>
                      <a:pPr algn="r" fontAlgn="ctr"/>
                      <a:r>
                        <a:rPr lang="en-GB" sz="3000" b="0" i="0" u="none" strike="noStrike">
                          <a:solidFill>
                            <a:srgbClr val="000000"/>
                          </a:solidFill>
                          <a:effectLst/>
                          <a:latin typeface="Arial" panose="020B0604020202020204" pitchFamily="34" charset="0"/>
                        </a:rPr>
                        <a:t>0.1 </a:t>
                      </a:r>
                    </a:p>
                  </a:txBody>
                  <a:tcPr marL="0" marR="0" marT="0" marB="0" anchor="ctr">
                    <a:lnL>
                      <a:noFill/>
                    </a:lnL>
                    <a:lnR>
                      <a:noFill/>
                    </a:lnR>
                    <a:lnT>
                      <a:noFill/>
                    </a:lnT>
                    <a:lnB>
                      <a:noFill/>
                    </a:lnB>
                  </a:tcPr>
                </a:tc>
                <a:tc>
                  <a:txBody>
                    <a:bodyPr/>
                    <a:lstStyle/>
                    <a:p>
                      <a:pPr algn="r" fontAlgn="ctr"/>
                      <a:r>
                        <a:rPr lang="en-GB" sz="3000" b="0" i="0" u="none" strike="noStrike">
                          <a:solidFill>
                            <a:srgbClr val="000000"/>
                          </a:solidFill>
                          <a:effectLst/>
                          <a:latin typeface="Arial" panose="020B0604020202020204" pitchFamily="34" charset="0"/>
                        </a:rPr>
                        <a:t>2.3 </a:t>
                      </a:r>
                    </a:p>
                  </a:txBody>
                  <a:tcPr marL="0" marR="0" marT="0" marB="0" anchor="ctr">
                    <a:lnL>
                      <a:noFill/>
                    </a:lnL>
                    <a:lnR>
                      <a:noFill/>
                    </a:lnR>
                    <a:lnT>
                      <a:noFill/>
                    </a:lnT>
                    <a:lnB>
                      <a:noFill/>
                    </a:lnB>
                  </a:tcPr>
                </a:tc>
                <a:extLst>
                  <a:ext uri="{0D108BD9-81ED-4DB2-BD59-A6C34878D82A}">
                    <a16:rowId xmlns:a16="http://schemas.microsoft.com/office/drawing/2014/main" val="10003"/>
                  </a:ext>
                </a:extLst>
              </a:tr>
              <a:tr h="859876">
                <a:tc>
                  <a:txBody>
                    <a:bodyPr/>
                    <a:lstStyle/>
                    <a:p>
                      <a:pPr algn="l" fontAlgn="b"/>
                      <a:r>
                        <a:rPr lang="en-GB" sz="3000" b="0" i="0" u="none" strike="noStrike" dirty="0">
                          <a:solidFill>
                            <a:srgbClr val="000000"/>
                          </a:solidFill>
                          <a:effectLst/>
                          <a:latin typeface="Arial" panose="020B0604020202020204" pitchFamily="34" charset="0"/>
                        </a:rPr>
                        <a:t>Spend in year</a:t>
                      </a:r>
                    </a:p>
                  </a:txBody>
                  <a:tcPr marL="0" marR="0" marT="0" marB="0" anchor="ctr">
                    <a:lnL>
                      <a:noFill/>
                    </a:lnL>
                    <a:lnR>
                      <a:noFill/>
                    </a:lnR>
                    <a:lnT>
                      <a:noFill/>
                    </a:lnT>
                    <a:lnB>
                      <a:noFill/>
                    </a:lnB>
                  </a:tcPr>
                </a:tc>
                <a:tc>
                  <a:txBody>
                    <a:bodyPr/>
                    <a:lstStyle/>
                    <a:p>
                      <a:pPr algn="r" fontAlgn="ctr"/>
                      <a:r>
                        <a:rPr lang="en-GB" sz="3000" b="0" i="0" u="none" strike="noStrike">
                          <a:solidFill>
                            <a:srgbClr val="FF0000"/>
                          </a:solidFill>
                          <a:effectLst/>
                          <a:latin typeface="Arial" panose="020B0604020202020204" pitchFamily="34" charset="0"/>
                        </a:rPr>
                        <a:t>(1.7)</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GB" sz="3000" b="0" i="0" u="none" strike="noStrike">
                          <a:solidFill>
                            <a:srgbClr val="FF0000"/>
                          </a:solidFill>
                          <a:effectLst/>
                          <a:latin typeface="Arial" panose="020B0604020202020204" pitchFamily="34" charset="0"/>
                        </a:rPr>
                        <a:t>(0.5)</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GB" sz="3000" b="0" i="0" u="none" strike="noStrike">
                          <a:solidFill>
                            <a:srgbClr val="000000"/>
                          </a:solidFill>
                          <a:effectLst/>
                          <a:latin typeface="Arial" panose="020B0604020202020204" pitchFamily="34" charset="0"/>
                        </a:rPr>
                        <a:t>(2.2)</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28783">
                <a:tc>
                  <a:txBody>
                    <a:bodyPr/>
                    <a:lstStyle/>
                    <a:p>
                      <a:pPr algn="l" fontAlgn="b"/>
                      <a:r>
                        <a:rPr lang="en-GB" sz="3000" b="0" i="0" u="none" strike="noStrike" dirty="0">
                          <a:solidFill>
                            <a:srgbClr val="000000"/>
                          </a:solidFill>
                          <a:effectLst/>
                          <a:latin typeface="Arial" panose="020B0604020202020204" pitchFamily="34" charset="0"/>
                        </a:rPr>
                        <a:t>Balance c/f</a:t>
                      </a:r>
                    </a:p>
                  </a:txBody>
                  <a:tcPr marL="0" marR="0" marT="0" marB="0" anchor="ctr">
                    <a:lnL>
                      <a:noFill/>
                    </a:lnL>
                    <a:lnR>
                      <a:noFill/>
                    </a:lnR>
                    <a:lnT>
                      <a:noFill/>
                    </a:lnT>
                    <a:lnB>
                      <a:noFill/>
                    </a:lnB>
                  </a:tcPr>
                </a:tc>
                <a:tc>
                  <a:txBody>
                    <a:bodyPr/>
                    <a:lstStyle/>
                    <a:p>
                      <a:pPr algn="r" fontAlgn="ctr"/>
                      <a:r>
                        <a:rPr lang="en-GB" sz="3000" b="0" i="0" u="none" strike="noStrike">
                          <a:solidFill>
                            <a:srgbClr val="000000"/>
                          </a:solidFill>
                          <a:effectLst/>
                          <a:latin typeface="Arial" panose="020B0604020202020204" pitchFamily="34" charset="0"/>
                        </a:rPr>
                        <a:t>1.5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GB" sz="3000" b="0" i="0" u="none" strike="noStrike">
                          <a:solidFill>
                            <a:srgbClr val="000000"/>
                          </a:solidFill>
                          <a:effectLst/>
                          <a:latin typeface="Arial" panose="020B0604020202020204" pitchFamily="34" charset="0"/>
                        </a:rPr>
                        <a:t>8.9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GB" sz="3000" b="0" i="0" u="none" strike="noStrike" dirty="0">
                          <a:solidFill>
                            <a:srgbClr val="000000"/>
                          </a:solidFill>
                          <a:effectLst/>
                          <a:latin typeface="Arial" panose="020B0604020202020204" pitchFamily="34" charset="0"/>
                        </a:rPr>
                        <a:t>10.3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8727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3207CC6-EAA1-4BFF-A48A-DECAD89727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3">
            <a:extLst>
              <a:ext uri="{FF2B5EF4-FFF2-40B4-BE49-F238E27FC236}">
                <a16:creationId xmlns:a16="http://schemas.microsoft.com/office/drawing/2014/main" id="{B234A3DD-923D-4166-8B19-7DD58990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6">
            <a:extLst>
              <a:ext uri="{FF2B5EF4-FFF2-40B4-BE49-F238E27FC236}">
                <a16:creationId xmlns:a16="http://schemas.microsoft.com/office/drawing/2014/main" id="{F6ACA5AC-3C5D-4994-B40F-FC8349E4D6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F81C595E-987A-4A78-8286-8CAB09AFCB2A}"/>
              </a:ext>
            </a:extLst>
          </p:cNvPr>
          <p:cNvSpPr>
            <a:spLocks noGrp="1"/>
          </p:cNvSpPr>
          <p:nvPr>
            <p:ph type="body" idx="1"/>
          </p:nvPr>
        </p:nvSpPr>
        <p:spPr>
          <a:xfrm>
            <a:off x="9078012" y="1715230"/>
            <a:ext cx="3007150" cy="2206321"/>
          </a:xfrm>
        </p:spPr>
        <p:txBody>
          <a:bodyPr vert="horz" lIns="91440" tIns="45720" rIns="91440" bIns="45720" rtlCol="0" anchor="b">
            <a:normAutofit/>
          </a:bodyPr>
          <a:lstStyle/>
          <a:p>
            <a:r>
              <a:rPr lang="en-US" sz="6000" kern="1200" dirty="0">
                <a:solidFill>
                  <a:schemeClr val="tx1"/>
                </a:solidFill>
                <a:latin typeface="+mn-lt"/>
                <a:ea typeface="+mn-ea"/>
                <a:cs typeface="+mn-cs"/>
              </a:rPr>
              <a:t>Revenue Funds</a:t>
            </a:r>
          </a:p>
        </p:txBody>
      </p:sp>
      <p:sp>
        <p:nvSpPr>
          <p:cNvPr id="5" name="Slide Number Placeholder 4">
            <a:extLst>
              <a:ext uri="{FF2B5EF4-FFF2-40B4-BE49-F238E27FC236}">
                <a16:creationId xmlns:a16="http://schemas.microsoft.com/office/drawing/2014/main" id="{23D4D678-1DE0-41DE-93A5-B1DCD24248D6}"/>
              </a:ext>
            </a:extLst>
          </p:cNvPr>
          <p:cNvSpPr>
            <a:spLocks noGrp="1"/>
          </p:cNvSpPr>
          <p:nvPr>
            <p:ph type="sldNum" sz="quarter" idx="12"/>
          </p:nvPr>
        </p:nvSpPr>
        <p:spPr>
          <a:xfrm>
            <a:off x="10925174" y="6356350"/>
            <a:ext cx="428625" cy="365125"/>
          </a:xfrm>
        </p:spPr>
        <p:txBody>
          <a:bodyPr vert="horz" lIns="91440" tIns="45720" rIns="91440" bIns="45720" rtlCol="0" anchor="ctr">
            <a:normAutofit/>
          </a:bodyPr>
          <a:lstStyle/>
          <a:p>
            <a:pPr>
              <a:spcAft>
                <a:spcPts val="600"/>
              </a:spcAft>
            </a:pPr>
            <a:fld id="{C846DD78-A555-4801-818E-6D89C177CD42}" type="slidenum">
              <a:rPr lang="en-US">
                <a:solidFill>
                  <a:srgbClr val="D9D9D9"/>
                </a:solidFill>
              </a:rPr>
              <a:pPr>
                <a:spcAft>
                  <a:spcPts val="600"/>
                </a:spcAft>
              </a:pPr>
              <a:t>3</a:t>
            </a:fld>
            <a:endParaRPr lang="en-US">
              <a:solidFill>
                <a:srgbClr val="D9D9D9"/>
              </a:solidFill>
            </a:endParaRPr>
          </a:p>
        </p:txBody>
      </p:sp>
    </p:spTree>
    <p:extLst>
      <p:ext uri="{BB962C8B-B14F-4D97-AF65-F5344CB8AC3E}">
        <p14:creationId xmlns:p14="http://schemas.microsoft.com/office/powerpoint/2010/main" val="258007875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0515600" cy="642551"/>
          </a:xfrm>
        </p:spPr>
        <p:txBody>
          <a:bodyPr>
            <a:normAutofit fontScale="90000"/>
          </a:bodyPr>
          <a:lstStyle/>
          <a:p>
            <a:r>
              <a:rPr lang="en-GB" b="1" u="sng" dirty="0"/>
              <a:t>Summary</a:t>
            </a:r>
          </a:p>
        </p:txBody>
      </p:sp>
      <p:sp>
        <p:nvSpPr>
          <p:cNvPr id="4" name="Date Placeholder 3"/>
          <p:cNvSpPr>
            <a:spLocks noGrp="1"/>
          </p:cNvSpPr>
          <p:nvPr>
            <p:ph type="dt" sz="half" idx="10"/>
          </p:nvPr>
        </p:nvSpPr>
        <p:spPr/>
        <p:txBody>
          <a:bodyPr/>
          <a:lstStyle/>
          <a:p>
            <a:fld id="{5F52ADDE-ACDA-4320-A1A5-1154F3BFC6C3}" type="datetime1">
              <a:rPr lang="en-GB" smtClean="0"/>
              <a:t>19/06/2023</a:t>
            </a:fld>
            <a:endParaRPr lang="en-GB"/>
          </a:p>
        </p:txBody>
      </p:sp>
      <p:sp>
        <p:nvSpPr>
          <p:cNvPr id="5" name="Slide Number Placeholder 4"/>
          <p:cNvSpPr>
            <a:spLocks noGrp="1"/>
          </p:cNvSpPr>
          <p:nvPr>
            <p:ph type="sldNum" sz="quarter" idx="12"/>
          </p:nvPr>
        </p:nvSpPr>
        <p:spPr/>
        <p:txBody>
          <a:bodyPr/>
          <a:lstStyle/>
          <a:p>
            <a:fld id="{C846DD78-A555-4801-818E-6D89C177CD42}" type="slidenum">
              <a:rPr lang="en-GB" smtClean="0"/>
              <a:t>4</a:t>
            </a:fld>
            <a:endParaRPr lang="en-GB"/>
          </a:p>
        </p:txBody>
      </p:sp>
      <p:graphicFrame>
        <p:nvGraphicFramePr>
          <p:cNvPr id="9" name="Table 8"/>
          <p:cNvGraphicFramePr>
            <a:graphicFrameLocks noGrp="1"/>
          </p:cNvGraphicFramePr>
          <p:nvPr>
            <p:extLst>
              <p:ext uri="{D42A27DB-BD31-4B8C-83A1-F6EECF244321}">
                <p14:modId xmlns:p14="http://schemas.microsoft.com/office/powerpoint/2010/main" val="2968899647"/>
              </p:ext>
            </p:extLst>
          </p:nvPr>
        </p:nvGraphicFramePr>
        <p:xfrm>
          <a:off x="182838" y="0"/>
          <a:ext cx="11910310" cy="6628030"/>
        </p:xfrm>
        <a:graphic>
          <a:graphicData uri="http://schemas.openxmlformats.org/drawingml/2006/table">
            <a:tbl>
              <a:tblPr/>
              <a:tblGrid>
                <a:gridCol w="4098548">
                  <a:extLst>
                    <a:ext uri="{9D8B030D-6E8A-4147-A177-3AD203B41FA5}">
                      <a16:colId xmlns:a16="http://schemas.microsoft.com/office/drawing/2014/main" val="20000"/>
                    </a:ext>
                  </a:extLst>
                </a:gridCol>
                <a:gridCol w="1173516">
                  <a:extLst>
                    <a:ext uri="{9D8B030D-6E8A-4147-A177-3AD203B41FA5}">
                      <a16:colId xmlns:a16="http://schemas.microsoft.com/office/drawing/2014/main" val="20001"/>
                    </a:ext>
                  </a:extLst>
                </a:gridCol>
                <a:gridCol w="1173516">
                  <a:extLst>
                    <a:ext uri="{9D8B030D-6E8A-4147-A177-3AD203B41FA5}">
                      <a16:colId xmlns:a16="http://schemas.microsoft.com/office/drawing/2014/main" val="20002"/>
                    </a:ext>
                  </a:extLst>
                </a:gridCol>
                <a:gridCol w="980850">
                  <a:extLst>
                    <a:ext uri="{9D8B030D-6E8A-4147-A177-3AD203B41FA5}">
                      <a16:colId xmlns:a16="http://schemas.microsoft.com/office/drawing/2014/main" val="20003"/>
                    </a:ext>
                  </a:extLst>
                </a:gridCol>
                <a:gridCol w="1068424">
                  <a:extLst>
                    <a:ext uri="{9D8B030D-6E8A-4147-A177-3AD203B41FA5}">
                      <a16:colId xmlns:a16="http://schemas.microsoft.com/office/drawing/2014/main" val="20004"/>
                    </a:ext>
                  </a:extLst>
                </a:gridCol>
                <a:gridCol w="1173516">
                  <a:extLst>
                    <a:ext uri="{9D8B030D-6E8A-4147-A177-3AD203B41FA5}">
                      <a16:colId xmlns:a16="http://schemas.microsoft.com/office/drawing/2014/main" val="20005"/>
                    </a:ext>
                  </a:extLst>
                </a:gridCol>
                <a:gridCol w="1068424">
                  <a:extLst>
                    <a:ext uri="{9D8B030D-6E8A-4147-A177-3AD203B41FA5}">
                      <a16:colId xmlns:a16="http://schemas.microsoft.com/office/drawing/2014/main" val="20006"/>
                    </a:ext>
                  </a:extLst>
                </a:gridCol>
                <a:gridCol w="1173516">
                  <a:extLst>
                    <a:ext uri="{9D8B030D-6E8A-4147-A177-3AD203B41FA5}">
                      <a16:colId xmlns:a16="http://schemas.microsoft.com/office/drawing/2014/main" val="20007"/>
                    </a:ext>
                  </a:extLst>
                </a:gridCol>
              </a:tblGrid>
              <a:tr h="775870">
                <a:tc>
                  <a:txBody>
                    <a:bodyPr/>
                    <a:lstStyle/>
                    <a:p>
                      <a:pPr algn="r" fontAlgn="b"/>
                      <a:endParaRPr lang="en-GB" sz="1200" b="0" i="0" u="none" strike="noStrike" dirty="0">
                        <a:solidFill>
                          <a:srgbClr val="000000"/>
                        </a:solidFill>
                        <a:effectLst/>
                        <a:latin typeface="+mn-lt"/>
                      </a:endParaRPr>
                    </a:p>
                  </a:txBody>
                  <a:tcPr marL="0" marR="0" marT="0" marB="0" anchor="b">
                    <a:lnL>
                      <a:noFill/>
                    </a:lnL>
                    <a:lnR>
                      <a:noFill/>
                    </a:lnR>
                    <a:lnT>
                      <a:noFill/>
                    </a:lnT>
                    <a:lnB>
                      <a:noFill/>
                    </a:lnB>
                  </a:tcPr>
                </a:tc>
                <a:tc>
                  <a:txBody>
                    <a:bodyPr/>
                    <a:lstStyle/>
                    <a:p>
                      <a:pPr algn="r" fontAlgn="t"/>
                      <a:r>
                        <a:rPr lang="en-GB" sz="1200" b="1" i="0" u="sng" strike="noStrike">
                          <a:solidFill>
                            <a:srgbClr val="000000"/>
                          </a:solidFill>
                          <a:effectLst/>
                          <a:latin typeface="+mn-lt"/>
                        </a:rPr>
                        <a:t>Core reserves - free of restrictions</a:t>
                      </a:r>
                    </a:p>
                  </a:txBody>
                  <a:tcPr marL="0" marR="0" marT="0" marB="0">
                    <a:lnL>
                      <a:noFill/>
                    </a:lnL>
                    <a:lnR>
                      <a:noFill/>
                    </a:lnR>
                    <a:lnT>
                      <a:noFill/>
                    </a:lnT>
                    <a:lnB>
                      <a:noFill/>
                    </a:lnB>
                  </a:tcPr>
                </a:tc>
                <a:tc>
                  <a:txBody>
                    <a:bodyPr/>
                    <a:lstStyle/>
                    <a:p>
                      <a:pPr algn="r" fontAlgn="t"/>
                      <a:r>
                        <a:rPr lang="en-GB" sz="1200" b="1" i="0" u="sng" strike="noStrike">
                          <a:solidFill>
                            <a:srgbClr val="000000"/>
                          </a:solidFill>
                          <a:effectLst/>
                          <a:latin typeface="+mn-lt"/>
                        </a:rPr>
                        <a:t>Core reserves - free of restrictions but earmarked by the Board</a:t>
                      </a:r>
                    </a:p>
                  </a:txBody>
                  <a:tcPr marL="0" marR="0" marT="0" marB="0">
                    <a:lnL>
                      <a:noFill/>
                    </a:lnL>
                    <a:lnR>
                      <a:noFill/>
                    </a:lnR>
                    <a:lnT>
                      <a:noFill/>
                    </a:lnT>
                    <a:lnB>
                      <a:noFill/>
                    </a:lnB>
                  </a:tcPr>
                </a:tc>
                <a:tc>
                  <a:txBody>
                    <a:bodyPr/>
                    <a:lstStyle/>
                    <a:p>
                      <a:pPr algn="r" fontAlgn="t"/>
                      <a:r>
                        <a:rPr lang="en-GB" sz="1200" b="1" i="0" u="sng" strike="noStrike">
                          <a:solidFill>
                            <a:srgbClr val="000000"/>
                          </a:solidFill>
                          <a:effectLst/>
                          <a:latin typeface="+mn-lt"/>
                        </a:rPr>
                        <a:t>Growth Hub / Business Support</a:t>
                      </a:r>
                    </a:p>
                  </a:txBody>
                  <a:tcPr marL="0" marR="0" marT="0" marB="0">
                    <a:lnL>
                      <a:noFill/>
                    </a:lnL>
                    <a:lnR>
                      <a:noFill/>
                    </a:lnR>
                    <a:lnT>
                      <a:noFill/>
                    </a:lnT>
                    <a:lnB>
                      <a:noFill/>
                    </a:lnB>
                  </a:tcPr>
                </a:tc>
                <a:tc>
                  <a:txBody>
                    <a:bodyPr/>
                    <a:lstStyle/>
                    <a:p>
                      <a:pPr algn="r" fontAlgn="t"/>
                      <a:r>
                        <a:rPr lang="en-GB" sz="1200" b="1" i="0" u="sng" strike="noStrike">
                          <a:solidFill>
                            <a:srgbClr val="000000"/>
                          </a:solidFill>
                          <a:effectLst/>
                          <a:latin typeface="+mn-lt"/>
                        </a:rPr>
                        <a:t>Energy Projects</a:t>
                      </a:r>
                    </a:p>
                  </a:txBody>
                  <a:tcPr marL="0" marR="0" marT="0" marB="0">
                    <a:lnL>
                      <a:noFill/>
                    </a:lnL>
                    <a:lnR>
                      <a:noFill/>
                    </a:lnR>
                    <a:lnT>
                      <a:noFill/>
                    </a:lnT>
                    <a:lnB>
                      <a:noFill/>
                    </a:lnB>
                  </a:tcPr>
                </a:tc>
                <a:tc>
                  <a:txBody>
                    <a:bodyPr/>
                    <a:lstStyle/>
                    <a:p>
                      <a:pPr algn="r" fontAlgn="t"/>
                      <a:r>
                        <a:rPr lang="en-GB" sz="1200" b="1" i="0" u="sng" strike="noStrike">
                          <a:solidFill>
                            <a:srgbClr val="000000"/>
                          </a:solidFill>
                          <a:effectLst/>
                          <a:latin typeface="+mn-lt"/>
                        </a:rPr>
                        <a:t>Growth Funds - Revenue</a:t>
                      </a:r>
                    </a:p>
                  </a:txBody>
                  <a:tcPr marL="0" marR="0" marT="0" marB="0">
                    <a:lnL>
                      <a:noFill/>
                    </a:lnL>
                    <a:lnR>
                      <a:noFill/>
                    </a:lnR>
                    <a:lnT>
                      <a:noFill/>
                    </a:lnT>
                    <a:lnB>
                      <a:noFill/>
                    </a:lnB>
                  </a:tcPr>
                </a:tc>
                <a:tc>
                  <a:txBody>
                    <a:bodyPr/>
                    <a:lstStyle/>
                    <a:p>
                      <a:pPr algn="r" fontAlgn="t"/>
                      <a:r>
                        <a:rPr lang="en-GB" sz="1200" b="1" i="0" u="sng" strike="noStrike">
                          <a:solidFill>
                            <a:srgbClr val="000000"/>
                          </a:solidFill>
                          <a:effectLst/>
                          <a:latin typeface="+mn-lt"/>
                        </a:rPr>
                        <a:t>Careers &amp; Skills Funds</a:t>
                      </a:r>
                    </a:p>
                  </a:txBody>
                  <a:tcPr marL="0" marR="0" marT="0" marB="0">
                    <a:lnL>
                      <a:noFill/>
                    </a:lnL>
                    <a:lnR>
                      <a:noFill/>
                    </a:lnR>
                    <a:lnT>
                      <a:noFill/>
                    </a:lnT>
                    <a:lnB>
                      <a:noFill/>
                    </a:lnB>
                  </a:tcPr>
                </a:tc>
                <a:tc>
                  <a:txBody>
                    <a:bodyPr/>
                    <a:lstStyle/>
                    <a:p>
                      <a:pPr algn="r" fontAlgn="t"/>
                      <a:r>
                        <a:rPr lang="en-GB" sz="1200" b="1" i="0" u="sng" strike="noStrike">
                          <a:solidFill>
                            <a:srgbClr val="000000"/>
                          </a:solidFill>
                          <a:effectLst/>
                          <a:latin typeface="+mn-lt"/>
                        </a:rPr>
                        <a:t>Total</a:t>
                      </a:r>
                    </a:p>
                  </a:txBody>
                  <a:tcPr marL="0" marR="0" marT="0" marB="0">
                    <a:lnL>
                      <a:noFill/>
                    </a:lnL>
                    <a:lnR>
                      <a:noFill/>
                    </a:lnR>
                    <a:lnT>
                      <a:noFill/>
                    </a:lnT>
                    <a:lnB>
                      <a:noFill/>
                    </a:lnB>
                  </a:tcPr>
                </a:tc>
                <a:extLst>
                  <a:ext uri="{0D108BD9-81ED-4DB2-BD59-A6C34878D82A}">
                    <a16:rowId xmlns:a16="http://schemas.microsoft.com/office/drawing/2014/main" val="10000"/>
                  </a:ext>
                </a:extLst>
              </a:tr>
              <a:tr h="109915">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r" fontAlgn="b"/>
                      <a:r>
                        <a:rPr lang="en-GB" sz="1200" b="1" i="0" u="sng" strike="noStrike">
                          <a:solidFill>
                            <a:srgbClr val="000000"/>
                          </a:solidFill>
                          <a:effectLst/>
                          <a:latin typeface="+mn-lt"/>
                        </a:rPr>
                        <a:t>£'000</a:t>
                      </a:r>
                    </a:p>
                  </a:txBody>
                  <a:tcPr marL="0" marR="0" marT="0" marB="0" anchor="b">
                    <a:lnL>
                      <a:noFill/>
                    </a:lnL>
                    <a:lnR>
                      <a:noFill/>
                    </a:lnR>
                    <a:lnT>
                      <a:noFill/>
                    </a:lnT>
                    <a:lnB>
                      <a:noFill/>
                    </a:lnB>
                  </a:tcPr>
                </a:tc>
                <a:tc>
                  <a:txBody>
                    <a:bodyPr/>
                    <a:lstStyle/>
                    <a:p>
                      <a:pPr algn="r" fontAlgn="b"/>
                      <a:r>
                        <a:rPr lang="en-GB" sz="1200" b="1" i="0" u="sng" strike="noStrike">
                          <a:solidFill>
                            <a:srgbClr val="000000"/>
                          </a:solidFill>
                          <a:effectLst/>
                          <a:latin typeface="+mn-lt"/>
                        </a:rPr>
                        <a:t>£'000</a:t>
                      </a:r>
                    </a:p>
                  </a:txBody>
                  <a:tcPr marL="0" marR="0" marT="0" marB="0" anchor="b">
                    <a:lnL>
                      <a:noFill/>
                    </a:lnL>
                    <a:lnR>
                      <a:noFill/>
                    </a:lnR>
                    <a:lnT>
                      <a:noFill/>
                    </a:lnT>
                    <a:lnB>
                      <a:noFill/>
                    </a:lnB>
                  </a:tcPr>
                </a:tc>
                <a:tc>
                  <a:txBody>
                    <a:bodyPr/>
                    <a:lstStyle/>
                    <a:p>
                      <a:pPr algn="r" fontAlgn="b"/>
                      <a:r>
                        <a:rPr lang="en-GB" sz="1200" b="1" i="0" u="sng" strike="noStrike">
                          <a:solidFill>
                            <a:srgbClr val="000000"/>
                          </a:solidFill>
                          <a:effectLst/>
                          <a:latin typeface="+mn-lt"/>
                        </a:rPr>
                        <a:t>£'000</a:t>
                      </a:r>
                    </a:p>
                  </a:txBody>
                  <a:tcPr marL="0" marR="0" marT="0" marB="0" anchor="b">
                    <a:lnL>
                      <a:noFill/>
                    </a:lnL>
                    <a:lnR>
                      <a:noFill/>
                    </a:lnR>
                    <a:lnT>
                      <a:noFill/>
                    </a:lnT>
                    <a:lnB>
                      <a:noFill/>
                    </a:lnB>
                  </a:tcPr>
                </a:tc>
                <a:tc>
                  <a:txBody>
                    <a:bodyPr/>
                    <a:lstStyle/>
                    <a:p>
                      <a:pPr algn="r" fontAlgn="b"/>
                      <a:r>
                        <a:rPr lang="en-GB" sz="1200" b="1" i="0" u="sng" strike="noStrike">
                          <a:solidFill>
                            <a:srgbClr val="000000"/>
                          </a:solidFill>
                          <a:effectLst/>
                          <a:latin typeface="+mn-lt"/>
                        </a:rPr>
                        <a:t>£'000</a:t>
                      </a:r>
                    </a:p>
                  </a:txBody>
                  <a:tcPr marL="0" marR="0" marT="0" marB="0" anchor="b">
                    <a:lnL>
                      <a:noFill/>
                    </a:lnL>
                    <a:lnR>
                      <a:noFill/>
                    </a:lnR>
                    <a:lnT>
                      <a:noFill/>
                    </a:lnT>
                    <a:lnB>
                      <a:noFill/>
                    </a:lnB>
                  </a:tcPr>
                </a:tc>
                <a:tc>
                  <a:txBody>
                    <a:bodyPr/>
                    <a:lstStyle/>
                    <a:p>
                      <a:pPr algn="r" fontAlgn="b"/>
                      <a:r>
                        <a:rPr lang="en-GB" sz="1200" b="1" i="0" u="sng" strike="noStrike">
                          <a:solidFill>
                            <a:srgbClr val="000000"/>
                          </a:solidFill>
                          <a:effectLst/>
                          <a:latin typeface="+mn-lt"/>
                        </a:rPr>
                        <a:t>£'000</a:t>
                      </a:r>
                    </a:p>
                  </a:txBody>
                  <a:tcPr marL="0" marR="0" marT="0" marB="0" anchor="b">
                    <a:lnL>
                      <a:noFill/>
                    </a:lnL>
                    <a:lnR>
                      <a:noFill/>
                    </a:lnR>
                    <a:lnT>
                      <a:noFill/>
                    </a:lnT>
                    <a:lnB>
                      <a:noFill/>
                    </a:lnB>
                  </a:tcPr>
                </a:tc>
                <a:tc>
                  <a:txBody>
                    <a:bodyPr/>
                    <a:lstStyle/>
                    <a:p>
                      <a:pPr algn="r" fontAlgn="b"/>
                      <a:r>
                        <a:rPr lang="en-GB" sz="1200" b="1" i="0" u="sng" strike="noStrike">
                          <a:solidFill>
                            <a:srgbClr val="000000"/>
                          </a:solidFill>
                          <a:effectLst/>
                          <a:latin typeface="+mn-lt"/>
                        </a:rPr>
                        <a:t>£'000</a:t>
                      </a:r>
                    </a:p>
                  </a:txBody>
                  <a:tcPr marL="0" marR="0" marT="0" marB="0" anchor="b">
                    <a:lnL>
                      <a:noFill/>
                    </a:lnL>
                    <a:lnR>
                      <a:noFill/>
                    </a:lnR>
                    <a:lnT>
                      <a:noFill/>
                    </a:lnT>
                    <a:lnB>
                      <a:noFill/>
                    </a:lnB>
                  </a:tcPr>
                </a:tc>
                <a:tc>
                  <a:txBody>
                    <a:bodyPr/>
                    <a:lstStyle/>
                    <a:p>
                      <a:pPr algn="r" fontAlgn="b"/>
                      <a:r>
                        <a:rPr lang="en-GB" sz="1200" b="1" i="0" u="sng" strike="noStrike">
                          <a:solidFill>
                            <a:srgbClr val="000000"/>
                          </a:solidFill>
                          <a:effectLst/>
                          <a:latin typeface="+mn-lt"/>
                        </a:rPr>
                        <a:t>£'000</a:t>
                      </a:r>
                    </a:p>
                  </a:txBody>
                  <a:tcPr marL="0" marR="0" marT="0" marB="0" anchor="b">
                    <a:lnL>
                      <a:noFill/>
                    </a:lnL>
                    <a:lnR>
                      <a:noFill/>
                    </a:lnR>
                    <a:lnT>
                      <a:noFill/>
                    </a:lnT>
                    <a:lnB>
                      <a:noFill/>
                    </a:lnB>
                  </a:tcPr>
                </a:tc>
                <a:extLst>
                  <a:ext uri="{0D108BD9-81ED-4DB2-BD59-A6C34878D82A}">
                    <a16:rowId xmlns:a16="http://schemas.microsoft.com/office/drawing/2014/main" val="10001"/>
                  </a:ext>
                </a:extLst>
              </a:tr>
              <a:tr h="109915">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extLst>
                  <a:ext uri="{0D108BD9-81ED-4DB2-BD59-A6C34878D82A}">
                    <a16:rowId xmlns:a16="http://schemas.microsoft.com/office/drawing/2014/main" val="10002"/>
                  </a:ext>
                </a:extLst>
              </a:tr>
              <a:tr h="109915">
                <a:tc>
                  <a:txBody>
                    <a:bodyPr/>
                    <a:lstStyle/>
                    <a:p>
                      <a:pPr algn="l" fontAlgn="b"/>
                      <a:r>
                        <a:rPr lang="en-GB" sz="1200" b="0" i="0" u="none" strike="noStrike">
                          <a:solidFill>
                            <a:srgbClr val="000000"/>
                          </a:solidFill>
                          <a:effectLst/>
                          <a:latin typeface="+mn-lt"/>
                        </a:rPr>
                        <a:t>Balances b/f</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304.9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316.7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5.5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85.7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203.8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80.0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996.5 </a:t>
                      </a:r>
                    </a:p>
                  </a:txBody>
                  <a:tcPr marL="0" marR="0" marT="0" marB="0" anchor="b">
                    <a:lnL>
                      <a:noFill/>
                    </a:lnL>
                    <a:lnR>
                      <a:noFill/>
                    </a:lnR>
                    <a:lnT>
                      <a:noFill/>
                    </a:lnT>
                    <a:lnB>
                      <a:noFill/>
                    </a:lnB>
                  </a:tcPr>
                </a:tc>
                <a:extLst>
                  <a:ext uri="{0D108BD9-81ED-4DB2-BD59-A6C34878D82A}">
                    <a16:rowId xmlns:a16="http://schemas.microsoft.com/office/drawing/2014/main" val="10003"/>
                  </a:ext>
                </a:extLst>
              </a:tr>
              <a:tr h="109915">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16381">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r" fontAlgn="b"/>
                      <a:r>
                        <a:rPr lang="en-GB" sz="1200" b="1" i="0" u="none" strike="noStrike">
                          <a:solidFill>
                            <a:srgbClr val="000000"/>
                          </a:solidFill>
                          <a:effectLst/>
                          <a:latin typeface="+mn-lt"/>
                        </a:rPr>
                        <a:t>304.9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316.7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5.5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85.7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203.8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80.0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996.5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16381">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6"/>
                  </a:ext>
                </a:extLst>
              </a:tr>
              <a:tr h="109915">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extLst>
                  <a:ext uri="{0D108BD9-81ED-4DB2-BD59-A6C34878D82A}">
                    <a16:rowId xmlns:a16="http://schemas.microsoft.com/office/drawing/2014/main" val="10007"/>
                  </a:ext>
                </a:extLst>
              </a:tr>
              <a:tr h="109915">
                <a:tc>
                  <a:txBody>
                    <a:bodyPr/>
                    <a:lstStyle/>
                    <a:p>
                      <a:pPr algn="l" fontAlgn="b"/>
                      <a:r>
                        <a:rPr lang="en-GB" sz="1200" b="1" i="0" u="sng" strike="noStrike" dirty="0">
                          <a:solidFill>
                            <a:srgbClr val="000000"/>
                          </a:solidFill>
                          <a:effectLst/>
                          <a:latin typeface="+mn-lt"/>
                        </a:rPr>
                        <a:t>Income received</a:t>
                      </a: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extLst>
                  <a:ext uri="{0D108BD9-81ED-4DB2-BD59-A6C34878D82A}">
                    <a16:rowId xmlns:a16="http://schemas.microsoft.com/office/drawing/2014/main" val="10008"/>
                  </a:ext>
                </a:extLst>
              </a:tr>
              <a:tr h="109915">
                <a:tc>
                  <a:txBody>
                    <a:bodyPr/>
                    <a:lstStyle/>
                    <a:p>
                      <a:pPr algn="l" fontAlgn="b"/>
                      <a:r>
                        <a:rPr lang="en-GB" sz="1200" b="0" i="0" u="none" strike="noStrike">
                          <a:solidFill>
                            <a:srgbClr val="000000"/>
                          </a:solidFill>
                          <a:effectLst/>
                          <a:latin typeface="+mn-lt"/>
                        </a:rPr>
                        <a:t>central government funding</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375.0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50.0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299.8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514.5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238.1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1,477.5 </a:t>
                      </a:r>
                    </a:p>
                  </a:txBody>
                  <a:tcPr marL="0" marR="0" marT="0" marB="0" anchor="b">
                    <a:lnL>
                      <a:noFill/>
                    </a:lnL>
                    <a:lnR>
                      <a:noFill/>
                    </a:lnR>
                    <a:lnT>
                      <a:noFill/>
                    </a:lnT>
                    <a:lnB>
                      <a:noFill/>
                    </a:lnB>
                  </a:tcPr>
                </a:tc>
                <a:extLst>
                  <a:ext uri="{0D108BD9-81ED-4DB2-BD59-A6C34878D82A}">
                    <a16:rowId xmlns:a16="http://schemas.microsoft.com/office/drawing/2014/main" val="10009"/>
                  </a:ext>
                </a:extLst>
              </a:tr>
              <a:tr h="109915">
                <a:tc>
                  <a:txBody>
                    <a:bodyPr/>
                    <a:lstStyle/>
                    <a:p>
                      <a:pPr algn="l" fontAlgn="b"/>
                      <a:r>
                        <a:rPr lang="en-GB" sz="1200" b="0" i="0" u="none" strike="noStrike">
                          <a:solidFill>
                            <a:srgbClr val="000000"/>
                          </a:solidFill>
                          <a:effectLst/>
                          <a:latin typeface="+mn-lt"/>
                        </a:rPr>
                        <a:t>Local authority / combined authority contributions</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100.0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49.3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86.7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236.1 </a:t>
                      </a:r>
                    </a:p>
                  </a:txBody>
                  <a:tcPr marL="0" marR="0" marT="0" marB="0" anchor="b">
                    <a:lnL>
                      <a:noFill/>
                    </a:lnL>
                    <a:lnR>
                      <a:noFill/>
                    </a:lnR>
                    <a:lnT>
                      <a:noFill/>
                    </a:lnT>
                    <a:lnB>
                      <a:noFill/>
                    </a:lnB>
                  </a:tcPr>
                </a:tc>
                <a:extLst>
                  <a:ext uri="{0D108BD9-81ED-4DB2-BD59-A6C34878D82A}">
                    <a16:rowId xmlns:a16="http://schemas.microsoft.com/office/drawing/2014/main" val="10010"/>
                  </a:ext>
                </a:extLst>
              </a:tr>
              <a:tr h="109915">
                <a:tc>
                  <a:txBody>
                    <a:bodyPr/>
                    <a:lstStyle/>
                    <a:p>
                      <a:pPr algn="l" fontAlgn="b"/>
                      <a:r>
                        <a:rPr lang="en-GB" sz="1200" b="0" i="0" u="none" strike="noStrike">
                          <a:solidFill>
                            <a:srgbClr val="000000"/>
                          </a:solidFill>
                          <a:effectLst/>
                          <a:latin typeface="+mn-lt"/>
                        </a:rPr>
                        <a:t>NHS funding</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300.0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300.0 </a:t>
                      </a:r>
                    </a:p>
                  </a:txBody>
                  <a:tcPr marL="0" marR="0" marT="0" marB="0" anchor="b">
                    <a:lnL>
                      <a:noFill/>
                    </a:lnL>
                    <a:lnR>
                      <a:noFill/>
                    </a:lnR>
                    <a:lnT>
                      <a:noFill/>
                    </a:lnT>
                    <a:lnB>
                      <a:noFill/>
                    </a:lnB>
                  </a:tcPr>
                </a:tc>
                <a:extLst>
                  <a:ext uri="{0D108BD9-81ED-4DB2-BD59-A6C34878D82A}">
                    <a16:rowId xmlns:a16="http://schemas.microsoft.com/office/drawing/2014/main" val="10011"/>
                  </a:ext>
                </a:extLst>
              </a:tr>
              <a:tr h="109915">
                <a:tc>
                  <a:txBody>
                    <a:bodyPr/>
                    <a:lstStyle/>
                    <a:p>
                      <a:pPr algn="l" fontAlgn="b"/>
                      <a:r>
                        <a:rPr lang="en-GB" sz="1200" b="0" i="0" u="none" strike="noStrike">
                          <a:solidFill>
                            <a:srgbClr val="000000"/>
                          </a:solidFill>
                          <a:effectLst/>
                          <a:latin typeface="+mn-lt"/>
                        </a:rPr>
                        <a:t>Other income / grants / recharges etc</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11.9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25.2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37.1 </a:t>
                      </a:r>
                    </a:p>
                  </a:txBody>
                  <a:tcPr marL="0" marR="0" marT="0" marB="0" anchor="b">
                    <a:lnL>
                      <a:noFill/>
                    </a:lnL>
                    <a:lnR>
                      <a:noFill/>
                    </a:lnR>
                    <a:lnT>
                      <a:noFill/>
                    </a:lnT>
                    <a:lnB>
                      <a:noFill/>
                    </a:lnB>
                  </a:tcPr>
                </a:tc>
                <a:extLst>
                  <a:ext uri="{0D108BD9-81ED-4DB2-BD59-A6C34878D82A}">
                    <a16:rowId xmlns:a16="http://schemas.microsoft.com/office/drawing/2014/main" val="10012"/>
                  </a:ext>
                </a:extLst>
              </a:tr>
              <a:tr h="109915">
                <a:tc>
                  <a:txBody>
                    <a:bodyPr/>
                    <a:lstStyle/>
                    <a:p>
                      <a:pPr algn="l" fontAlgn="b"/>
                      <a:r>
                        <a:rPr lang="en-GB" sz="1200" b="0" i="0" u="none" strike="noStrike">
                          <a:solidFill>
                            <a:srgbClr val="000000"/>
                          </a:solidFill>
                          <a:effectLst/>
                          <a:latin typeface="+mn-lt"/>
                        </a:rPr>
                        <a:t>recharge to other projects</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60.2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14.5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11.8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8.0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94.6 </a:t>
                      </a:r>
                    </a:p>
                  </a:txBody>
                  <a:tcPr marL="0" marR="0" marT="0" marB="0" anchor="b">
                    <a:lnL>
                      <a:noFill/>
                    </a:lnL>
                    <a:lnR>
                      <a:noFill/>
                    </a:lnR>
                    <a:lnT>
                      <a:noFill/>
                    </a:lnT>
                    <a:lnB>
                      <a:noFill/>
                    </a:lnB>
                  </a:tcPr>
                </a:tc>
                <a:extLst>
                  <a:ext uri="{0D108BD9-81ED-4DB2-BD59-A6C34878D82A}">
                    <a16:rowId xmlns:a16="http://schemas.microsoft.com/office/drawing/2014/main" val="10013"/>
                  </a:ext>
                </a:extLst>
              </a:tr>
              <a:tr h="109915">
                <a:tc>
                  <a:txBody>
                    <a:bodyPr/>
                    <a:lstStyle/>
                    <a:p>
                      <a:pPr algn="l" fontAlgn="b"/>
                      <a:r>
                        <a:rPr lang="en-GB" sz="1200" b="0" i="0" u="none" strike="noStrike">
                          <a:solidFill>
                            <a:srgbClr val="000000"/>
                          </a:solidFill>
                          <a:effectLst/>
                          <a:latin typeface="+mn-lt"/>
                        </a:rPr>
                        <a:t>Interest received</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105.6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105.6 </a:t>
                      </a:r>
                    </a:p>
                  </a:txBody>
                  <a:tcPr marL="0" marR="0" marT="0" marB="0" anchor="b">
                    <a:lnL>
                      <a:noFill/>
                    </a:lnL>
                    <a:lnR>
                      <a:noFill/>
                    </a:lnR>
                    <a:lnT>
                      <a:noFill/>
                    </a:lnT>
                    <a:lnB>
                      <a:noFill/>
                    </a:lnB>
                  </a:tcPr>
                </a:tc>
                <a:extLst>
                  <a:ext uri="{0D108BD9-81ED-4DB2-BD59-A6C34878D82A}">
                    <a16:rowId xmlns:a16="http://schemas.microsoft.com/office/drawing/2014/main" val="10014"/>
                  </a:ext>
                </a:extLst>
              </a:tr>
              <a:tr h="109915">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16381">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r" fontAlgn="b"/>
                      <a:r>
                        <a:rPr lang="en-GB" sz="1200" b="1" i="0" u="none" strike="noStrike">
                          <a:solidFill>
                            <a:srgbClr val="000000"/>
                          </a:solidFill>
                          <a:effectLst/>
                          <a:latin typeface="+mn-lt"/>
                        </a:rPr>
                        <a:t>535.2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50.0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375.5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613.0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105.6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571.3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2,250.7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16381">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7"/>
                  </a:ext>
                </a:extLst>
              </a:tr>
              <a:tr h="109915">
                <a:tc>
                  <a:txBody>
                    <a:bodyPr/>
                    <a:lstStyle/>
                    <a:p>
                      <a:pPr algn="l" fontAlgn="b"/>
                      <a:r>
                        <a:rPr lang="en-GB" sz="1200" b="1" i="0" u="sng" strike="noStrike" dirty="0">
                          <a:solidFill>
                            <a:srgbClr val="000000"/>
                          </a:solidFill>
                          <a:effectLst/>
                          <a:latin typeface="+mn-lt"/>
                        </a:rPr>
                        <a:t>Expenditure</a:t>
                      </a: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extLst>
                  <a:ext uri="{0D108BD9-81ED-4DB2-BD59-A6C34878D82A}">
                    <a16:rowId xmlns:a16="http://schemas.microsoft.com/office/drawing/2014/main" val="10018"/>
                  </a:ext>
                </a:extLst>
              </a:tr>
              <a:tr h="109915">
                <a:tc>
                  <a:txBody>
                    <a:bodyPr/>
                    <a:lstStyle/>
                    <a:p>
                      <a:pPr algn="l" fontAlgn="b"/>
                      <a:r>
                        <a:rPr lang="en-GB" sz="1200" b="0" i="0" u="none" strike="noStrike">
                          <a:solidFill>
                            <a:srgbClr val="000000"/>
                          </a:solidFill>
                          <a:effectLst/>
                          <a:latin typeface="+mn-lt"/>
                        </a:rPr>
                        <a:t>employee costs (inc Chair &amp; Vice-Chair)</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366.6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48.9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145.7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214.6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6.3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113.1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895.1 </a:t>
                      </a:r>
                    </a:p>
                  </a:txBody>
                  <a:tcPr marL="0" marR="0" marT="0" marB="0" anchor="b">
                    <a:lnL>
                      <a:noFill/>
                    </a:lnL>
                    <a:lnR>
                      <a:noFill/>
                    </a:lnR>
                    <a:lnT>
                      <a:noFill/>
                    </a:lnT>
                    <a:lnB>
                      <a:noFill/>
                    </a:lnB>
                  </a:tcPr>
                </a:tc>
                <a:extLst>
                  <a:ext uri="{0D108BD9-81ED-4DB2-BD59-A6C34878D82A}">
                    <a16:rowId xmlns:a16="http://schemas.microsoft.com/office/drawing/2014/main" val="10019"/>
                  </a:ext>
                </a:extLst>
              </a:tr>
              <a:tr h="109915">
                <a:tc>
                  <a:txBody>
                    <a:bodyPr/>
                    <a:lstStyle/>
                    <a:p>
                      <a:pPr algn="l" fontAlgn="b"/>
                      <a:r>
                        <a:rPr lang="en-GB" sz="1200" b="0" i="0" u="none" strike="noStrike">
                          <a:solidFill>
                            <a:srgbClr val="000000"/>
                          </a:solidFill>
                          <a:effectLst/>
                          <a:latin typeface="+mn-lt"/>
                        </a:rPr>
                        <a:t>other running costs</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48.0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0.3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179.7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378.2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61.6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118.9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786.6 </a:t>
                      </a:r>
                    </a:p>
                  </a:txBody>
                  <a:tcPr marL="0" marR="0" marT="0" marB="0" anchor="b">
                    <a:lnL>
                      <a:noFill/>
                    </a:lnL>
                    <a:lnR>
                      <a:noFill/>
                    </a:lnR>
                    <a:lnT>
                      <a:noFill/>
                    </a:lnT>
                    <a:lnB>
                      <a:noFill/>
                    </a:lnB>
                  </a:tcPr>
                </a:tc>
                <a:extLst>
                  <a:ext uri="{0D108BD9-81ED-4DB2-BD59-A6C34878D82A}">
                    <a16:rowId xmlns:a16="http://schemas.microsoft.com/office/drawing/2014/main" val="10020"/>
                  </a:ext>
                </a:extLst>
              </a:tr>
              <a:tr h="109915">
                <a:tc>
                  <a:txBody>
                    <a:bodyPr/>
                    <a:lstStyle/>
                    <a:p>
                      <a:pPr algn="l" fontAlgn="b"/>
                      <a:r>
                        <a:rPr lang="en-GB" sz="1200" b="0" i="0" u="none" strike="noStrike">
                          <a:solidFill>
                            <a:srgbClr val="000000"/>
                          </a:solidFill>
                          <a:effectLst/>
                          <a:latin typeface="+mn-lt"/>
                        </a:rPr>
                        <a:t>Recharges from core/other projects</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14.4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28.4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21.2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5.3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25.4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94.6 </a:t>
                      </a:r>
                    </a:p>
                  </a:txBody>
                  <a:tcPr marL="0" marR="0" marT="0" marB="0" anchor="b">
                    <a:lnL>
                      <a:noFill/>
                    </a:lnL>
                    <a:lnR>
                      <a:noFill/>
                    </a:lnR>
                    <a:lnT>
                      <a:noFill/>
                    </a:lnT>
                    <a:lnB>
                      <a:noFill/>
                    </a:lnB>
                  </a:tcPr>
                </a:tc>
                <a:extLst>
                  <a:ext uri="{0D108BD9-81ED-4DB2-BD59-A6C34878D82A}">
                    <a16:rowId xmlns:a16="http://schemas.microsoft.com/office/drawing/2014/main" val="10021"/>
                  </a:ext>
                </a:extLst>
              </a:tr>
              <a:tr h="109915">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1"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1"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1"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1"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1"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1"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1"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16381">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r" fontAlgn="b"/>
                      <a:r>
                        <a:rPr lang="en-GB" sz="1200" b="1" i="0" u="none" strike="noStrike">
                          <a:solidFill>
                            <a:srgbClr val="000000"/>
                          </a:solidFill>
                          <a:effectLst/>
                          <a:latin typeface="+mn-lt"/>
                        </a:rPr>
                        <a:t>428.9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49.2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353.8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614.0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73.1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257.4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1,776.3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16381">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24"/>
                  </a:ext>
                </a:extLst>
              </a:tr>
              <a:tr h="109915">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extLst>
                  <a:ext uri="{0D108BD9-81ED-4DB2-BD59-A6C34878D82A}">
                    <a16:rowId xmlns:a16="http://schemas.microsoft.com/office/drawing/2014/main" val="10025"/>
                  </a:ext>
                </a:extLst>
              </a:tr>
              <a:tr h="109915">
                <a:tc>
                  <a:txBody>
                    <a:bodyPr/>
                    <a:lstStyle/>
                    <a:p>
                      <a:pPr algn="l" fontAlgn="b"/>
                      <a:r>
                        <a:rPr lang="en-GB" sz="1200" b="0" i="0" u="none" strike="noStrike">
                          <a:solidFill>
                            <a:srgbClr val="000000"/>
                          </a:solidFill>
                          <a:effectLst/>
                          <a:latin typeface="+mn-lt"/>
                        </a:rPr>
                        <a:t>Transfer to/(from) Core on cessation of projects</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0.9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(0.8)</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(0.1)</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a:noFill/>
                    </a:lnB>
                  </a:tcPr>
                </a:tc>
                <a:extLst>
                  <a:ext uri="{0D108BD9-81ED-4DB2-BD59-A6C34878D82A}">
                    <a16:rowId xmlns:a16="http://schemas.microsoft.com/office/drawing/2014/main" val="10026"/>
                  </a:ext>
                </a:extLst>
              </a:tr>
              <a:tr h="109915">
                <a:tc>
                  <a:txBody>
                    <a:bodyPr/>
                    <a:lstStyle/>
                    <a:p>
                      <a:pPr algn="l" fontAlgn="b"/>
                      <a:r>
                        <a:rPr lang="en-GB" sz="1200" b="0" i="0" u="none" strike="noStrike">
                          <a:solidFill>
                            <a:srgbClr val="000000"/>
                          </a:solidFill>
                          <a:effectLst/>
                          <a:latin typeface="+mn-lt"/>
                        </a:rPr>
                        <a:t>Change in redundancy provisions</a:t>
                      </a:r>
                    </a:p>
                  </a:txBody>
                  <a:tcPr marL="0" marR="0" marT="0" marB="0" anchor="b">
                    <a:lnL>
                      <a:noFill/>
                    </a:lnL>
                    <a:lnR>
                      <a:noFill/>
                    </a:lnR>
                    <a:lnT>
                      <a:noFill/>
                    </a:lnT>
                    <a:lnB>
                      <a:noFill/>
                    </a:lnB>
                  </a:tcPr>
                </a:tc>
                <a:tc>
                  <a:txBody>
                    <a:bodyPr/>
                    <a:lstStyle/>
                    <a:p>
                      <a:pPr algn="r" fontAlgn="b"/>
                      <a:r>
                        <a:rPr lang="en-GB" sz="1200" b="0" i="0" u="none" strike="noStrike">
                          <a:solidFill>
                            <a:srgbClr val="000000"/>
                          </a:solidFill>
                          <a:effectLst/>
                          <a:latin typeface="+mn-lt"/>
                        </a:rPr>
                        <a:t>(27.4)</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GB" sz="1200" b="0" i="0" u="none" strike="noStrike">
                          <a:solidFill>
                            <a:srgbClr val="000000"/>
                          </a:solidFill>
                          <a:effectLst/>
                          <a:latin typeface="+mn-lt"/>
                        </a:rPr>
                        <a:t>27.4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GB" sz="1200" b="0" i="0" u="none" strike="noStrike">
                          <a:solidFill>
                            <a:srgbClr val="000000"/>
                          </a:solidFill>
                          <a:effectLst/>
                          <a:latin typeface="+mn-lt"/>
                        </a:rPr>
                        <a:t>0.0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7"/>
                  </a:ext>
                </a:extLst>
              </a:tr>
              <a:tr h="116381">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r" fontAlgn="b"/>
                      <a:r>
                        <a:rPr lang="en-GB" sz="1200" b="1" i="0" u="none" strike="noStrike">
                          <a:solidFill>
                            <a:srgbClr val="000000"/>
                          </a:solidFill>
                          <a:effectLst/>
                          <a:latin typeface="+mn-lt"/>
                        </a:rPr>
                        <a:t>(26.5)</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26.6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(0.1)</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0.0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0.0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0.0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0.0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8"/>
                  </a:ext>
                </a:extLst>
              </a:tr>
              <a:tr h="116381">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29"/>
                  </a:ext>
                </a:extLst>
              </a:tr>
              <a:tr h="109915">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extLst>
                  <a:ext uri="{0D108BD9-81ED-4DB2-BD59-A6C34878D82A}">
                    <a16:rowId xmlns:a16="http://schemas.microsoft.com/office/drawing/2014/main" val="10030"/>
                  </a:ext>
                </a:extLst>
              </a:tr>
              <a:tr h="109915">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16381">
                <a:tc>
                  <a:txBody>
                    <a:bodyPr/>
                    <a:lstStyle/>
                    <a:p>
                      <a:pPr algn="l" fontAlgn="b"/>
                      <a:endParaRPr lang="en-GB" sz="1200" b="0" i="0" u="none" strike="noStrike">
                        <a:solidFill>
                          <a:srgbClr val="000000"/>
                        </a:solidFill>
                        <a:effectLst/>
                        <a:latin typeface="+mn-lt"/>
                      </a:endParaRPr>
                    </a:p>
                  </a:txBody>
                  <a:tcPr marL="0" marR="0" marT="0" marB="0" anchor="b">
                    <a:lnL>
                      <a:noFill/>
                    </a:lnL>
                    <a:lnR>
                      <a:noFill/>
                    </a:lnR>
                    <a:lnT>
                      <a:noFill/>
                    </a:lnT>
                    <a:lnB>
                      <a:noFill/>
                    </a:lnB>
                  </a:tcPr>
                </a:tc>
                <a:tc>
                  <a:txBody>
                    <a:bodyPr/>
                    <a:lstStyle/>
                    <a:p>
                      <a:pPr algn="r" fontAlgn="b"/>
                      <a:r>
                        <a:rPr lang="en-GB" sz="1200" b="1" i="0" u="none" strike="noStrike">
                          <a:solidFill>
                            <a:srgbClr val="000000"/>
                          </a:solidFill>
                          <a:effectLst/>
                          <a:latin typeface="+mn-lt"/>
                        </a:rPr>
                        <a:t>437.7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290.9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27.4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84.8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236.3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a:solidFill>
                            <a:srgbClr val="000000"/>
                          </a:solidFill>
                          <a:effectLst/>
                          <a:latin typeface="+mn-lt"/>
                        </a:rPr>
                        <a:t>393.9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GB" sz="1200" b="1" i="0" u="none" strike="noStrike" dirty="0">
                          <a:solidFill>
                            <a:srgbClr val="000000"/>
                          </a:solidFill>
                          <a:effectLst/>
                          <a:latin typeface="+mn-lt"/>
                        </a:rPr>
                        <a:t>1,470.9 </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3819333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91AAC85-EBBF-448E-9D33-913572DAB6C6}" type="datetime1">
              <a:rPr lang="en-GB" smtClean="0"/>
              <a:t>19/06/2023</a:t>
            </a:fld>
            <a:endParaRPr lang="en-GB"/>
          </a:p>
        </p:txBody>
      </p:sp>
      <p:sp>
        <p:nvSpPr>
          <p:cNvPr id="5" name="Slide Number Placeholder 4"/>
          <p:cNvSpPr>
            <a:spLocks noGrp="1"/>
          </p:cNvSpPr>
          <p:nvPr>
            <p:ph type="sldNum" sz="quarter" idx="12"/>
          </p:nvPr>
        </p:nvSpPr>
        <p:spPr/>
        <p:txBody>
          <a:bodyPr/>
          <a:lstStyle/>
          <a:p>
            <a:fld id="{C846DD78-A555-4801-818E-6D89C177CD42}" type="slidenum">
              <a:rPr lang="en-GB" smtClean="0"/>
              <a:t>5</a:t>
            </a:fld>
            <a:endParaRPr lang="en-GB"/>
          </a:p>
        </p:txBody>
      </p:sp>
      <p:graphicFrame>
        <p:nvGraphicFramePr>
          <p:cNvPr id="6" name="Chart 5">
            <a:extLst>
              <a:ext uri="{FF2B5EF4-FFF2-40B4-BE49-F238E27FC236}">
                <a16:creationId xmlns:a16="http://schemas.microsoft.com/office/drawing/2014/main" id="{5BA6F26B-166A-353B-C90D-9E1B6D27C411}"/>
              </a:ext>
            </a:extLst>
          </p:cNvPr>
          <p:cNvGraphicFramePr>
            <a:graphicFrameLocks/>
          </p:cNvGraphicFramePr>
          <p:nvPr>
            <p:extLst>
              <p:ext uri="{D42A27DB-BD31-4B8C-83A1-F6EECF244321}">
                <p14:modId xmlns:p14="http://schemas.microsoft.com/office/powerpoint/2010/main" val="168413322"/>
              </p:ext>
            </p:extLst>
          </p:nvPr>
        </p:nvGraphicFramePr>
        <p:xfrm>
          <a:off x="436605" y="263611"/>
          <a:ext cx="11219936" cy="5857103"/>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5"/>
          <p:cNvSpPr>
            <a:spLocks noGrp="1"/>
          </p:cNvSpPr>
          <p:nvPr>
            <p:ph type="title"/>
          </p:nvPr>
        </p:nvSpPr>
        <p:spPr>
          <a:xfrm>
            <a:off x="0" y="0"/>
            <a:ext cx="10515600" cy="642551"/>
          </a:xfrm>
        </p:spPr>
        <p:txBody>
          <a:bodyPr>
            <a:normAutofit fontScale="90000"/>
          </a:bodyPr>
          <a:lstStyle/>
          <a:p>
            <a:r>
              <a:rPr lang="en-GB" b="1" u="sng" dirty="0"/>
              <a:t>Income</a:t>
            </a:r>
          </a:p>
        </p:txBody>
      </p:sp>
    </p:spTree>
    <p:extLst>
      <p:ext uri="{BB962C8B-B14F-4D97-AF65-F5344CB8AC3E}">
        <p14:creationId xmlns:p14="http://schemas.microsoft.com/office/powerpoint/2010/main" val="1661907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017E2F9-032A-4CAE-A2E4-7465A67B7A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3">
            <a:extLst>
              <a:ext uri="{FF2B5EF4-FFF2-40B4-BE49-F238E27FC236}">
                <a16:creationId xmlns:a16="http://schemas.microsoft.com/office/drawing/2014/main" id="{036EB2E8-1BD0-492D-BF5A-CE0184DA76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672"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5316ED32-D562-46FD-A6C1-B0FBF4EF6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325"/>
            <a:ext cx="9681166" cy="6861324"/>
          </a:xfrm>
          <a:custGeom>
            <a:avLst/>
            <a:gdLst>
              <a:gd name="connsiteX0" fmla="*/ 0 w 9681166"/>
              <a:gd name="connsiteY0" fmla="*/ 6861324 h 6861324"/>
              <a:gd name="connsiteX1" fmla="*/ 3359025 w 9681166"/>
              <a:gd name="connsiteY1" fmla="*/ 6861324 h 6861324"/>
              <a:gd name="connsiteX2" fmla="*/ 3359025 w 9681166"/>
              <a:gd name="connsiteY2" fmla="*/ 6861323 h 6861324"/>
              <a:gd name="connsiteX3" fmla="*/ 9324977 w 9681166"/>
              <a:gd name="connsiteY3" fmla="*/ 6861323 h 6861324"/>
              <a:gd name="connsiteX4" fmla="*/ 9323659 w 9681166"/>
              <a:gd name="connsiteY4" fmla="*/ 6858478 h 6861324"/>
              <a:gd name="connsiteX5" fmla="*/ 9681166 w 9681166"/>
              <a:gd name="connsiteY5" fmla="*/ 6858478 h 6861324"/>
              <a:gd name="connsiteX6" fmla="*/ 6504791 w 9681166"/>
              <a:gd name="connsiteY6" fmla="*/ 0 h 6861324"/>
              <a:gd name="connsiteX7" fmla="*/ 6499214 w 9681166"/>
              <a:gd name="connsiteY7" fmla="*/ 0 h 6861324"/>
              <a:gd name="connsiteX8" fmla="*/ 5432986 w 9681166"/>
              <a:gd name="connsiteY8" fmla="*/ 0 h 6861324"/>
              <a:gd name="connsiteX9" fmla="*/ 1603114 w 9681166"/>
              <a:gd name="connsiteY9" fmla="*/ 0 h 6861324"/>
              <a:gd name="connsiteX10" fmla="*/ 1603114 w 9681166"/>
              <a:gd name="connsiteY10" fmla="*/ 479 h 6861324"/>
              <a:gd name="connsiteX11" fmla="*/ 356189 w 9681166"/>
              <a:gd name="connsiteY11" fmla="*/ 479 h 6861324"/>
              <a:gd name="connsiteX12" fmla="*/ 356189 w 9681166"/>
              <a:gd name="connsiteY12" fmla="*/ 3324 h 6861324"/>
              <a:gd name="connsiteX13" fmla="*/ 0 w 9681166"/>
              <a:gd name="connsiteY13" fmla="*/ 3324 h 6861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681166" h="6861324">
                <a:moveTo>
                  <a:pt x="0" y="6861324"/>
                </a:moveTo>
                <a:lnTo>
                  <a:pt x="3359025" y="6861324"/>
                </a:lnTo>
                <a:lnTo>
                  <a:pt x="3359025" y="6861323"/>
                </a:lnTo>
                <a:lnTo>
                  <a:pt x="9324977" y="6861323"/>
                </a:lnTo>
                <a:lnTo>
                  <a:pt x="9323659" y="6858478"/>
                </a:lnTo>
                <a:lnTo>
                  <a:pt x="9681166" y="6858478"/>
                </a:lnTo>
                <a:lnTo>
                  <a:pt x="6504791" y="0"/>
                </a:lnTo>
                <a:lnTo>
                  <a:pt x="6499214" y="0"/>
                </a:lnTo>
                <a:lnTo>
                  <a:pt x="5432986" y="0"/>
                </a:lnTo>
                <a:lnTo>
                  <a:pt x="1603114" y="0"/>
                </a:lnTo>
                <a:lnTo>
                  <a:pt x="1603114" y="479"/>
                </a:lnTo>
                <a:lnTo>
                  <a:pt x="356189" y="479"/>
                </a:lnTo>
                <a:lnTo>
                  <a:pt x="356189" y="3324"/>
                </a:lnTo>
                <a:lnTo>
                  <a:pt x="0" y="3324"/>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 Placeholder 2">
            <a:extLst>
              <a:ext uri="{FF2B5EF4-FFF2-40B4-BE49-F238E27FC236}">
                <a16:creationId xmlns:a16="http://schemas.microsoft.com/office/drawing/2014/main" id="{F81C595E-987A-4A78-8286-8CAB09AFCB2A}"/>
              </a:ext>
            </a:extLst>
          </p:cNvPr>
          <p:cNvSpPr>
            <a:spLocks noGrp="1"/>
          </p:cNvSpPr>
          <p:nvPr>
            <p:ph type="body" idx="1"/>
          </p:nvPr>
        </p:nvSpPr>
        <p:spPr>
          <a:xfrm>
            <a:off x="8823489" y="2710737"/>
            <a:ext cx="3242820" cy="1655762"/>
          </a:xfrm>
        </p:spPr>
        <p:txBody>
          <a:bodyPr vert="horz" lIns="91440" tIns="45720" rIns="91440" bIns="45720" rtlCol="0" anchor="ctr">
            <a:normAutofit lnSpcReduction="10000"/>
          </a:bodyPr>
          <a:lstStyle/>
          <a:p>
            <a:pPr algn="r"/>
            <a:r>
              <a:rPr lang="en-US" sz="6000" kern="1200" dirty="0">
                <a:solidFill>
                  <a:srgbClr val="FFFFFF"/>
                </a:solidFill>
                <a:latin typeface="+mn-lt"/>
                <a:ea typeface="+mn-ea"/>
                <a:cs typeface="+mn-cs"/>
              </a:rPr>
              <a:t>Growth Funds</a:t>
            </a:r>
          </a:p>
        </p:txBody>
      </p:sp>
      <p:sp>
        <p:nvSpPr>
          <p:cNvPr id="5" name="Slide Number Placeholder 4">
            <a:extLst>
              <a:ext uri="{FF2B5EF4-FFF2-40B4-BE49-F238E27FC236}">
                <a16:creationId xmlns:a16="http://schemas.microsoft.com/office/drawing/2014/main" id="{23D4D678-1DE0-41DE-93A5-B1DCD24248D6}"/>
              </a:ext>
            </a:extLst>
          </p:cNvPr>
          <p:cNvSpPr>
            <a:spLocks noGrp="1"/>
          </p:cNvSpPr>
          <p:nvPr>
            <p:ph type="sldNum" sz="quarter" idx="12"/>
          </p:nvPr>
        </p:nvSpPr>
        <p:spPr>
          <a:xfrm>
            <a:off x="10273372" y="6356350"/>
            <a:ext cx="1080427" cy="365125"/>
          </a:xfrm>
        </p:spPr>
        <p:txBody>
          <a:bodyPr vert="horz" lIns="91440" tIns="45720" rIns="91440" bIns="45720" rtlCol="0" anchor="ctr">
            <a:normAutofit/>
          </a:bodyPr>
          <a:lstStyle/>
          <a:p>
            <a:pPr>
              <a:spcAft>
                <a:spcPts val="600"/>
              </a:spcAft>
            </a:pPr>
            <a:fld id="{C846DD78-A555-4801-818E-6D89C177CD42}" type="slidenum">
              <a:rPr lang="en-US">
                <a:solidFill>
                  <a:srgbClr val="FFFFFF">
                    <a:alpha val="70000"/>
                  </a:srgbClr>
                </a:solidFill>
              </a:rPr>
              <a:pPr>
                <a:spcAft>
                  <a:spcPts val="600"/>
                </a:spcAft>
              </a:pPr>
              <a:t>6</a:t>
            </a:fld>
            <a:endParaRPr lang="en-US">
              <a:solidFill>
                <a:srgbClr val="FFFFFF">
                  <a:alpha val="70000"/>
                </a:srgbClr>
              </a:solidFill>
            </a:endParaRPr>
          </a:p>
        </p:txBody>
      </p:sp>
      <p:sp>
        <p:nvSpPr>
          <p:cNvPr id="6" name="Title 5">
            <a:extLst>
              <a:ext uri="{FF2B5EF4-FFF2-40B4-BE49-F238E27FC236}">
                <a16:creationId xmlns:a16="http://schemas.microsoft.com/office/drawing/2014/main" id="{C0CAD22A-EA58-4E60-8ADF-22FA0823D6FB}"/>
              </a:ext>
            </a:extLst>
          </p:cNvPr>
          <p:cNvSpPr>
            <a:spLocks noGrp="1"/>
          </p:cNvSpPr>
          <p:nvPr>
            <p:ph type="title"/>
          </p:nvPr>
        </p:nvSpPr>
        <p:spPr>
          <a:xfrm>
            <a:off x="831850" y="1709738"/>
            <a:ext cx="7077239" cy="2852737"/>
          </a:xfrm>
        </p:spPr>
        <p:txBody>
          <a:bodyPr/>
          <a:lstStyle/>
          <a:p>
            <a:endParaRPr lang="en-GB" dirty="0"/>
          </a:p>
        </p:txBody>
      </p:sp>
    </p:spTree>
    <p:extLst>
      <p:ext uri="{BB962C8B-B14F-4D97-AF65-F5344CB8AC3E}">
        <p14:creationId xmlns:p14="http://schemas.microsoft.com/office/powerpoint/2010/main" val="1382917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DD6BE-6F59-443A-BA25-9DB717691B32}"/>
              </a:ext>
            </a:extLst>
          </p:cNvPr>
          <p:cNvSpPr>
            <a:spLocks noGrp="1"/>
          </p:cNvSpPr>
          <p:nvPr>
            <p:ph type="title"/>
          </p:nvPr>
        </p:nvSpPr>
        <p:spPr/>
        <p:txBody>
          <a:bodyPr/>
          <a:lstStyle/>
          <a:p>
            <a:pPr algn="ctr"/>
            <a:r>
              <a:rPr lang="en-GB" b="1" u="dbl" dirty="0"/>
              <a:t>Summary of Growth Funds</a:t>
            </a:r>
          </a:p>
        </p:txBody>
      </p:sp>
      <p:sp>
        <p:nvSpPr>
          <p:cNvPr id="3" name="Content Placeholder 2">
            <a:extLst>
              <a:ext uri="{FF2B5EF4-FFF2-40B4-BE49-F238E27FC236}">
                <a16:creationId xmlns:a16="http://schemas.microsoft.com/office/drawing/2014/main" id="{F21DCCDB-EE9C-45EE-BCDC-A387A395B44D}"/>
              </a:ext>
            </a:extLst>
          </p:cNvPr>
          <p:cNvSpPr>
            <a:spLocks noGrp="1"/>
          </p:cNvSpPr>
          <p:nvPr>
            <p:ph sz="half" idx="1"/>
          </p:nvPr>
        </p:nvSpPr>
        <p:spPr>
          <a:xfrm>
            <a:off x="838200" y="1825625"/>
            <a:ext cx="5181600" cy="506514"/>
          </a:xfrm>
        </p:spPr>
        <p:txBody>
          <a:bodyPr/>
          <a:lstStyle/>
          <a:p>
            <a:pPr marL="0" indent="0">
              <a:buNone/>
            </a:pPr>
            <a:r>
              <a:rPr lang="en-GB" u="sng" dirty="0"/>
              <a:t>Local Growth Fund</a:t>
            </a:r>
          </a:p>
        </p:txBody>
      </p:sp>
      <p:sp>
        <p:nvSpPr>
          <p:cNvPr id="4" name="Content Placeholder 3">
            <a:extLst>
              <a:ext uri="{FF2B5EF4-FFF2-40B4-BE49-F238E27FC236}">
                <a16:creationId xmlns:a16="http://schemas.microsoft.com/office/drawing/2014/main" id="{C528CEBF-15D6-4976-A4C4-6A3F47DE6BEE}"/>
              </a:ext>
            </a:extLst>
          </p:cNvPr>
          <p:cNvSpPr>
            <a:spLocks noGrp="1"/>
          </p:cNvSpPr>
          <p:nvPr>
            <p:ph sz="half" idx="2"/>
          </p:nvPr>
        </p:nvSpPr>
        <p:spPr>
          <a:xfrm>
            <a:off x="6172200" y="1825625"/>
            <a:ext cx="5181600" cy="506514"/>
          </a:xfrm>
        </p:spPr>
        <p:txBody>
          <a:bodyPr/>
          <a:lstStyle/>
          <a:p>
            <a:pPr marL="0" indent="0">
              <a:buNone/>
            </a:pPr>
            <a:r>
              <a:rPr lang="en-GB" u="sng" dirty="0"/>
              <a:t>Get Building Fund</a:t>
            </a:r>
          </a:p>
        </p:txBody>
      </p:sp>
      <p:sp>
        <p:nvSpPr>
          <p:cNvPr id="6" name="Slide Number Placeholder 5">
            <a:extLst>
              <a:ext uri="{FF2B5EF4-FFF2-40B4-BE49-F238E27FC236}">
                <a16:creationId xmlns:a16="http://schemas.microsoft.com/office/drawing/2014/main" id="{B22A71AF-5520-44D0-8996-370ECA6184F7}"/>
              </a:ext>
            </a:extLst>
          </p:cNvPr>
          <p:cNvSpPr>
            <a:spLocks noGrp="1"/>
          </p:cNvSpPr>
          <p:nvPr>
            <p:ph type="sldNum" sz="quarter" idx="12"/>
          </p:nvPr>
        </p:nvSpPr>
        <p:spPr/>
        <p:txBody>
          <a:bodyPr/>
          <a:lstStyle/>
          <a:p>
            <a:fld id="{C846DD78-A555-4801-818E-6D89C177CD42}" type="slidenum">
              <a:rPr lang="en-GB" smtClean="0"/>
              <a:t>7</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411917056"/>
              </p:ext>
            </p:extLst>
          </p:nvPr>
        </p:nvGraphicFramePr>
        <p:xfrm>
          <a:off x="838200" y="2558306"/>
          <a:ext cx="5181600" cy="2105025"/>
        </p:xfrm>
        <a:graphic>
          <a:graphicData uri="http://schemas.openxmlformats.org/drawingml/2006/table">
            <a:tbl>
              <a:tblPr>
                <a:tableStyleId>{073A0DAA-6AF3-43AB-8588-CEC1D06C72B9}</a:tableStyleId>
              </a:tblPr>
              <a:tblGrid>
                <a:gridCol w="2245359">
                  <a:extLst>
                    <a:ext uri="{9D8B030D-6E8A-4147-A177-3AD203B41FA5}">
                      <a16:colId xmlns:a16="http://schemas.microsoft.com/office/drawing/2014/main" val="20000"/>
                    </a:ext>
                  </a:extLst>
                </a:gridCol>
                <a:gridCol w="1573672">
                  <a:extLst>
                    <a:ext uri="{9D8B030D-6E8A-4147-A177-3AD203B41FA5}">
                      <a16:colId xmlns:a16="http://schemas.microsoft.com/office/drawing/2014/main" val="20001"/>
                    </a:ext>
                  </a:extLst>
                </a:gridCol>
                <a:gridCol w="1362569">
                  <a:extLst>
                    <a:ext uri="{9D8B030D-6E8A-4147-A177-3AD203B41FA5}">
                      <a16:colId xmlns:a16="http://schemas.microsoft.com/office/drawing/2014/main" val="20002"/>
                    </a:ext>
                  </a:extLst>
                </a:gridCol>
              </a:tblGrid>
              <a:tr h="190500">
                <a:tc>
                  <a:txBody>
                    <a:bodyPr/>
                    <a:lstStyle/>
                    <a:p>
                      <a:pPr algn="l">
                        <a:spcAft>
                          <a:spcPts val="0"/>
                        </a:spcAft>
                      </a:pPr>
                      <a:r>
                        <a:rPr lang="en-GB" sz="1200">
                          <a:effectLst/>
                        </a:rPr>
                        <a:t>underspend b/f</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en-GB" sz="1200">
                          <a:effectLst/>
                        </a:rPr>
                        <a:t>£59,630 </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190500">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190500">
                <a:tc>
                  <a:txBody>
                    <a:bodyPr/>
                    <a:lstStyle/>
                    <a:p>
                      <a:pPr algn="l">
                        <a:spcAft>
                          <a:spcPts val="0"/>
                        </a:spcAft>
                      </a:pPr>
                      <a:r>
                        <a:rPr lang="en-GB" sz="1200">
                          <a:effectLst/>
                        </a:rPr>
                        <a:t>grant in year</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en-GB" sz="1200">
                          <a:effectLst/>
                        </a:rPr>
                        <a:t>£0 </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190500">
                <a:tc>
                  <a:txBody>
                    <a:bodyPr/>
                    <a:lstStyle/>
                    <a:p>
                      <a:pPr algn="l">
                        <a:spcAft>
                          <a:spcPts val="0"/>
                        </a:spcAft>
                      </a:pPr>
                      <a:r>
                        <a:rPr lang="en-GB" sz="1200">
                          <a:effectLst/>
                        </a:rPr>
                        <a:t>spend in year</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en-GB" sz="1200">
                          <a:effectLst/>
                        </a:rPr>
                        <a:t>£0 </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190500">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en-GB" sz="1200">
                          <a:effectLst/>
                        </a:rPr>
                        <a:t>£0 </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190500">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5"/>
                  </a:ext>
                </a:extLst>
              </a:tr>
              <a:tr h="190500">
                <a:tc>
                  <a:txBody>
                    <a:bodyPr/>
                    <a:lstStyle/>
                    <a:p>
                      <a:pPr algn="l">
                        <a:spcAft>
                          <a:spcPts val="0"/>
                        </a:spcAft>
                      </a:pPr>
                      <a:r>
                        <a:rPr lang="en-GB" sz="1200">
                          <a:effectLst/>
                        </a:rPr>
                        <a:t>underspend c/f</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tc>
                  <a:txBody>
                    <a:bodyPr/>
                    <a:lstStyle/>
                    <a:p>
                      <a:pPr algn="r">
                        <a:spcAft>
                          <a:spcPts val="0"/>
                        </a:spcAft>
                      </a:pPr>
                      <a:r>
                        <a:rPr lang="en-GB" sz="1200">
                          <a:effectLst/>
                        </a:rPr>
                        <a:t>£59,630 </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190500">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190500">
                <a:tc gridSpan="2">
                  <a:txBody>
                    <a:bodyPr/>
                    <a:lstStyle/>
                    <a:p>
                      <a:pPr algn="l">
                        <a:spcAft>
                          <a:spcPts val="0"/>
                        </a:spcAft>
                      </a:pPr>
                      <a:r>
                        <a:rPr lang="en-GB" sz="1200">
                          <a:effectLst/>
                        </a:rPr>
                        <a:t>Transfer to Growing Places Grants</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GB"/>
                    </a:p>
                  </a:txBody>
                  <a:tcPr/>
                </a:tc>
                <a:tc>
                  <a:txBody>
                    <a:bodyPr/>
                    <a:lstStyle/>
                    <a:p>
                      <a:pPr algn="r">
                        <a:spcAft>
                          <a:spcPts val="0"/>
                        </a:spcAft>
                      </a:pPr>
                      <a:r>
                        <a:rPr lang="en-GB" sz="1200">
                          <a:effectLst/>
                        </a:rPr>
                        <a:t>(£59,630)</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8"/>
                  </a:ext>
                </a:extLst>
              </a:tr>
              <a:tr h="190500">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9"/>
                  </a:ext>
                </a:extLst>
              </a:tr>
              <a:tr h="200025">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tc>
                  <a:txBody>
                    <a:bodyPr/>
                    <a:lstStyle/>
                    <a:p>
                      <a:pPr algn="r">
                        <a:spcAft>
                          <a:spcPts val="0"/>
                        </a:spcAft>
                      </a:pPr>
                      <a:r>
                        <a:rPr lang="en-GB" sz="1200" dirty="0">
                          <a:effectLst/>
                        </a:rPr>
                        <a:t>£0 </a:t>
                      </a:r>
                      <a:endParaRPr lang="en-GB"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4235064729"/>
              </p:ext>
            </p:extLst>
          </p:nvPr>
        </p:nvGraphicFramePr>
        <p:xfrm>
          <a:off x="6273800" y="2558305"/>
          <a:ext cx="4673601" cy="2105025"/>
        </p:xfrm>
        <a:graphic>
          <a:graphicData uri="http://schemas.openxmlformats.org/drawingml/2006/table">
            <a:tbl>
              <a:tblPr>
                <a:tableStyleId>{5C22544A-7EE6-4342-B048-85BDC9FD1C3A}</a:tableStyleId>
              </a:tblPr>
              <a:tblGrid>
                <a:gridCol w="2025227">
                  <a:extLst>
                    <a:ext uri="{9D8B030D-6E8A-4147-A177-3AD203B41FA5}">
                      <a16:colId xmlns:a16="http://schemas.microsoft.com/office/drawing/2014/main" val="20000"/>
                    </a:ext>
                  </a:extLst>
                </a:gridCol>
                <a:gridCol w="1419390">
                  <a:extLst>
                    <a:ext uri="{9D8B030D-6E8A-4147-A177-3AD203B41FA5}">
                      <a16:colId xmlns:a16="http://schemas.microsoft.com/office/drawing/2014/main" val="20001"/>
                    </a:ext>
                  </a:extLst>
                </a:gridCol>
                <a:gridCol w="1228984">
                  <a:extLst>
                    <a:ext uri="{9D8B030D-6E8A-4147-A177-3AD203B41FA5}">
                      <a16:colId xmlns:a16="http://schemas.microsoft.com/office/drawing/2014/main" val="20002"/>
                    </a:ext>
                  </a:extLst>
                </a:gridCol>
              </a:tblGrid>
              <a:tr h="190500">
                <a:tc>
                  <a:txBody>
                    <a:bodyPr/>
                    <a:lstStyle/>
                    <a:p>
                      <a:pPr algn="l">
                        <a:spcAft>
                          <a:spcPts val="0"/>
                        </a:spcAft>
                      </a:pPr>
                      <a:r>
                        <a:rPr lang="en-GB" sz="1200" dirty="0">
                          <a:effectLst/>
                        </a:rPr>
                        <a:t>underspend b/f</a:t>
                      </a:r>
                      <a:endParaRPr lang="en-GB"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en-GB" sz="1200">
                          <a:effectLst/>
                        </a:rPr>
                        <a:t>£367,720 </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190500">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190500">
                <a:tc>
                  <a:txBody>
                    <a:bodyPr/>
                    <a:lstStyle/>
                    <a:p>
                      <a:pPr algn="l">
                        <a:spcAft>
                          <a:spcPts val="0"/>
                        </a:spcAft>
                      </a:pPr>
                      <a:r>
                        <a:rPr lang="en-GB" sz="1200">
                          <a:effectLst/>
                        </a:rPr>
                        <a:t>grant in year</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en-GB" sz="1200">
                          <a:effectLst/>
                        </a:rPr>
                        <a:t>£0 </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190500">
                <a:tc>
                  <a:txBody>
                    <a:bodyPr/>
                    <a:lstStyle/>
                    <a:p>
                      <a:pPr algn="l">
                        <a:spcAft>
                          <a:spcPts val="0"/>
                        </a:spcAft>
                      </a:pPr>
                      <a:r>
                        <a:rPr lang="en-GB" sz="1200">
                          <a:effectLst/>
                        </a:rPr>
                        <a:t>spend in year</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en-GB" sz="1200">
                          <a:effectLst/>
                        </a:rPr>
                        <a:t>(£134,280)</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190500">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en-GB" sz="1200">
                          <a:effectLst/>
                        </a:rPr>
                        <a:t>(£134,280)</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190500">
                <a:tc>
                  <a:txBody>
                    <a:bodyPr/>
                    <a:lstStyle/>
                    <a:p>
                      <a:endParaRPr lang="en-GB" sz="1000" dirty="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5"/>
                  </a:ext>
                </a:extLst>
              </a:tr>
              <a:tr h="190500">
                <a:tc>
                  <a:txBody>
                    <a:bodyPr/>
                    <a:lstStyle/>
                    <a:p>
                      <a:pPr algn="l">
                        <a:spcAft>
                          <a:spcPts val="0"/>
                        </a:spcAft>
                      </a:pPr>
                      <a:r>
                        <a:rPr lang="en-GB" sz="1200">
                          <a:effectLst/>
                        </a:rPr>
                        <a:t>underspend c/f</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gn="r">
                        <a:spcAft>
                          <a:spcPts val="0"/>
                        </a:spcAft>
                      </a:pPr>
                      <a:r>
                        <a:rPr lang="en-GB" sz="1200">
                          <a:effectLst/>
                        </a:rPr>
                        <a:t>£233,440 </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190500">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190500">
                <a:tc gridSpan="2">
                  <a:txBody>
                    <a:bodyPr/>
                    <a:lstStyle/>
                    <a:p>
                      <a:pPr algn="l">
                        <a:spcAft>
                          <a:spcPts val="0"/>
                        </a:spcAft>
                      </a:pPr>
                      <a:r>
                        <a:rPr lang="en-GB" sz="1200">
                          <a:effectLst/>
                        </a:rPr>
                        <a:t>Transfer to Growing Places Grants</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GB"/>
                    </a:p>
                  </a:txBody>
                  <a:tcPr/>
                </a:tc>
                <a:tc>
                  <a:txBody>
                    <a:bodyPr/>
                    <a:lstStyle/>
                    <a:p>
                      <a:pPr algn="r">
                        <a:spcAft>
                          <a:spcPts val="0"/>
                        </a:spcAft>
                      </a:pPr>
                      <a:r>
                        <a:rPr lang="en-GB" sz="1200">
                          <a:effectLst/>
                        </a:rPr>
                        <a:t>(£233,440)</a:t>
                      </a:r>
                      <a:endParaRPr lang="en-GB"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8"/>
                  </a:ext>
                </a:extLst>
              </a:tr>
              <a:tr h="190500">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9"/>
                  </a:ext>
                </a:extLst>
              </a:tr>
              <a:tr h="200025">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000">
                        <a:effectLst/>
                        <a:latin typeface="Calibri" panose="020F0502020204030204" pitchFamily="34" charset="0"/>
                        <a:cs typeface="Times New Roman" panose="02020603050405020304" pitchFamily="18" charset="0"/>
                      </a:endParaRPr>
                    </a:p>
                  </a:txBody>
                  <a:tcPr marL="68580" marR="68580" marT="0" marB="0" anchor="b"/>
                </a:tc>
                <a:tc>
                  <a:txBody>
                    <a:bodyPr/>
                    <a:lstStyle/>
                    <a:p>
                      <a:pPr algn="r">
                        <a:spcAft>
                          <a:spcPts val="0"/>
                        </a:spcAft>
                      </a:pPr>
                      <a:r>
                        <a:rPr lang="en-GB" sz="1200" dirty="0">
                          <a:effectLst/>
                        </a:rPr>
                        <a:t>£0 </a:t>
                      </a:r>
                      <a:endParaRPr lang="en-GB"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457260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Growing Places</a:t>
            </a:r>
          </a:p>
        </p:txBody>
      </p:sp>
      <p:sp>
        <p:nvSpPr>
          <p:cNvPr id="12" name="Slide Number Placeholder 11"/>
          <p:cNvSpPr>
            <a:spLocks noGrp="1"/>
          </p:cNvSpPr>
          <p:nvPr>
            <p:ph type="sldNum" sz="quarter" idx="12"/>
          </p:nvPr>
        </p:nvSpPr>
        <p:spPr>
          <a:xfrm>
            <a:off x="11310257" y="6356350"/>
            <a:ext cx="560009" cy="365125"/>
          </a:xfrm>
        </p:spPr>
        <p:txBody>
          <a:bodyPr vert="horz" lIns="91440" tIns="45720" rIns="91440" bIns="45720" rtlCol="0" anchor="ctr">
            <a:normAutofit/>
          </a:bodyPr>
          <a:lstStyle/>
          <a:p>
            <a:pPr>
              <a:spcAft>
                <a:spcPts val="600"/>
              </a:spcAft>
            </a:pPr>
            <a:fld id="{C846DD78-A555-4801-818E-6D89C177CD42}" type="slidenum">
              <a:rPr lang="en-US">
                <a:solidFill>
                  <a:srgbClr val="898989"/>
                </a:solidFill>
              </a:rPr>
              <a:pPr>
                <a:spcAft>
                  <a:spcPts val="600"/>
                </a:spcAft>
              </a:pPr>
              <a:t>8</a:t>
            </a:fld>
            <a:endParaRPr lang="en-US">
              <a:solidFill>
                <a:srgbClr val="898989"/>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552188568"/>
              </p:ext>
            </p:extLst>
          </p:nvPr>
        </p:nvGraphicFramePr>
        <p:xfrm>
          <a:off x="4032514" y="3329781"/>
          <a:ext cx="7186612" cy="2790933"/>
        </p:xfrm>
        <a:graphic>
          <a:graphicData uri="http://schemas.openxmlformats.org/drawingml/2006/table">
            <a:tbl>
              <a:tblPr firstRow="1">
                <a:tableStyleId>{073A0DAA-6AF3-43AB-8588-CEC1D06C72B9}</a:tableStyleId>
              </a:tblPr>
              <a:tblGrid>
                <a:gridCol w="2639198">
                  <a:extLst>
                    <a:ext uri="{9D8B030D-6E8A-4147-A177-3AD203B41FA5}">
                      <a16:colId xmlns:a16="http://schemas.microsoft.com/office/drawing/2014/main" val="20000"/>
                    </a:ext>
                  </a:extLst>
                </a:gridCol>
                <a:gridCol w="1978622">
                  <a:extLst>
                    <a:ext uri="{9D8B030D-6E8A-4147-A177-3AD203B41FA5}">
                      <a16:colId xmlns:a16="http://schemas.microsoft.com/office/drawing/2014/main" val="20001"/>
                    </a:ext>
                  </a:extLst>
                </a:gridCol>
                <a:gridCol w="2568792">
                  <a:extLst>
                    <a:ext uri="{9D8B030D-6E8A-4147-A177-3AD203B41FA5}">
                      <a16:colId xmlns:a16="http://schemas.microsoft.com/office/drawing/2014/main" val="20002"/>
                    </a:ext>
                  </a:extLst>
                </a:gridCol>
              </a:tblGrid>
              <a:tr h="395877">
                <a:tc>
                  <a:txBody>
                    <a:bodyPr/>
                    <a:lstStyle/>
                    <a:p>
                      <a:pPr algn="l">
                        <a:spcAft>
                          <a:spcPts val="0"/>
                        </a:spcAft>
                      </a:pPr>
                      <a:r>
                        <a:rPr lang="en-GB" sz="1800">
                          <a:effectLst/>
                        </a:rPr>
                        <a:t>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22/23</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Over the scheme life</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95877">
                <a:tc>
                  <a:txBody>
                    <a:bodyPr/>
                    <a:lstStyle/>
                    <a:p>
                      <a:pPr algn="l">
                        <a:spcAft>
                          <a:spcPts val="0"/>
                        </a:spcAft>
                      </a:pPr>
                      <a:r>
                        <a:rPr lang="en-GB" sz="1800">
                          <a:effectLst/>
                        </a:rPr>
                        <a:t>Balance b/f</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£5,205,434.85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95877">
                <a:tc>
                  <a:txBody>
                    <a:bodyPr/>
                    <a:lstStyle/>
                    <a:p>
                      <a:pPr algn="l">
                        <a:spcAft>
                          <a:spcPts val="0"/>
                        </a:spcAft>
                      </a:pPr>
                      <a:r>
                        <a:rPr lang="en-GB" sz="1800">
                          <a:effectLst/>
                        </a:rPr>
                        <a:t>Drawn down</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£0.00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£11,125,490.63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95877">
                <a:tc>
                  <a:txBody>
                    <a:bodyPr/>
                    <a:lstStyle/>
                    <a:p>
                      <a:pPr algn="l">
                        <a:spcAft>
                          <a:spcPts val="0"/>
                        </a:spcAft>
                      </a:pPr>
                      <a:r>
                        <a:rPr lang="en-GB" sz="1800">
                          <a:effectLst/>
                        </a:rPr>
                        <a:t>interest charged</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£131,021.06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£882,083.72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95877">
                <a:tc>
                  <a:txBody>
                    <a:bodyPr/>
                    <a:lstStyle/>
                    <a:p>
                      <a:pPr algn="l">
                        <a:spcAft>
                          <a:spcPts val="0"/>
                        </a:spcAft>
                      </a:pPr>
                      <a:r>
                        <a:rPr lang="en-GB" sz="1800">
                          <a:effectLst/>
                        </a:rPr>
                        <a:t>repaid</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(£967,055.14)</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(£7,439,886.75)</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95877">
                <a:tc>
                  <a:txBody>
                    <a:bodyPr/>
                    <a:lstStyle/>
                    <a:p>
                      <a:pPr algn="l">
                        <a:spcAft>
                          <a:spcPts val="0"/>
                        </a:spcAft>
                      </a:pPr>
                      <a:r>
                        <a:rPr lang="en-GB" sz="1800">
                          <a:effectLst/>
                        </a:rPr>
                        <a:t>written off</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£0.00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(£198,286.84)</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15671">
                <a:tc>
                  <a:txBody>
                    <a:bodyPr/>
                    <a:lstStyle/>
                    <a:p>
                      <a:pPr algn="l">
                        <a:spcAft>
                          <a:spcPts val="0"/>
                        </a:spcAft>
                      </a:pPr>
                      <a:r>
                        <a:rPr lang="en-GB" sz="1800">
                          <a:effectLst/>
                        </a:rPr>
                        <a:t>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£4,369,400.77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dirty="0">
                          <a:effectLst/>
                        </a:rPr>
                        <a:t>£4,369,400.77 </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883735749"/>
              </p:ext>
            </p:extLst>
          </p:nvPr>
        </p:nvGraphicFramePr>
        <p:xfrm>
          <a:off x="4032514" y="0"/>
          <a:ext cx="7146232" cy="3038475"/>
        </p:xfrm>
        <a:graphic>
          <a:graphicData uri="http://schemas.openxmlformats.org/drawingml/2006/table">
            <a:tbl>
              <a:tblPr firstRow="1">
                <a:tableStyleId>{073A0DAA-6AF3-43AB-8588-CEC1D06C72B9}</a:tableStyleId>
              </a:tblPr>
              <a:tblGrid>
                <a:gridCol w="5136200">
                  <a:extLst>
                    <a:ext uri="{9D8B030D-6E8A-4147-A177-3AD203B41FA5}">
                      <a16:colId xmlns:a16="http://schemas.microsoft.com/office/drawing/2014/main" val="20000"/>
                    </a:ext>
                  </a:extLst>
                </a:gridCol>
                <a:gridCol w="2010032">
                  <a:extLst>
                    <a:ext uri="{9D8B030D-6E8A-4147-A177-3AD203B41FA5}">
                      <a16:colId xmlns:a16="http://schemas.microsoft.com/office/drawing/2014/main" val="20001"/>
                    </a:ext>
                  </a:extLst>
                </a:gridCol>
              </a:tblGrid>
              <a:tr h="304800">
                <a:tc>
                  <a:txBody>
                    <a:bodyPr/>
                    <a:lstStyle/>
                    <a:p>
                      <a:pPr algn="l" rtl="0" fontAlgn="ctr"/>
                      <a:r>
                        <a:rPr lang="en-GB" sz="1800" u="none" strike="noStrike">
                          <a:effectLst/>
                        </a:rPr>
                        <a:t> </a:t>
                      </a:r>
                      <a:endParaRPr lang="en-GB" sz="1800" b="1" i="0" u="none" strike="noStrike">
                        <a:solidFill>
                          <a:srgbClr val="FFFFFF"/>
                        </a:solidFill>
                        <a:effectLst/>
                        <a:latin typeface="Calibri" panose="020F0502020204030204" pitchFamily="34" charset="0"/>
                      </a:endParaRPr>
                    </a:p>
                  </a:txBody>
                  <a:tcPr marL="9525" marR="9525" marT="9525" marB="0" anchor="ctr"/>
                </a:tc>
                <a:tc>
                  <a:txBody>
                    <a:bodyPr/>
                    <a:lstStyle/>
                    <a:p>
                      <a:pPr algn="r" rtl="0" fontAlgn="ctr"/>
                      <a:r>
                        <a:rPr lang="en-GB" sz="1800" u="none" strike="noStrike">
                          <a:effectLst/>
                        </a:rPr>
                        <a:t>Overall fund</a:t>
                      </a:r>
                      <a:endParaRPr lang="en-GB" sz="1800" b="1" i="0" u="none" strike="noStrike">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0"/>
                  </a:ext>
                </a:extLst>
              </a:tr>
              <a:tr h="314325">
                <a:tc>
                  <a:txBody>
                    <a:bodyPr/>
                    <a:lstStyle/>
                    <a:p>
                      <a:pPr algn="l" rtl="0" fontAlgn="ctr"/>
                      <a:r>
                        <a:rPr lang="en-GB" sz="1800" u="none" strike="noStrike">
                          <a:effectLst/>
                        </a:rPr>
                        <a:t>Total funds b/f</a:t>
                      </a:r>
                      <a:endParaRPr lang="en-GB" sz="1800" b="0" i="0" u="none" strike="noStrike">
                        <a:solidFill>
                          <a:srgbClr val="000000"/>
                        </a:solidFill>
                        <a:effectLst/>
                        <a:latin typeface="Calibri" panose="020F0502020204030204" pitchFamily="34" charset="0"/>
                      </a:endParaRPr>
                    </a:p>
                  </a:txBody>
                  <a:tcPr marL="9525" marR="9525" marT="9525" marB="0" anchor="ctr"/>
                </a:tc>
                <a:tc>
                  <a:txBody>
                    <a:bodyPr/>
                    <a:lstStyle/>
                    <a:p>
                      <a:pPr algn="r" rtl="0" fontAlgn="ctr"/>
                      <a:r>
                        <a:rPr lang="en-GB" sz="1800" u="none" strike="noStrike">
                          <a:effectLst/>
                        </a:rPr>
                        <a:t>£8,808,444</a:t>
                      </a:r>
                      <a:endParaRPr lang="en-GB" sz="1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1"/>
                  </a:ext>
                </a:extLst>
              </a:tr>
              <a:tr h="304800">
                <a:tc>
                  <a:txBody>
                    <a:bodyPr/>
                    <a:lstStyle/>
                    <a:p>
                      <a:pPr algn="l" rtl="0" fontAlgn="ctr"/>
                      <a:r>
                        <a:rPr lang="en-GB" sz="1800" u="none" strike="noStrike">
                          <a:effectLst/>
                        </a:rPr>
                        <a:t>Interest earned in year</a:t>
                      </a:r>
                      <a:endParaRPr lang="en-GB" sz="1800" b="0" i="0" u="none" strike="noStrike">
                        <a:solidFill>
                          <a:srgbClr val="000000"/>
                        </a:solidFill>
                        <a:effectLst/>
                        <a:latin typeface="Calibri" panose="020F0502020204030204" pitchFamily="34" charset="0"/>
                      </a:endParaRPr>
                    </a:p>
                  </a:txBody>
                  <a:tcPr marL="9525" marR="9525" marT="9525" marB="0" anchor="ctr"/>
                </a:tc>
                <a:tc>
                  <a:txBody>
                    <a:bodyPr/>
                    <a:lstStyle/>
                    <a:p>
                      <a:pPr algn="r" rtl="0" fontAlgn="ctr"/>
                      <a:r>
                        <a:rPr lang="en-GB" sz="1800" u="none" strike="noStrike" dirty="0">
                          <a:effectLst/>
                        </a:rPr>
                        <a:t>£131,021</a:t>
                      </a:r>
                      <a:endParaRPr lang="en-GB" sz="1800" b="0"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l" fontAlgn="b"/>
                      <a:r>
                        <a:rPr lang="en-GB" sz="1800" u="none" strike="noStrike">
                          <a:effectLst/>
                        </a:rPr>
                        <a:t> </a:t>
                      </a:r>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ctr"/>
                      <a:r>
                        <a:rPr lang="en-GB" sz="1800" u="none" strike="noStrike" dirty="0">
                          <a:effectLst/>
                        </a:rPr>
                        <a:t>£8,939,465</a:t>
                      </a:r>
                      <a:endParaRPr lang="en-GB" sz="1800" b="0"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600075">
                <a:tc>
                  <a:txBody>
                    <a:bodyPr/>
                    <a:lstStyle/>
                    <a:p>
                      <a:pPr algn="l" rtl="0" fontAlgn="ctr"/>
                      <a:r>
                        <a:rPr lang="en-GB" sz="1800" u="none" strike="noStrike">
                          <a:effectLst/>
                        </a:rPr>
                        <a:t>Transfer to grants scheme</a:t>
                      </a:r>
                      <a:endParaRPr lang="en-GB" sz="1800" b="0" i="0" u="none" strike="noStrike">
                        <a:solidFill>
                          <a:srgbClr val="000000"/>
                        </a:solidFill>
                        <a:effectLst/>
                        <a:latin typeface="Calibri" panose="020F0502020204030204" pitchFamily="34" charset="0"/>
                      </a:endParaRPr>
                    </a:p>
                  </a:txBody>
                  <a:tcPr marL="9525" marR="9525" marT="9525" marB="0" anchor="ctr"/>
                </a:tc>
                <a:tc>
                  <a:txBody>
                    <a:bodyPr/>
                    <a:lstStyle/>
                    <a:p>
                      <a:pPr algn="r" rtl="0" fontAlgn="ctr"/>
                      <a:r>
                        <a:rPr lang="en-GB" sz="1800" u="none" strike="noStrike" dirty="0">
                          <a:effectLst/>
                        </a:rPr>
                        <a:t>(£3,250,000)</a:t>
                      </a:r>
                      <a:endParaRPr lang="en-GB" sz="1800" b="0"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l" fontAlgn="b"/>
                      <a:r>
                        <a:rPr lang="en-GB" sz="1800" u="none" strike="noStrike">
                          <a:effectLst/>
                        </a:rPr>
                        <a:t> </a:t>
                      </a:r>
                      <a:endParaRPr lang="en-GB" sz="1800" b="0" i="0" u="none" strike="noStrike">
                        <a:solidFill>
                          <a:srgbClr val="000000"/>
                        </a:solidFill>
                        <a:effectLst/>
                        <a:latin typeface="Arial" panose="020B0604020202020204" pitchFamily="34" charset="0"/>
                      </a:endParaRPr>
                    </a:p>
                  </a:txBody>
                  <a:tcPr marL="9525" marR="9525" marT="9525" marB="0" anchor="b"/>
                </a:tc>
                <a:tc>
                  <a:txBody>
                    <a:bodyPr/>
                    <a:lstStyle/>
                    <a:p>
                      <a:pPr algn="r" rtl="0" fontAlgn="ctr"/>
                      <a:r>
                        <a:rPr lang="en-GB" sz="1800" u="none" strike="noStrike" dirty="0">
                          <a:effectLst/>
                        </a:rPr>
                        <a:t>£5,689,465</a:t>
                      </a:r>
                      <a:endParaRPr lang="en-GB" sz="1800" b="0"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r h="600075">
                <a:tc>
                  <a:txBody>
                    <a:bodyPr/>
                    <a:lstStyle/>
                    <a:p>
                      <a:pPr algn="l" rtl="0" fontAlgn="ctr"/>
                      <a:r>
                        <a:rPr lang="en-GB" sz="1800" u="none" strike="noStrike" dirty="0">
                          <a:effectLst/>
                        </a:rPr>
                        <a:t>Gross value of loans outstanding</a:t>
                      </a:r>
                      <a:endParaRPr lang="en-GB"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rtl="0" fontAlgn="ctr"/>
                      <a:r>
                        <a:rPr lang="en-GB" sz="1800" u="none" strike="noStrike" dirty="0">
                          <a:effectLst/>
                        </a:rPr>
                        <a:t>(£4,369,401)</a:t>
                      </a:r>
                      <a:endParaRPr lang="en-GB" sz="1800" b="0"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04800">
                <a:tc>
                  <a:txBody>
                    <a:bodyPr/>
                    <a:lstStyle/>
                    <a:p>
                      <a:pPr algn="l" fontAlgn="b"/>
                      <a:r>
                        <a:rPr lang="en-GB" sz="1800" u="none" strike="noStrike">
                          <a:effectLst/>
                        </a:rPr>
                        <a:t> </a:t>
                      </a:r>
                      <a:endParaRPr lang="en-GB" sz="1800" b="0" i="0" u="none" strike="noStrike">
                        <a:solidFill>
                          <a:srgbClr val="000000"/>
                        </a:solidFill>
                        <a:effectLst/>
                        <a:latin typeface="Arial" panose="020B0604020202020204" pitchFamily="34" charset="0"/>
                      </a:endParaRPr>
                    </a:p>
                  </a:txBody>
                  <a:tcPr marL="9525" marR="9525" marT="9525" marB="0" anchor="b">
                    <a:lnR w="12700" cmpd="sng">
                      <a:noFill/>
                    </a:lnR>
                  </a:tcPr>
                </a:tc>
                <a:tc>
                  <a:txBody>
                    <a:bodyPr/>
                    <a:lstStyle/>
                    <a:p>
                      <a:pPr algn="r" rtl="0" fontAlgn="ctr"/>
                      <a:r>
                        <a:rPr lang="en-GB" sz="1800" u="none" strike="noStrike" dirty="0">
                          <a:effectLst/>
                        </a:rPr>
                        <a:t>£1,320,064</a:t>
                      </a:r>
                      <a:endParaRPr lang="en-GB" sz="18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802696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Loans</a:t>
            </a:r>
          </a:p>
        </p:txBody>
      </p:sp>
      <p:sp>
        <p:nvSpPr>
          <p:cNvPr id="4" name="Date Placeholder 3"/>
          <p:cNvSpPr>
            <a:spLocks noGrp="1"/>
          </p:cNvSpPr>
          <p:nvPr>
            <p:ph type="dt" sz="half" idx="10"/>
          </p:nvPr>
        </p:nvSpPr>
        <p:spPr/>
        <p:txBody>
          <a:bodyPr/>
          <a:lstStyle/>
          <a:p>
            <a:fld id="{E91AAC85-EBBF-448E-9D33-913572DAB6C6}" type="datetime1">
              <a:rPr lang="en-GB" smtClean="0"/>
              <a:t>19/06/2023</a:t>
            </a:fld>
            <a:endParaRPr lang="en-GB"/>
          </a:p>
        </p:txBody>
      </p:sp>
      <p:sp>
        <p:nvSpPr>
          <p:cNvPr id="5" name="Slide Number Placeholder 4"/>
          <p:cNvSpPr>
            <a:spLocks noGrp="1"/>
          </p:cNvSpPr>
          <p:nvPr>
            <p:ph type="sldNum" sz="quarter" idx="12"/>
          </p:nvPr>
        </p:nvSpPr>
        <p:spPr/>
        <p:txBody>
          <a:bodyPr/>
          <a:lstStyle/>
          <a:p>
            <a:fld id="{C846DD78-A555-4801-818E-6D89C177CD42}" type="slidenum">
              <a:rPr lang="en-GB" smtClean="0"/>
              <a:t>9</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799975299"/>
              </p:ext>
            </p:extLst>
          </p:nvPr>
        </p:nvGraphicFramePr>
        <p:xfrm>
          <a:off x="838201" y="1614614"/>
          <a:ext cx="10274642" cy="4201298"/>
        </p:xfrm>
        <a:graphic>
          <a:graphicData uri="http://schemas.openxmlformats.org/drawingml/2006/table">
            <a:tbl>
              <a:tblPr firstRow="1" lastRow="1">
                <a:tableStyleId>{073A0DAA-6AF3-43AB-8588-CEC1D06C72B9}</a:tableStyleId>
              </a:tblPr>
              <a:tblGrid>
                <a:gridCol w="2856001">
                  <a:extLst>
                    <a:ext uri="{9D8B030D-6E8A-4147-A177-3AD203B41FA5}">
                      <a16:colId xmlns:a16="http://schemas.microsoft.com/office/drawing/2014/main" val="20000"/>
                    </a:ext>
                  </a:extLst>
                </a:gridCol>
                <a:gridCol w="1642471">
                  <a:extLst>
                    <a:ext uri="{9D8B030D-6E8A-4147-A177-3AD203B41FA5}">
                      <a16:colId xmlns:a16="http://schemas.microsoft.com/office/drawing/2014/main" val="20001"/>
                    </a:ext>
                  </a:extLst>
                </a:gridCol>
                <a:gridCol w="1191164">
                  <a:extLst>
                    <a:ext uri="{9D8B030D-6E8A-4147-A177-3AD203B41FA5}">
                      <a16:colId xmlns:a16="http://schemas.microsoft.com/office/drawing/2014/main" val="20002"/>
                    </a:ext>
                  </a:extLst>
                </a:gridCol>
                <a:gridCol w="1368934">
                  <a:extLst>
                    <a:ext uri="{9D8B030D-6E8A-4147-A177-3AD203B41FA5}">
                      <a16:colId xmlns:a16="http://schemas.microsoft.com/office/drawing/2014/main" val="20003"/>
                    </a:ext>
                  </a:extLst>
                </a:gridCol>
                <a:gridCol w="1605217">
                  <a:extLst>
                    <a:ext uri="{9D8B030D-6E8A-4147-A177-3AD203B41FA5}">
                      <a16:colId xmlns:a16="http://schemas.microsoft.com/office/drawing/2014/main" val="20004"/>
                    </a:ext>
                  </a:extLst>
                </a:gridCol>
                <a:gridCol w="1610855">
                  <a:extLst>
                    <a:ext uri="{9D8B030D-6E8A-4147-A177-3AD203B41FA5}">
                      <a16:colId xmlns:a16="http://schemas.microsoft.com/office/drawing/2014/main" val="20005"/>
                    </a:ext>
                  </a:extLst>
                </a:gridCol>
              </a:tblGrid>
              <a:tr h="363120">
                <a:tc>
                  <a:txBody>
                    <a:bodyPr/>
                    <a:lstStyle/>
                    <a:p>
                      <a:pPr algn="l">
                        <a:spcAft>
                          <a:spcPts val="0"/>
                        </a:spcAft>
                      </a:pPr>
                      <a:r>
                        <a:rPr lang="en-GB" sz="1800" dirty="0">
                          <a:effectLst/>
                        </a:rPr>
                        <a:t> </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800">
                          <a:effectLst/>
                        </a:rPr>
                        <a:t>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800">
                          <a:effectLst/>
                        </a:rPr>
                        <a:t>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800">
                          <a:effectLst/>
                        </a:rPr>
                        <a:t>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800">
                          <a:effectLst/>
                        </a:rPr>
                        <a:t>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800">
                          <a:effectLst/>
                        </a:rPr>
                        <a:t>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278182">
                <a:tc>
                  <a:txBody>
                    <a:bodyPr/>
                    <a:lstStyle/>
                    <a:p>
                      <a:pPr algn="l">
                        <a:spcAft>
                          <a:spcPts val="0"/>
                        </a:spcAft>
                      </a:pPr>
                      <a:r>
                        <a:rPr lang="en-GB" sz="1800">
                          <a:effectLst/>
                        </a:rPr>
                        <a:t>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u="sng" dirty="0">
                          <a:effectLst/>
                        </a:rPr>
                        <a:t>Loans b/f at 1st April 2022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u="sng">
                          <a:effectLst/>
                        </a:rPr>
                        <a:t>Loans drawn down in year</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u="sng">
                          <a:effectLst/>
                        </a:rPr>
                        <a:t>Interest (YTD)</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u="sng">
                          <a:effectLst/>
                        </a:rPr>
                        <a:t>Loans repaid in year</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u="sng">
                          <a:effectLst/>
                        </a:rPr>
                        <a:t>Loans c/f at end March 2023</a:t>
                      </a:r>
                      <a:endParaRPr lang="en-GB"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63120">
                <a:tc>
                  <a:txBody>
                    <a:bodyPr/>
                    <a:lstStyle/>
                    <a:p>
                      <a:pPr algn="l">
                        <a:spcAft>
                          <a:spcPts val="0"/>
                        </a:spcAft>
                      </a:pPr>
                      <a:r>
                        <a:rPr lang="en-GB" sz="1800">
                          <a:effectLst/>
                        </a:rPr>
                        <a:t>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endParaRPr lang="en-GB" sz="1800" dirty="0">
                        <a:effectLst/>
                        <a:latin typeface="+mn-lt"/>
                        <a:cs typeface="Times New Roman" panose="02020603050405020304" pitchFamily="18" charset="0"/>
                      </a:endParaRPr>
                    </a:p>
                  </a:txBody>
                  <a:tcPr marL="68580" marR="68580" marT="0" marB="0"/>
                </a:tc>
                <a:tc>
                  <a:txBody>
                    <a:bodyPr/>
                    <a:lstStyle/>
                    <a:p>
                      <a:endParaRPr lang="en-GB" sz="1800">
                        <a:effectLst/>
                        <a:latin typeface="+mn-lt"/>
                        <a:cs typeface="Times New Roman" panose="02020603050405020304" pitchFamily="18" charset="0"/>
                      </a:endParaRPr>
                    </a:p>
                  </a:txBody>
                  <a:tcPr marL="68580" marR="68580" marT="0" marB="0"/>
                </a:tc>
                <a:tc>
                  <a:txBody>
                    <a:bodyPr/>
                    <a:lstStyle/>
                    <a:p>
                      <a:endParaRPr lang="en-GB" sz="1800">
                        <a:effectLst/>
                        <a:latin typeface="+mn-lt"/>
                        <a:cs typeface="Times New Roman" panose="02020603050405020304" pitchFamily="18" charset="0"/>
                      </a:endParaRPr>
                    </a:p>
                  </a:txBody>
                  <a:tcPr marL="68580" marR="68580" marT="0" marB="0"/>
                </a:tc>
                <a:tc>
                  <a:txBody>
                    <a:bodyPr/>
                    <a:lstStyle/>
                    <a:p>
                      <a:endParaRPr lang="en-GB" sz="1800">
                        <a:effectLst/>
                        <a:latin typeface="+mn-lt"/>
                        <a:cs typeface="Times New Roman" panose="02020603050405020304" pitchFamily="18" charset="0"/>
                      </a:endParaRPr>
                    </a:p>
                  </a:txBody>
                  <a:tcPr marL="68580" marR="68580" marT="0" marB="0"/>
                </a:tc>
                <a:tc>
                  <a:txBody>
                    <a:bodyPr/>
                    <a:lstStyle/>
                    <a:p>
                      <a:pPr algn="l">
                        <a:spcAft>
                          <a:spcPts val="0"/>
                        </a:spcAft>
                      </a:pPr>
                      <a:r>
                        <a:rPr lang="en-GB" sz="1800">
                          <a:effectLst/>
                        </a:rPr>
                        <a:t>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63120">
                <a:tc>
                  <a:txBody>
                    <a:bodyPr/>
                    <a:lstStyle/>
                    <a:p>
                      <a:pPr algn="l">
                        <a:spcAft>
                          <a:spcPts val="0"/>
                        </a:spcAft>
                      </a:pPr>
                      <a:r>
                        <a:rPr lang="en-GB" sz="1800">
                          <a:effectLst/>
                        </a:rPr>
                        <a:t>Wykeland (Europarc)</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£593,938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£0.00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£5,153.18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(£599,091.09)</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(£0.00)</a:t>
                      </a:r>
                      <a:endParaRPr lang="en-GB"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63120">
                <a:tc>
                  <a:txBody>
                    <a:bodyPr/>
                    <a:lstStyle/>
                    <a:p>
                      <a:pPr algn="l">
                        <a:spcAft>
                          <a:spcPts val="0"/>
                        </a:spcAft>
                      </a:pPr>
                      <a:r>
                        <a:rPr lang="en-GB" sz="1800">
                          <a:effectLst/>
                        </a:rPr>
                        <a:t>Fruit Market llp (Humber St)</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£2,354,321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£0.00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£59,406.60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(£59,893.97)</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£2,353,833.48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63120">
                <a:tc>
                  <a:txBody>
                    <a:bodyPr/>
                    <a:lstStyle/>
                    <a:p>
                      <a:pPr algn="l">
                        <a:spcAft>
                          <a:spcPts val="0"/>
                        </a:spcAft>
                      </a:pPr>
                      <a:r>
                        <a:rPr lang="en-GB" sz="1800">
                          <a:effectLst/>
                        </a:rPr>
                        <a:t>Fruit Market llp (Car park)</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£1,200,219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£0.00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£30,271.64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(£30,679.18)</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£1,199,811.71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63120">
                <a:tc>
                  <a:txBody>
                    <a:bodyPr/>
                    <a:lstStyle/>
                    <a:p>
                      <a:pPr algn="l">
                        <a:spcAft>
                          <a:spcPts val="0"/>
                        </a:spcAft>
                      </a:pPr>
                      <a:r>
                        <a:rPr lang="en-GB" sz="1800">
                          <a:effectLst/>
                        </a:rPr>
                        <a:t>ResQ</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£678,893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£0.00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£23,441.44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(£171,461.85)</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£530,872.48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63120">
                <a:tc>
                  <a:txBody>
                    <a:bodyPr/>
                    <a:lstStyle/>
                    <a:p>
                      <a:pPr algn="l">
                        <a:spcAft>
                          <a:spcPts val="0"/>
                        </a:spcAft>
                      </a:pPr>
                      <a:r>
                        <a:rPr lang="en-GB" sz="1800">
                          <a:effectLst/>
                        </a:rPr>
                        <a:t>PanelTex (loan2)</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£378,064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£0.00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£12,748.19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(£105,929.06)</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a:effectLst/>
                        </a:rPr>
                        <a:t>£284,883.11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81276">
                <a:tc>
                  <a:txBody>
                    <a:bodyPr/>
                    <a:lstStyle/>
                    <a:p>
                      <a:pPr algn="l">
                        <a:spcAft>
                          <a:spcPts val="0"/>
                        </a:spcAft>
                      </a:pPr>
                      <a:r>
                        <a:rPr lang="en-GB" sz="1800">
                          <a:effectLst/>
                        </a:rPr>
                        <a:t> </a:t>
                      </a:r>
                      <a:endParaRPr lang="en-GB"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b="1" dirty="0">
                          <a:effectLst/>
                        </a:rPr>
                        <a:t>£5,205,434.85 </a:t>
                      </a:r>
                      <a:endParaRPr lang="en-GB"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b="1" dirty="0">
                          <a:effectLst/>
                        </a:rPr>
                        <a:t>£0.00 </a:t>
                      </a:r>
                      <a:endParaRPr lang="en-GB"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b="1" dirty="0">
                          <a:effectLst/>
                        </a:rPr>
                        <a:t>£131,021.06 </a:t>
                      </a:r>
                      <a:endParaRPr lang="en-GB"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b="1" dirty="0">
                          <a:effectLst/>
                        </a:rPr>
                        <a:t>(£967,055.14)</a:t>
                      </a:r>
                      <a:endParaRPr lang="en-GB"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GB" sz="1800" b="1" dirty="0">
                          <a:effectLst/>
                        </a:rPr>
                        <a:t>£4,369,400.77 </a:t>
                      </a:r>
                      <a:endParaRPr lang="en-GB" sz="1800" b="1"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837059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921ac82-8f1d-47a5-b768-a8a11b03328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87D8DB9E686BC49AF28785ED0E2F96A" ma:contentTypeVersion="12" ma:contentTypeDescription="Create a new document." ma:contentTypeScope="" ma:versionID="c9f542e9c80590e32f8c0f2eeea8258d">
  <xsd:schema xmlns:xsd="http://www.w3.org/2001/XMLSchema" xmlns:xs="http://www.w3.org/2001/XMLSchema" xmlns:p="http://schemas.microsoft.com/office/2006/metadata/properties" xmlns:ns3="38688435-9156-4fa5-9e72-deeb59893809" xmlns:ns4="2921ac82-8f1d-47a5-b768-a8a11b033288" targetNamespace="http://schemas.microsoft.com/office/2006/metadata/properties" ma:root="true" ma:fieldsID="0b690135b82325e0f5832dfb2942396e" ns3:_="" ns4:_="">
    <xsd:import namespace="38688435-9156-4fa5-9e72-deeb59893809"/>
    <xsd:import namespace="2921ac82-8f1d-47a5-b768-a8a11b03328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_activity" minOccurs="0"/>
                <xsd:element ref="ns4:MediaServiceDateTaken" minOccurs="0"/>
                <xsd:element ref="ns4:MediaServiceObjectDetectorVersions" minOccurs="0"/>
                <xsd:element ref="ns4:MediaServiceAutoTag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688435-9156-4fa5-9e72-deeb5989380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921ac82-8f1d-47a5-b768-a8a11b03328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4409B0-DB7D-43EB-8CC3-427004F9ECE7}">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8688435-9156-4fa5-9e72-deeb59893809"/>
    <ds:schemaRef ds:uri="http://purl.org/dc/terms/"/>
    <ds:schemaRef ds:uri="2921ac82-8f1d-47a5-b768-a8a11b033288"/>
    <ds:schemaRef ds:uri="http://www.w3.org/XML/1998/namespace"/>
    <ds:schemaRef ds:uri="http://purl.org/dc/dcmitype/"/>
  </ds:schemaRefs>
</ds:datastoreItem>
</file>

<file path=customXml/itemProps2.xml><?xml version="1.0" encoding="utf-8"?>
<ds:datastoreItem xmlns:ds="http://schemas.openxmlformats.org/officeDocument/2006/customXml" ds:itemID="{F99DFBA8-A48B-4568-BAC5-9299CC3DA9FA}">
  <ds:schemaRefs>
    <ds:schemaRef ds:uri="http://schemas.microsoft.com/sharepoint/v3/contenttype/forms"/>
  </ds:schemaRefs>
</ds:datastoreItem>
</file>

<file path=customXml/itemProps3.xml><?xml version="1.0" encoding="utf-8"?>
<ds:datastoreItem xmlns:ds="http://schemas.openxmlformats.org/officeDocument/2006/customXml" ds:itemID="{0FD72A0A-54D1-478F-B931-B21300AE58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688435-9156-4fa5-9e72-deeb59893809"/>
    <ds:schemaRef ds:uri="2921ac82-8f1d-47a5-b768-a8a11b0332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638</TotalTime>
  <Words>977</Words>
  <Application>Microsoft Office PowerPoint</Application>
  <PresentationFormat>Widescreen</PresentationFormat>
  <Paragraphs>409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Hull &amp; East Yorkshire LEP</vt:lpstr>
      <vt:lpstr>Overall spend summary</vt:lpstr>
      <vt:lpstr>PowerPoint Presentation</vt:lpstr>
      <vt:lpstr>Summary</vt:lpstr>
      <vt:lpstr>Income</vt:lpstr>
      <vt:lpstr>PowerPoint Presentation</vt:lpstr>
      <vt:lpstr>Summary of Growth Funds</vt:lpstr>
      <vt:lpstr>Growing Places</vt:lpstr>
      <vt:lpstr>Loans</vt:lpstr>
      <vt:lpstr>Growing Places Grants</vt:lpstr>
      <vt:lpstr>Reserves</vt:lpstr>
      <vt:lpstr>Reserve positions</vt:lpstr>
      <vt:lpstr>Proposed uses</vt:lpstr>
    </vt:vector>
  </TitlesOfParts>
  <Company>Hull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Humber LEP</dc:title>
  <dc:creator>Smith Graeme</dc:creator>
  <cp:lastModifiedBy>Philipson Karen</cp:lastModifiedBy>
  <cp:revision>31</cp:revision>
  <cp:lastPrinted>2022-06-30T08:44:49Z</cp:lastPrinted>
  <dcterms:created xsi:type="dcterms:W3CDTF">2020-07-08T10:27:24Z</dcterms:created>
  <dcterms:modified xsi:type="dcterms:W3CDTF">2023-06-19T15:20:23Z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0x010100E87D8DB9E686BC49AF28785ED0E2F96A</vt:lpwstr>
  </property>
</Properties>
</file>