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  <p:sldMasterId id="2147483755" r:id="rId5"/>
  </p:sldMasterIdLst>
  <p:notesMasterIdLst>
    <p:notesMasterId r:id="rId17"/>
  </p:notesMasterIdLst>
  <p:handoutMasterIdLst>
    <p:handoutMasterId r:id="rId18"/>
  </p:handoutMasterIdLst>
  <p:sldIdLst>
    <p:sldId id="256" r:id="rId6"/>
    <p:sldId id="310" r:id="rId7"/>
    <p:sldId id="311" r:id="rId8"/>
    <p:sldId id="346" r:id="rId9"/>
    <p:sldId id="303" r:id="rId10"/>
    <p:sldId id="317" r:id="rId11"/>
    <p:sldId id="318" r:id="rId12"/>
    <p:sldId id="307" r:id="rId13"/>
    <p:sldId id="329" r:id="rId14"/>
    <p:sldId id="336" r:id="rId15"/>
    <p:sldId id="34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C4E"/>
    <a:srgbClr val="6CCDB3"/>
    <a:srgbClr val="854070"/>
    <a:srgbClr val="382B61"/>
    <a:srgbClr val="EF8A0D"/>
    <a:srgbClr val="1D85CD"/>
    <a:srgbClr val="44BBEF"/>
    <a:srgbClr val="E5EBEF"/>
    <a:srgbClr val="990043"/>
    <a:srgbClr val="EB7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DB2F2-00C6-41A7-9579-918554762D92}" v="4" dt="2021-12-05T16:44:03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89776" autoAdjust="0"/>
  </p:normalViewPr>
  <p:slideViewPr>
    <p:cSldViewPr snapToGrid="0" snapToObjects="1">
      <p:cViewPr varScale="1">
        <p:scale>
          <a:sx n="97" d="100"/>
          <a:sy n="97" d="100"/>
        </p:scale>
        <p:origin x="73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4741B-10A7-1747-B7A0-0409B33389AA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A8504-6448-184C-B7A3-52A4B21BA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5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C1ACB-0639-D54D-9942-5CD8C471F25E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37315-5F11-B446-954D-4F9FB860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Most core skills already exist in the industries that are, or are transitioning to, “green”</a:t>
            </a:r>
          </a:p>
          <a:p>
            <a:pPr marL="982663" lvl="2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E.g. electrical, mechanical, instrumentation, plumbing, electrician, etc.</a:t>
            </a:r>
          </a:p>
          <a:p>
            <a:pPr marL="982663" lvl="2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Same skills – different context!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“Brand new” skills are generally technology (even manufacturer) specific</a:t>
            </a:r>
          </a:p>
          <a:p>
            <a:pPr marL="982663" lvl="2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E.g. To install/repair domestic low carbon techs and EV charging points requires tech-specific training + the usual core plumbing/electrical skills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New skills to the sector, but already exist in other sectors</a:t>
            </a:r>
          </a:p>
          <a:p>
            <a:pPr marL="982663" lvl="2" indent="-45720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E.g. data analysis/science, digital literacy, commercial, forecasting, etc.</a:t>
            </a:r>
          </a:p>
          <a:p>
            <a:pPr marL="982663" lvl="2" indent="-45720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Can be readily sourced (in theory at least – although competition for experience will be strong)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37315-5F11-B446-954D-4F9FB86097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Humber has a higher proportion of the population with low-level qualifications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37315-5F11-B446-954D-4F9FB86097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EP_Vision_Presentation-26.png">
            <a:extLst>
              <a:ext uri="{FF2B5EF4-FFF2-40B4-BE49-F238E27FC236}">
                <a16:creationId xmlns:a16="http://schemas.microsoft.com/office/drawing/2014/main" id="{45310250-FA00-D34B-A524-C670A5FEB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227" y="-2447225"/>
            <a:ext cx="4249547" cy="9144000"/>
          </a:xfrm>
          <a:prstGeom prst="rect">
            <a:avLst/>
          </a:prstGeom>
          <a:solidFill>
            <a:srgbClr val="0F1C4E"/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270715" y="0"/>
            <a:ext cx="4879396" cy="42495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4249547" cy="42495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1AD624-B18A-194B-965E-062862A97E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424" y="1097280"/>
            <a:ext cx="3043009" cy="147447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9560AD9-DD1E-CE4D-AD36-1120682D95BD}"/>
              </a:ext>
            </a:extLst>
          </p:cNvPr>
          <p:cNvSpPr txBox="1">
            <a:spLocks/>
          </p:cNvSpPr>
          <p:nvPr userDrawn="1"/>
        </p:nvSpPr>
        <p:spPr>
          <a:xfrm>
            <a:off x="656098" y="3370832"/>
            <a:ext cx="3365227" cy="3625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Futura Condensed"/>
              </a:defRPr>
            </a:lvl1pPr>
          </a:lstStyle>
          <a:p>
            <a:r>
              <a:rPr lang="en-GB" sz="1600" dirty="0"/>
              <a:t>Sub heading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914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B3C6F7-948B-AB4F-9B3B-02C03010A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525" y="1031667"/>
            <a:ext cx="7443197" cy="2538847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356C50D-9D66-1047-A46D-2258592A7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2BCD912-B2E8-074A-9837-5F58C56B07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842" y="231670"/>
            <a:ext cx="3365228" cy="54358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F1C4E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356C50D-9D66-1047-A46D-2258592A7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6FFF265-2912-7B44-BCF3-64EBC7DD9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583" y="984069"/>
            <a:ext cx="7310846" cy="2455817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000" b="1" i="0">
                <a:solidFill>
                  <a:srgbClr val="0F1C4E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0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356C50D-9D66-1047-A46D-2258592A7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1942953"/>
            <a:ext cx="640080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rgbClr val="0F1C4E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0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4FE3E2-E475-FE4C-A9B2-DE76D3396692}"/>
              </a:ext>
            </a:extLst>
          </p:cNvPr>
          <p:cNvSpPr/>
          <p:nvPr userDrawn="1"/>
        </p:nvSpPr>
        <p:spPr>
          <a:xfrm>
            <a:off x="10584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F53140-9BA0-AE42-AEE2-606F27CDAFFD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FE4897B-BFEE-084C-9F55-FB96DDF11A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6FD69B1-6A60-F043-9468-7CEB16F5B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900" y="941145"/>
            <a:ext cx="3237348" cy="32713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i="0">
                <a:solidFill>
                  <a:srgbClr val="0F1C4E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Enter your text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89367" y="940594"/>
            <a:ext cx="3237348" cy="3271838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B20763-6C6C-C24A-8B5D-1AD876AFCA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5044726" cy="3514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Y XXX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356C50D-9D66-1047-A46D-2258592A7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58C3C2A-268F-864C-90CA-DC633C6710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3721" y="1840594"/>
            <a:ext cx="5041333" cy="151547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800" b="1" i="0">
                <a:solidFill>
                  <a:srgbClr val="6CCDB3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Message here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9E80C76-888B-364C-B5B3-B98FF5F68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9"/>
          <a:stretch/>
        </p:blipFill>
        <p:spPr>
          <a:xfrm>
            <a:off x="1471746" y="1358535"/>
            <a:ext cx="1533639" cy="15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E65C49D-D23B-354F-8945-5A88C6CA4509}"/>
              </a:ext>
            </a:extLst>
          </p:cNvPr>
          <p:cNvSpPr/>
          <p:nvPr userDrawn="1"/>
        </p:nvSpPr>
        <p:spPr>
          <a:xfrm>
            <a:off x="10584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370E34-EBA1-6641-8CFC-6B62F4A6D13D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53A9112F-DF2C-5246-A231-841DD697A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F6677910-B020-134C-B8E1-46EFBF52C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A80B8E-C00F-1B48-B0A7-2DA261C3DEFF}"/>
              </a:ext>
            </a:extLst>
          </p:cNvPr>
          <p:cNvSpPr/>
          <p:nvPr userDrawn="1"/>
        </p:nvSpPr>
        <p:spPr>
          <a:xfrm>
            <a:off x="759401" y="869884"/>
            <a:ext cx="3715322" cy="1572329"/>
          </a:xfrm>
          <a:prstGeom prst="rect">
            <a:avLst/>
          </a:prstGeom>
          <a:solidFill>
            <a:srgbClr val="0F1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6871D21-F685-8443-824A-B82F15878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418" y="1006220"/>
            <a:ext cx="3416866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5516A-36D2-0C4E-ADE7-06D799BE5F1A}"/>
              </a:ext>
            </a:extLst>
          </p:cNvPr>
          <p:cNvSpPr/>
          <p:nvPr userDrawn="1"/>
        </p:nvSpPr>
        <p:spPr>
          <a:xfrm>
            <a:off x="4712378" y="859536"/>
            <a:ext cx="3715322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6B08D8F-DBB9-8B4C-98AD-A94EFAB17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0115" y="1006220"/>
            <a:ext cx="3406369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AD72C-A730-3547-8156-05F231B0C521}"/>
              </a:ext>
            </a:extLst>
          </p:cNvPr>
          <p:cNvSpPr/>
          <p:nvPr userDrawn="1"/>
        </p:nvSpPr>
        <p:spPr>
          <a:xfrm>
            <a:off x="759401" y="2601768"/>
            <a:ext cx="3715322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5AAE964-6C19-8B41-AB63-254E5AA6C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418" y="2738104"/>
            <a:ext cx="3416866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5E366-D876-0B49-8068-C914A45DDC05}"/>
              </a:ext>
            </a:extLst>
          </p:cNvPr>
          <p:cNvSpPr/>
          <p:nvPr userDrawn="1"/>
        </p:nvSpPr>
        <p:spPr>
          <a:xfrm>
            <a:off x="4712378" y="2601768"/>
            <a:ext cx="3715322" cy="1572329"/>
          </a:xfrm>
          <a:prstGeom prst="rect">
            <a:avLst/>
          </a:prstGeom>
          <a:solidFill>
            <a:srgbClr val="0F1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3EE4CCA-8E70-8A48-AD1A-29EAAC3C6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0115" y="2738104"/>
            <a:ext cx="3406368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7B18A1B-DC08-8C43-80AA-CD8437421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5044726" cy="3514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ADF46E4-10FD-9546-862A-D3AE5B66AB75}"/>
              </a:ext>
            </a:extLst>
          </p:cNvPr>
          <p:cNvSpPr/>
          <p:nvPr userDrawn="1"/>
        </p:nvSpPr>
        <p:spPr>
          <a:xfrm>
            <a:off x="10584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7D63E9-D4B1-AC4F-8ECC-BC2195C37665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DC55241F-A9EE-3242-9D7D-DF48D905A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51FAA277-984E-124D-8742-A5CA8E5CBB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95F4D9-A033-D447-95B9-A71818AD1C3B}"/>
              </a:ext>
            </a:extLst>
          </p:cNvPr>
          <p:cNvSpPr/>
          <p:nvPr userDrawn="1"/>
        </p:nvSpPr>
        <p:spPr>
          <a:xfrm>
            <a:off x="6045275" y="2558906"/>
            <a:ext cx="2422059" cy="1572329"/>
          </a:xfrm>
          <a:prstGeom prst="rect">
            <a:avLst/>
          </a:prstGeom>
          <a:solidFill>
            <a:srgbClr val="0F1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D2D08E-79FD-A045-BB9C-61A7D5D30A63}"/>
              </a:ext>
            </a:extLst>
          </p:cNvPr>
          <p:cNvSpPr/>
          <p:nvPr userDrawn="1"/>
        </p:nvSpPr>
        <p:spPr>
          <a:xfrm>
            <a:off x="3368983" y="2558906"/>
            <a:ext cx="2422059" cy="1572329"/>
          </a:xfrm>
          <a:prstGeom prst="rect">
            <a:avLst/>
          </a:prstGeom>
          <a:solidFill>
            <a:srgbClr val="0F1C4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0F1C4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1DF9E7-6F92-9D4A-B109-A9971BF5AECE}"/>
              </a:ext>
            </a:extLst>
          </p:cNvPr>
          <p:cNvSpPr/>
          <p:nvPr userDrawn="1"/>
        </p:nvSpPr>
        <p:spPr>
          <a:xfrm>
            <a:off x="713681" y="2558906"/>
            <a:ext cx="2422059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854B39-A146-F34D-A89B-430E68D83DAC}"/>
              </a:ext>
            </a:extLst>
          </p:cNvPr>
          <p:cNvSpPr/>
          <p:nvPr userDrawn="1"/>
        </p:nvSpPr>
        <p:spPr>
          <a:xfrm>
            <a:off x="6045275" y="859536"/>
            <a:ext cx="2422059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D8A6F6-7859-A044-B39D-12DFF9241BC5}"/>
              </a:ext>
            </a:extLst>
          </p:cNvPr>
          <p:cNvSpPr/>
          <p:nvPr userDrawn="1"/>
        </p:nvSpPr>
        <p:spPr>
          <a:xfrm>
            <a:off x="3368983" y="859536"/>
            <a:ext cx="2422059" cy="1572329"/>
          </a:xfrm>
          <a:prstGeom prst="rect">
            <a:avLst/>
          </a:prstGeom>
          <a:solidFill>
            <a:srgbClr val="6CCDB3">
              <a:alpha val="7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A7D92D-B1C8-FF4B-9E8D-5BE0C61E3AD0}"/>
              </a:ext>
            </a:extLst>
          </p:cNvPr>
          <p:cNvSpPr/>
          <p:nvPr userDrawn="1"/>
        </p:nvSpPr>
        <p:spPr>
          <a:xfrm>
            <a:off x="713681" y="868267"/>
            <a:ext cx="2422059" cy="1572329"/>
          </a:xfrm>
          <a:prstGeom prst="rect">
            <a:avLst/>
          </a:prstGeom>
          <a:solidFill>
            <a:srgbClr val="0F1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44BBEF"/>
              </a:solidFill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CE0CEA09-AC55-8F4B-AC74-50660C8FA0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699" y="995872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BEFC31C-594E-B94F-AE94-4607091206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1992" y="995872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382B6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B5B41EE-C9B2-8549-AEF3-50A79B332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284" y="995872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E298A04-180D-4442-8F93-6A7861674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5699" y="2700908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7A0EF58-9D6E-5748-9FE9-BB426B7883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981" y="2700908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ECBA1B9-BC92-E840-9CFB-3B10EAAEA2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284" y="2700908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55D7B9-4FA8-B645-A42A-AF7AD1D5A3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5044726" cy="3514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E6643F5-1643-2A44-96E9-D83EFD7B5E24}"/>
              </a:ext>
            </a:extLst>
          </p:cNvPr>
          <p:cNvSpPr/>
          <p:nvPr userDrawn="1"/>
        </p:nvSpPr>
        <p:spPr>
          <a:xfrm>
            <a:off x="10584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2FA894-33D4-FC42-9A81-E48A0E6526E0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B48AE913-C973-4143-8760-2A23EC72F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4943" y="580489"/>
            <a:ext cx="3669057" cy="3669057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6EF3F478-5D6B-FB43-BE28-AAA1C014E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3BBB6D-A145-C64D-9B95-BC655BEB7B60}"/>
              </a:ext>
            </a:extLst>
          </p:cNvPr>
          <p:cNvSpPr/>
          <p:nvPr userDrawn="1"/>
        </p:nvSpPr>
        <p:spPr>
          <a:xfrm>
            <a:off x="713681" y="916445"/>
            <a:ext cx="1731716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3AD75F7-E5D4-1047-8FF9-CA7F263E16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699" y="1052781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23E080-32A9-5B4A-9BE0-ED070B2644F4}"/>
              </a:ext>
            </a:extLst>
          </p:cNvPr>
          <p:cNvSpPr/>
          <p:nvPr userDrawn="1"/>
        </p:nvSpPr>
        <p:spPr>
          <a:xfrm>
            <a:off x="2707781" y="916445"/>
            <a:ext cx="1731716" cy="1572329"/>
          </a:xfrm>
          <a:prstGeom prst="rect">
            <a:avLst/>
          </a:prstGeom>
          <a:solidFill>
            <a:srgbClr val="0F1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0F1C4E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6D88BC6-E8C6-364F-9AE8-2F35215026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9799" y="1052781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F0494-AF44-5E43-B46D-B9BFF661FFD8}"/>
              </a:ext>
            </a:extLst>
          </p:cNvPr>
          <p:cNvSpPr/>
          <p:nvPr userDrawn="1"/>
        </p:nvSpPr>
        <p:spPr>
          <a:xfrm>
            <a:off x="4712377" y="916445"/>
            <a:ext cx="1731716" cy="1572329"/>
          </a:xfrm>
          <a:prstGeom prst="rect">
            <a:avLst/>
          </a:prstGeom>
          <a:solidFill>
            <a:srgbClr val="0F1C4E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6BDC151-87EE-C54C-9DB0-9F2B2FDD51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395" y="1052781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6E703D-A883-DA49-9B9B-6CF2D2A5784D}"/>
              </a:ext>
            </a:extLst>
          </p:cNvPr>
          <p:cNvSpPr/>
          <p:nvPr userDrawn="1"/>
        </p:nvSpPr>
        <p:spPr>
          <a:xfrm>
            <a:off x="6695982" y="916445"/>
            <a:ext cx="1731716" cy="1572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6E4A7AF-BD26-0146-B49D-0573125C97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0" y="1052781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0494B7-0F33-CA4F-B136-56A6862FEC8B}"/>
              </a:ext>
            </a:extLst>
          </p:cNvPr>
          <p:cNvSpPr/>
          <p:nvPr userDrawn="1"/>
        </p:nvSpPr>
        <p:spPr>
          <a:xfrm>
            <a:off x="713681" y="2572459"/>
            <a:ext cx="1731716" cy="1572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5D50D4-30B4-304F-99AE-8FEA9B669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699" y="2708795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C5F58-B70D-E44A-8644-9CD67925D592}"/>
              </a:ext>
            </a:extLst>
          </p:cNvPr>
          <p:cNvSpPr/>
          <p:nvPr userDrawn="1"/>
        </p:nvSpPr>
        <p:spPr>
          <a:xfrm>
            <a:off x="2707781" y="2572459"/>
            <a:ext cx="1731716" cy="1572329"/>
          </a:xfrm>
          <a:prstGeom prst="rect">
            <a:avLst/>
          </a:prstGeom>
          <a:solidFill>
            <a:srgbClr val="0F1C4E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A8A4FF8-A9AA-9E4E-AFB5-EDC111EBCD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9799" y="2708795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EE0527-9520-2845-9E47-92132E3765D6}"/>
              </a:ext>
            </a:extLst>
          </p:cNvPr>
          <p:cNvSpPr/>
          <p:nvPr userDrawn="1"/>
        </p:nvSpPr>
        <p:spPr>
          <a:xfrm>
            <a:off x="4712377" y="2572459"/>
            <a:ext cx="1731716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63597818-6860-0148-B9F4-EB66F3A209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4395" y="2708795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6059DD-5280-AA44-B894-366D9472CDA1}"/>
              </a:ext>
            </a:extLst>
          </p:cNvPr>
          <p:cNvSpPr/>
          <p:nvPr userDrawn="1"/>
        </p:nvSpPr>
        <p:spPr>
          <a:xfrm>
            <a:off x="6695982" y="2572459"/>
            <a:ext cx="1731716" cy="1572329"/>
          </a:xfrm>
          <a:prstGeom prst="rect">
            <a:avLst/>
          </a:prstGeom>
          <a:solidFill>
            <a:srgbClr val="0F1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0F1C4E"/>
              </a:solidFill>
            </a:endParaRP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220A2D6D-7DDE-7446-BCBA-2321436616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0" y="2708795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E6BE9A-5A83-FA4D-BDF2-A02F368C09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5044726" cy="3514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4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6FAB32E-FE29-3F4E-9FB6-C597E42F6F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8962" y="1780709"/>
            <a:ext cx="2871198" cy="2127923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3378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332E99-0602-FB48-AD0D-F7F4ABC10098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473" y="893955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18AE759-12F9-004D-A983-B3136C6DEE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3164" y="893955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545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01984" y="0"/>
            <a:ext cx="4249545" cy="42495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149CEDD-F4B9-BA45-8949-13DA151764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024" y="1617713"/>
            <a:ext cx="8012019" cy="1014118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8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Message here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1318-7B41-0E43-A53E-BD119CE2A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098" y="3370832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9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46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Y XXXX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59" y="0"/>
            <a:ext cx="4249545" cy="42495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149CEDD-F4B9-BA45-8949-13DA151764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5386" y="1840594"/>
            <a:ext cx="5041333" cy="151547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8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Message here</a:t>
            </a:r>
            <a:endParaRPr lang="en-US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87ABEE-D514-984B-9BCD-5597607F2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9"/>
          <a:stretch/>
        </p:blipFill>
        <p:spPr>
          <a:xfrm>
            <a:off x="1471747" y="1358536"/>
            <a:ext cx="1533640" cy="15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3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s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59" y="0"/>
            <a:ext cx="4249545" cy="42495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B21F0BC-7CDF-A443-90E3-EA2598732B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1942953"/>
            <a:ext cx="640080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5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59" y="0"/>
            <a:ext cx="4249545" cy="424954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3689048-29F1-D840-AF9F-F4EAACBD92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583" y="984069"/>
            <a:ext cx="7310846" cy="2455817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53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F549E84-43FC-3E47-A3F5-CDC06A3299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1900" y="941145"/>
            <a:ext cx="2975700" cy="28627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Enter your text here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201BC55-B39B-8840-B0BE-28A0B53FEB2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35080" y="941144"/>
            <a:ext cx="5008920" cy="28627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63C8F8-2AA2-C346-9A4E-201F4062B2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5044726" cy="3514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82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A0E78-05BC-8B44-884C-82ADF6C07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6906" y="850230"/>
            <a:ext cx="2770188" cy="40600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500" b="1" i="0" baseline="0">
                <a:ln>
                  <a:noFill/>
                </a:ln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FontTx/>
              <a:buNone/>
              <a:defRPr b="1" i="0">
                <a:solidFill>
                  <a:srgbClr val="A6A6A6"/>
                </a:solidFill>
                <a:latin typeface="Futura Condensed"/>
                <a:cs typeface="Futura Condensed"/>
              </a:defRPr>
            </a:lvl2pPr>
            <a:lvl3pPr marL="685800" indent="0" algn="ctr">
              <a:buFontTx/>
              <a:buNone/>
              <a:defRPr b="1" i="0">
                <a:solidFill>
                  <a:srgbClr val="A6A6A6"/>
                </a:solidFill>
                <a:latin typeface="Futura Condensed"/>
                <a:cs typeface="Futura Condensed"/>
              </a:defRPr>
            </a:lvl3pPr>
            <a:lvl4pPr marL="1028700" indent="0" algn="ctr">
              <a:buFontTx/>
              <a:buNone/>
              <a:defRPr b="1" i="0">
                <a:solidFill>
                  <a:srgbClr val="A6A6A6"/>
                </a:solidFill>
                <a:latin typeface="Futura Condensed"/>
                <a:cs typeface="Futura Condensed"/>
              </a:defRPr>
            </a:lvl4pPr>
            <a:lvl5pPr marL="1371600" indent="0" algn="ctr">
              <a:buFontTx/>
              <a:buNone/>
              <a:defRPr b="1" i="0">
                <a:solidFill>
                  <a:srgbClr val="A6A6A6"/>
                </a:solidFill>
                <a:latin typeface="Futura Condensed"/>
                <a:cs typeface="Futura Condensed"/>
              </a:defRPr>
            </a:lvl5pPr>
          </a:lstStyle>
          <a:p>
            <a:pPr lvl="0"/>
            <a:r>
              <a:rPr lang="en-GB" dirty="0"/>
              <a:t>Sub-title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587EF13-02A1-C547-8B22-45CFEB996C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1942953"/>
            <a:ext cx="640080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8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E7CBFC-4281-0441-A0E2-C9D5F98A7ACA}"/>
              </a:ext>
            </a:extLst>
          </p:cNvPr>
          <p:cNvSpPr/>
          <p:nvPr userDrawn="1"/>
        </p:nvSpPr>
        <p:spPr>
          <a:xfrm>
            <a:off x="759401" y="833409"/>
            <a:ext cx="3715322" cy="1572329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BF77F5-4BE2-3341-A7F4-3D329B9120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418" y="980093"/>
            <a:ext cx="3416866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F23D6-6E55-974D-8A8D-14B1F619A953}"/>
              </a:ext>
            </a:extLst>
          </p:cNvPr>
          <p:cNvSpPr/>
          <p:nvPr userDrawn="1"/>
        </p:nvSpPr>
        <p:spPr>
          <a:xfrm>
            <a:off x="4712378" y="833409"/>
            <a:ext cx="3715322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D3254ED-F55C-9148-AF5B-0AFB77927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0115" y="980093"/>
            <a:ext cx="3406369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EB9D1-4353-9F43-8465-760AB8B4E90F}"/>
              </a:ext>
            </a:extLst>
          </p:cNvPr>
          <p:cNvSpPr/>
          <p:nvPr userDrawn="1"/>
        </p:nvSpPr>
        <p:spPr>
          <a:xfrm>
            <a:off x="759401" y="2540805"/>
            <a:ext cx="3715322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0B4A8A-5E46-DA44-8E4F-A6E0D237C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418" y="2677141"/>
            <a:ext cx="3416866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06FBD-618C-6742-B39B-4C0A30BFEBF1}"/>
              </a:ext>
            </a:extLst>
          </p:cNvPr>
          <p:cNvSpPr/>
          <p:nvPr userDrawn="1"/>
        </p:nvSpPr>
        <p:spPr>
          <a:xfrm>
            <a:off x="4712378" y="2540805"/>
            <a:ext cx="3715322" cy="1572329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5D25E2C-230E-A144-AA35-6D59A2A1B2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0115" y="2677141"/>
            <a:ext cx="3406368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2D3402C-DADF-C641-A703-E626DC63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5044726" cy="3514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ED301-2054-E441-83C4-C5F24AA39531}"/>
              </a:ext>
            </a:extLst>
          </p:cNvPr>
          <p:cNvSpPr/>
          <p:nvPr userDrawn="1"/>
        </p:nvSpPr>
        <p:spPr>
          <a:xfrm>
            <a:off x="6045275" y="2557953"/>
            <a:ext cx="2422059" cy="1572329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771EA-9F12-4546-B050-24C4996FA05A}"/>
              </a:ext>
            </a:extLst>
          </p:cNvPr>
          <p:cNvSpPr/>
          <p:nvPr userDrawn="1"/>
        </p:nvSpPr>
        <p:spPr>
          <a:xfrm>
            <a:off x="3368983" y="2557953"/>
            <a:ext cx="2422059" cy="157232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0F1C4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1A2B1D-0F1F-EC4B-9997-440954341DEC}"/>
              </a:ext>
            </a:extLst>
          </p:cNvPr>
          <p:cNvSpPr/>
          <p:nvPr userDrawn="1"/>
        </p:nvSpPr>
        <p:spPr>
          <a:xfrm>
            <a:off x="713681" y="2557953"/>
            <a:ext cx="2422059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7CF230-20FF-7843-9E56-49630E4CD048}"/>
              </a:ext>
            </a:extLst>
          </p:cNvPr>
          <p:cNvSpPr/>
          <p:nvPr userDrawn="1"/>
        </p:nvSpPr>
        <p:spPr>
          <a:xfrm>
            <a:off x="6045275" y="859536"/>
            <a:ext cx="2422059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E3EF30-F063-7A40-A4FD-03F759276CC1}"/>
              </a:ext>
            </a:extLst>
          </p:cNvPr>
          <p:cNvSpPr/>
          <p:nvPr userDrawn="1"/>
        </p:nvSpPr>
        <p:spPr>
          <a:xfrm>
            <a:off x="3368983" y="859536"/>
            <a:ext cx="2422059" cy="1572329"/>
          </a:xfrm>
          <a:prstGeom prst="rect">
            <a:avLst/>
          </a:prstGeom>
          <a:solidFill>
            <a:srgbClr val="6CCDB3">
              <a:alpha val="7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38B9A9-0D48-6E47-A741-FE96A598E204}"/>
              </a:ext>
            </a:extLst>
          </p:cNvPr>
          <p:cNvSpPr/>
          <p:nvPr userDrawn="1"/>
        </p:nvSpPr>
        <p:spPr>
          <a:xfrm>
            <a:off x="713681" y="868267"/>
            <a:ext cx="2422059" cy="1572329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44BBEF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7A80F7-6299-0048-9045-2E389C31C0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699" y="995872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026C06C-CD6A-BC4C-8EEC-D8E2D05A6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1992" y="995872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9A0EBC7-E7E8-AA44-B5C9-00205A68EA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284" y="995872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CAA1AE-2987-3343-889D-8B5195EF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5699" y="2699955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1AB43E9-E2C0-A64A-B2C5-022C5C502D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981" y="2699955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52095D3-349A-E549-90D9-5E4E91F612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284" y="2699955"/>
            <a:ext cx="2083967" cy="1293136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C8ED042-E3D5-7F4B-A1DA-C55C09EBE8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5044726" cy="3514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A7A8B-57A6-D34A-8E5A-7EBF24166FBF}"/>
              </a:ext>
            </a:extLst>
          </p:cNvPr>
          <p:cNvSpPr/>
          <p:nvPr userDrawn="1"/>
        </p:nvSpPr>
        <p:spPr>
          <a:xfrm>
            <a:off x="713681" y="846773"/>
            <a:ext cx="1731716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6F9E9E-6FC2-FE40-983E-97C35462DB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699" y="983109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6236D5-611A-444E-BEE2-1933073567D9}"/>
              </a:ext>
            </a:extLst>
          </p:cNvPr>
          <p:cNvSpPr/>
          <p:nvPr userDrawn="1"/>
        </p:nvSpPr>
        <p:spPr>
          <a:xfrm>
            <a:off x="2707781" y="846773"/>
            <a:ext cx="1731716" cy="1572329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0F1C4E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607A9D-DF47-C346-AEBC-1690B72B7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9799" y="983109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8DEBC-EAD1-794E-86C9-4FCD91139EC2}"/>
              </a:ext>
            </a:extLst>
          </p:cNvPr>
          <p:cNvSpPr/>
          <p:nvPr userDrawn="1"/>
        </p:nvSpPr>
        <p:spPr>
          <a:xfrm>
            <a:off x="4712377" y="846773"/>
            <a:ext cx="1731716" cy="1572329"/>
          </a:xfrm>
          <a:prstGeom prst="rect">
            <a:avLst/>
          </a:prstGeom>
          <a:solidFill>
            <a:srgbClr val="E5E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F87ECA-EFDE-5D40-A6B6-7B374A4646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395" y="983109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C32EE-4411-5A44-BE92-EA56EC465E16}"/>
              </a:ext>
            </a:extLst>
          </p:cNvPr>
          <p:cNvSpPr/>
          <p:nvPr userDrawn="1"/>
        </p:nvSpPr>
        <p:spPr>
          <a:xfrm>
            <a:off x="6695982" y="846773"/>
            <a:ext cx="1731716" cy="1572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8C14816-4C74-0A4D-A8B4-7AD00CA281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0" y="983109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86FE7-C145-A640-9F49-F646659929B0}"/>
              </a:ext>
            </a:extLst>
          </p:cNvPr>
          <p:cNvSpPr/>
          <p:nvPr userDrawn="1"/>
        </p:nvSpPr>
        <p:spPr>
          <a:xfrm>
            <a:off x="713681" y="2555041"/>
            <a:ext cx="1731716" cy="1572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099C01-FBA6-8944-AA1C-B653734FFA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699" y="2691377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EFDE49-6C37-3448-8ABF-FD8085F32CA7}"/>
              </a:ext>
            </a:extLst>
          </p:cNvPr>
          <p:cNvSpPr/>
          <p:nvPr userDrawn="1"/>
        </p:nvSpPr>
        <p:spPr>
          <a:xfrm>
            <a:off x="2707781" y="2555041"/>
            <a:ext cx="1731716" cy="1572329"/>
          </a:xfrm>
          <a:prstGeom prst="rect">
            <a:avLst/>
          </a:prstGeom>
          <a:solidFill>
            <a:srgbClr val="E5E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C4D9974-4246-A14E-A912-1B3460C1F1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9799" y="2691377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838C2B-BAB8-9E4C-9465-D47B7045814B}"/>
              </a:ext>
            </a:extLst>
          </p:cNvPr>
          <p:cNvSpPr/>
          <p:nvPr userDrawn="1"/>
        </p:nvSpPr>
        <p:spPr>
          <a:xfrm>
            <a:off x="4712377" y="2555041"/>
            <a:ext cx="1731716" cy="1572329"/>
          </a:xfrm>
          <a:prstGeom prst="rect">
            <a:avLst/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FBA7AD0-2876-2D41-9C9D-BB3BF8136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4395" y="2691377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E1AF79-10D7-4B4E-8B1C-82A3CD65504D}"/>
              </a:ext>
            </a:extLst>
          </p:cNvPr>
          <p:cNvSpPr/>
          <p:nvPr userDrawn="1"/>
        </p:nvSpPr>
        <p:spPr>
          <a:xfrm>
            <a:off x="6695982" y="2555041"/>
            <a:ext cx="1731716" cy="1572329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0F1C4E"/>
              </a:solidFill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16C5E71-4AC6-D04A-8CE2-5F75E4615C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0" y="2691377"/>
            <a:ext cx="1421288" cy="1293136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24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149CEDD-F4B9-BA45-8949-13DA151764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024" y="978376"/>
            <a:ext cx="4510537" cy="23924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Message here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1318-7B41-0E43-A53E-BD119CE2A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098" y="3370832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FA06D396-F60A-4149-AA1A-EB7A392A8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4455" y="0"/>
            <a:ext cx="4249545" cy="42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2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FB6806-A06A-544F-B975-442068A49AB2}"/>
              </a:ext>
            </a:extLst>
          </p:cNvPr>
          <p:cNvSpPr/>
          <p:nvPr userDrawn="1"/>
        </p:nvSpPr>
        <p:spPr>
          <a:xfrm>
            <a:off x="603505" y="763182"/>
            <a:ext cx="2674262" cy="933275"/>
          </a:xfrm>
          <a:prstGeom prst="wedgeRoundRectCallout">
            <a:avLst>
              <a:gd name="adj1" fmla="val -33087"/>
              <a:gd name="adj2" fmla="val 64401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B203C4B-B0BB-704D-8F9F-279D226A979F}"/>
              </a:ext>
            </a:extLst>
          </p:cNvPr>
          <p:cNvSpPr/>
          <p:nvPr userDrawn="1"/>
        </p:nvSpPr>
        <p:spPr>
          <a:xfrm>
            <a:off x="3665617" y="763182"/>
            <a:ext cx="2674262" cy="933275"/>
          </a:xfrm>
          <a:prstGeom prst="wedgeRoundRectCallout">
            <a:avLst>
              <a:gd name="adj1" fmla="val -27247"/>
              <a:gd name="adj2" fmla="val 6554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5CE1449-96A9-B44F-A2D3-E8D518ACC11E}"/>
              </a:ext>
            </a:extLst>
          </p:cNvPr>
          <p:cNvSpPr/>
          <p:nvPr userDrawn="1"/>
        </p:nvSpPr>
        <p:spPr>
          <a:xfrm>
            <a:off x="6727728" y="763182"/>
            <a:ext cx="2032224" cy="933275"/>
          </a:xfrm>
          <a:prstGeom prst="wedgeRoundRectCallout">
            <a:avLst>
              <a:gd name="adj1" fmla="val 32872"/>
              <a:gd name="adj2" fmla="val 65548"/>
              <a:gd name="adj3" fmla="val 16667"/>
            </a:avLst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3BF8826-DF7C-E34F-9C50-651CFC371B11}"/>
              </a:ext>
            </a:extLst>
          </p:cNvPr>
          <p:cNvSpPr/>
          <p:nvPr userDrawn="1"/>
        </p:nvSpPr>
        <p:spPr>
          <a:xfrm>
            <a:off x="1600641" y="1846580"/>
            <a:ext cx="2394575" cy="933275"/>
          </a:xfrm>
          <a:prstGeom prst="wedgeRoundRectCallout">
            <a:avLst>
              <a:gd name="adj1" fmla="val 21421"/>
              <a:gd name="adj2" fmla="val 68029"/>
              <a:gd name="adj3" fmla="val 16667"/>
            </a:avLst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0F1C4E"/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A9CDF78-79E9-9A4C-9C01-5E5797200D8D}"/>
              </a:ext>
            </a:extLst>
          </p:cNvPr>
          <p:cNvSpPr/>
          <p:nvPr userDrawn="1"/>
        </p:nvSpPr>
        <p:spPr>
          <a:xfrm>
            <a:off x="4507530" y="1846580"/>
            <a:ext cx="3409665" cy="933275"/>
          </a:xfrm>
          <a:prstGeom prst="wedgeRoundRectCallout">
            <a:avLst>
              <a:gd name="adj1" fmla="val -21346"/>
              <a:gd name="adj2" fmla="val 66695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7E6BCFA5-EDFF-2B40-8CD9-9EB3D88C0F30}"/>
              </a:ext>
            </a:extLst>
          </p:cNvPr>
          <p:cNvSpPr/>
          <p:nvPr userDrawn="1"/>
        </p:nvSpPr>
        <p:spPr>
          <a:xfrm>
            <a:off x="603505" y="2980406"/>
            <a:ext cx="2442248" cy="933275"/>
          </a:xfrm>
          <a:prstGeom prst="wedgeRoundRectCallout">
            <a:avLst>
              <a:gd name="adj1" fmla="val 33378"/>
              <a:gd name="adj2" fmla="val 68989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860751A-2529-924E-8B26-1C55A2237F90}"/>
              </a:ext>
            </a:extLst>
          </p:cNvPr>
          <p:cNvSpPr/>
          <p:nvPr userDrawn="1"/>
        </p:nvSpPr>
        <p:spPr>
          <a:xfrm>
            <a:off x="3665616" y="2980406"/>
            <a:ext cx="1505240" cy="933275"/>
          </a:xfrm>
          <a:prstGeom prst="wedgeRoundRectCallout">
            <a:avLst>
              <a:gd name="adj1" fmla="val -31592"/>
              <a:gd name="adj2" fmla="val 6554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30BEB8D3-BFA9-7C42-AA26-B258AADA395D}"/>
              </a:ext>
            </a:extLst>
          </p:cNvPr>
          <p:cNvSpPr/>
          <p:nvPr userDrawn="1"/>
        </p:nvSpPr>
        <p:spPr>
          <a:xfrm>
            <a:off x="5848086" y="2980406"/>
            <a:ext cx="2843474" cy="933275"/>
          </a:xfrm>
          <a:prstGeom prst="wedgeRoundRectCallout">
            <a:avLst>
              <a:gd name="adj1" fmla="val 33378"/>
              <a:gd name="adj2" fmla="val 68989"/>
              <a:gd name="adj3" fmla="val 16667"/>
            </a:avLst>
          </a:prstGeom>
          <a:solidFill>
            <a:srgbClr val="6CC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AE9FF2E-320B-3F4F-A4EF-BD28E76A5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876" y="848960"/>
            <a:ext cx="2257956" cy="667582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7168E05-FFAA-0C47-9621-A0ED48BBA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8184" y="848960"/>
            <a:ext cx="2487168" cy="667582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C6C0280-A8F1-A843-8500-392647370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4576" y="848961"/>
            <a:ext cx="1659637" cy="667581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7ACD01A-5AB0-5C46-825E-2C3871690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7220" y="1942940"/>
            <a:ext cx="2034875" cy="667582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382B6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D261375-09E4-0A46-904B-C79366913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4875" y="1942940"/>
            <a:ext cx="2995563" cy="667582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BAE57B7-2588-1B45-9892-F22FF3F615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875" y="3095977"/>
            <a:ext cx="2058555" cy="667581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75FE3A7-A72C-EC4A-8419-94A954DF0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2095" y="3095976"/>
            <a:ext cx="1217270" cy="667582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5A769FB-F920-FD40-BF47-BB42BE4E9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3600" y="3095976"/>
            <a:ext cx="2538571" cy="667582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47740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s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F3392924-2CB8-1140-8327-AF4921C89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24108"/>
          <a:stretch/>
        </p:blipFill>
        <p:spPr>
          <a:xfrm>
            <a:off x="1" y="0"/>
            <a:ext cx="9176202" cy="4249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92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s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5217412C-9788-944B-892C-6D5402E6F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9" b="1770"/>
          <a:stretch/>
        </p:blipFill>
        <p:spPr>
          <a:xfrm>
            <a:off x="0" y="6348"/>
            <a:ext cx="9152708" cy="4243198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54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s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A63A3DBC-74C3-554E-82F5-D1F86632C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9"/>
          <a:stretch/>
        </p:blipFill>
        <p:spPr>
          <a:xfrm>
            <a:off x="0" y="12700"/>
            <a:ext cx="9144000" cy="4236845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1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s D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boat, orange&#10;&#10;Description automatically generated">
            <a:extLst>
              <a:ext uri="{FF2B5EF4-FFF2-40B4-BE49-F238E27FC236}">
                <a16:creationId xmlns:a16="http://schemas.microsoft.com/office/drawing/2014/main" id="{09D10B54-54BC-1947-9BD7-87FC13B76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7" b="10416"/>
          <a:stretch/>
        </p:blipFill>
        <p:spPr>
          <a:xfrm flipH="1">
            <a:off x="-2" y="0"/>
            <a:ext cx="9144000" cy="4249548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41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s D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_infra.jpg">
            <a:extLst>
              <a:ext uri="{FF2B5EF4-FFF2-40B4-BE49-F238E27FC236}">
                <a16:creationId xmlns:a16="http://schemas.microsoft.com/office/drawing/2014/main" id="{E54C611A-CBE2-BD48-8DA3-5EB2CE544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 b="27064"/>
          <a:stretch/>
        </p:blipFill>
        <p:spPr>
          <a:xfrm>
            <a:off x="0" y="-2"/>
            <a:ext cx="9144000" cy="4249547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s D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4di-office-design-13.jpg">
            <a:extLst>
              <a:ext uri="{FF2B5EF4-FFF2-40B4-BE49-F238E27FC236}">
                <a16:creationId xmlns:a16="http://schemas.microsoft.com/office/drawing/2014/main" id="{48BBD8B5-DC20-7B41-B037-52E8A32D4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3757" r="3629" b="10375"/>
          <a:stretch/>
        </p:blipFill>
        <p:spPr>
          <a:xfrm>
            <a:off x="0" y="8706"/>
            <a:ext cx="9144000" cy="4249548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56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s D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E6B476-9734-574C-A977-7EAF489214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2999" b="20920"/>
          <a:stretch/>
        </p:blipFill>
        <p:spPr>
          <a:xfrm>
            <a:off x="0" y="0"/>
            <a:ext cx="9144000" cy="4249545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0"/>
            <a:ext cx="4249545" cy="42495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B24B8D-BC10-EC46-A688-F852680A9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735933-1D08-E74F-92BE-4CC431B4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05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F3392924-2CB8-1140-8327-AF4921C89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24108"/>
          <a:stretch/>
        </p:blipFill>
        <p:spPr>
          <a:xfrm>
            <a:off x="1" y="0"/>
            <a:ext cx="9176202" cy="4249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8861" y="0"/>
            <a:ext cx="4249545" cy="424954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570" y="1942953"/>
            <a:ext cx="428175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8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6BE5C3BF-E8E1-9242-9D26-80FC66C1B8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9" b="1770"/>
          <a:stretch/>
        </p:blipFill>
        <p:spPr>
          <a:xfrm>
            <a:off x="0" y="6348"/>
            <a:ext cx="9152708" cy="42431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6348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4" y="0"/>
            <a:ext cx="4249545" cy="424954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570" y="1942953"/>
            <a:ext cx="428175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5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E5AC0-33E7-784C-8ED7-1181E7FFAD94}"/>
              </a:ext>
            </a:extLst>
          </p:cNvPr>
          <p:cNvSpPr/>
          <p:nvPr userDrawn="1"/>
        </p:nvSpPr>
        <p:spPr>
          <a:xfrm>
            <a:off x="0" y="0"/>
            <a:ext cx="9143999" cy="4249545"/>
          </a:xfrm>
          <a:prstGeom prst="rect">
            <a:avLst/>
          </a:prstGeom>
          <a:solidFill>
            <a:srgbClr val="0F1C4E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982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59" y="0"/>
            <a:ext cx="4249545" cy="42495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149CEDD-F4B9-BA45-8949-13DA151764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024" y="1617713"/>
            <a:ext cx="8012019" cy="1014118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8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Message here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1318-7B41-0E43-A53E-BD119CE2A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098" y="3370832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95CF64C7-AC1E-5344-976C-53ADC82BE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9"/>
          <a:stretch/>
        </p:blipFill>
        <p:spPr>
          <a:xfrm>
            <a:off x="0" y="12700"/>
            <a:ext cx="9144000" cy="423684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4" y="0"/>
            <a:ext cx="4249545" cy="424954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570" y="1942953"/>
            <a:ext cx="428175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50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boat, orange&#10;&#10;Description automatically generated">
            <a:extLst>
              <a:ext uri="{FF2B5EF4-FFF2-40B4-BE49-F238E27FC236}">
                <a16:creationId xmlns:a16="http://schemas.microsoft.com/office/drawing/2014/main" id="{6D65504F-4BC1-364D-8C56-A846CE8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7" b="10416"/>
          <a:stretch/>
        </p:blipFill>
        <p:spPr>
          <a:xfrm>
            <a:off x="0" y="8707"/>
            <a:ext cx="9144000" cy="42495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4" y="0"/>
            <a:ext cx="4249545" cy="424954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570" y="1942953"/>
            <a:ext cx="428175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20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_infra.jpg">
            <a:extLst>
              <a:ext uri="{FF2B5EF4-FFF2-40B4-BE49-F238E27FC236}">
                <a16:creationId xmlns:a16="http://schemas.microsoft.com/office/drawing/2014/main" id="{1B2CD7CB-47E7-F546-A6CA-54529A35F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 b="27064"/>
          <a:stretch/>
        </p:blipFill>
        <p:spPr>
          <a:xfrm>
            <a:off x="0" y="-2"/>
            <a:ext cx="9144000" cy="424954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4" y="0"/>
            <a:ext cx="4249545" cy="424954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570" y="1942953"/>
            <a:ext cx="428175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06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4di-office-design-13.jpg">
            <a:extLst>
              <a:ext uri="{FF2B5EF4-FFF2-40B4-BE49-F238E27FC236}">
                <a16:creationId xmlns:a16="http://schemas.microsoft.com/office/drawing/2014/main" id="{03EC0374-3423-0D49-9C86-2F56F19A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3757" r="3629" b="10375"/>
          <a:stretch/>
        </p:blipFill>
        <p:spPr>
          <a:xfrm>
            <a:off x="0" y="8706"/>
            <a:ext cx="9144000" cy="42495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4" y="0"/>
            <a:ext cx="4249545" cy="424954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570" y="1942953"/>
            <a:ext cx="428175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2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43D90-B2ED-F946-92F7-CD1006178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2999" b="20920"/>
          <a:stretch/>
        </p:blipFill>
        <p:spPr>
          <a:xfrm>
            <a:off x="0" y="0"/>
            <a:ext cx="9144000" cy="424954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6A2C23F-F093-6D42-A950-6C128C085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4" y="0"/>
            <a:ext cx="4249545" cy="424954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9A9537-273B-524E-889D-C85D7893BF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570" y="1942953"/>
            <a:ext cx="4281750" cy="1443555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3000" b="1" i="0">
                <a:solidFill>
                  <a:schemeClr val="bg1"/>
                </a:solidFill>
                <a:latin typeface="+mj-lt"/>
                <a:cs typeface="Futura Condensed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Key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4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E15B70F-E0CC-3346-BA9C-8AC63D12C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4" y="0"/>
            <a:ext cx="4249546" cy="424954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5468112" cy="214642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479129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Enter your summary of case study here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899" y="2885175"/>
            <a:ext cx="4109557" cy="108308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6CCDB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40754E-5BC2-104A-9A71-2CD800A389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96039"/>
            <a:ext cx="5044726" cy="351422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Ports &amp; log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E15B70F-E0CC-3346-BA9C-8AC63D12C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4" y="0"/>
            <a:ext cx="4249546" cy="424954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5468112" cy="214642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1369557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Ports &amp; Logistics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899" y="2885175"/>
            <a:ext cx="4109557" cy="108308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6CCDB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40754E-5BC2-104A-9A71-2CD800A389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96039"/>
            <a:ext cx="5044726" cy="351422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4317B-03C1-524C-A489-648438CE0F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0612" y="238297"/>
            <a:ext cx="955825" cy="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Low 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E15B70F-E0CC-3346-BA9C-8AC63D12C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4" y="0"/>
            <a:ext cx="4249546" cy="424954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5468112" cy="214642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1369557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Low Carbon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899" y="2885175"/>
            <a:ext cx="4109557" cy="108308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6CCDB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40754E-5BC2-104A-9A71-2CD800A389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96039"/>
            <a:ext cx="5044726" cy="351422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FB0CEF-5215-9E43-A077-FB4AA9098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230" y="238297"/>
            <a:ext cx="955825" cy="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Rural / Agri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E15B70F-E0CC-3346-BA9C-8AC63D12C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4" y="0"/>
            <a:ext cx="4249546" cy="424954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5468112" cy="214642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1369557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Rural/</a:t>
            </a:r>
            <a:r>
              <a:rPr lang="en-GB" dirty="0" err="1"/>
              <a:t>Agritech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899" y="2885175"/>
            <a:ext cx="4109557" cy="108308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6CCDB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40754E-5BC2-104A-9A71-2CD800A389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96039"/>
            <a:ext cx="5044726" cy="351422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56CAE1-EAA2-4C4E-9DC3-D524FEF9B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229" y="238297"/>
            <a:ext cx="955825" cy="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Digital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E15B70F-E0CC-3346-BA9C-8AC63D12C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4" y="0"/>
            <a:ext cx="4249546" cy="424954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5468112" cy="214642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1369557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Digital/Tech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899" y="2885175"/>
            <a:ext cx="4109557" cy="108308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6CCDB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40754E-5BC2-104A-9A71-2CD800A389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96039"/>
            <a:ext cx="5044726" cy="351422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F4670-AA98-BC4C-ACB5-9AB6A41581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229" y="238297"/>
            <a:ext cx="955825" cy="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7346AE16-7BEE-1F47-A78F-0EC822B4C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4453" y="0"/>
            <a:ext cx="4249545" cy="4249545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3DD816A8-B41A-F748-B709-30D821CAE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3" y="0"/>
            <a:ext cx="4249545" cy="42495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479129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Enter your summary here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EBEFA36-441B-774F-AE22-93D0D1D779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842" y="348343"/>
            <a:ext cx="3325812" cy="328313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F1C4E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Visitor Econ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E15B70F-E0CC-3346-BA9C-8AC63D12C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4" y="0"/>
            <a:ext cx="4249546" cy="424954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5468112" cy="214642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1369557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Visitor</a:t>
            </a:r>
            <a:br>
              <a:rPr lang="en-GB" dirty="0"/>
            </a:br>
            <a:r>
              <a:rPr lang="en-GB" dirty="0"/>
              <a:t>Economy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899" y="2885175"/>
            <a:ext cx="4109557" cy="108308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6CCDB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40754E-5BC2-104A-9A71-2CD800A389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96039"/>
            <a:ext cx="5044726" cy="351422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0F1C4E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E8E4D-BFE4-0241-8D58-1F4E749608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229" y="238297"/>
            <a:ext cx="955825" cy="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EP_Vision_Presentation-26.png">
            <a:extLst>
              <a:ext uri="{FF2B5EF4-FFF2-40B4-BE49-F238E27FC236}">
                <a16:creationId xmlns:a16="http://schemas.microsoft.com/office/drawing/2014/main" id="{45310250-FA00-D34B-A524-C670A5FEB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227" y="-2447225"/>
            <a:ext cx="4249547" cy="9144000"/>
          </a:xfrm>
          <a:prstGeom prst="rect">
            <a:avLst/>
          </a:prstGeom>
          <a:solidFill>
            <a:srgbClr val="0F1C4E"/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270715" y="0"/>
            <a:ext cx="4879396" cy="42495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9547" cy="42495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1AD624-B18A-194B-965E-062862A97E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348343"/>
            <a:ext cx="3043009" cy="328313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19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P_Vision_Presentation-26.png">
            <a:extLst>
              <a:ext uri="{FF2B5EF4-FFF2-40B4-BE49-F238E27FC236}">
                <a16:creationId xmlns:a16="http://schemas.microsoft.com/office/drawing/2014/main" id="{45310250-FA00-D34B-A524-C670A5FEB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227" y="-2447225"/>
            <a:ext cx="4249547" cy="9144000"/>
          </a:xfrm>
          <a:prstGeom prst="rect">
            <a:avLst/>
          </a:prstGeom>
          <a:solidFill>
            <a:srgbClr val="0F1C4E"/>
          </a:solidFill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" y="0"/>
            <a:ext cx="4249547" cy="42495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270715" y="0"/>
            <a:ext cx="4879396" cy="42495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893951"/>
            <a:ext cx="3582704" cy="1950720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3D3236-98DD-B243-A1F5-FEDDBFA717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842" y="238297"/>
            <a:ext cx="3365227" cy="362594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j-lt"/>
                <a:cs typeface="Futura Condensed"/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0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37FBD8F-3258-D34C-8E90-1D37D6AE6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4453" y="0"/>
            <a:ext cx="4249545" cy="4249545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0965860-DCC0-CE43-B78E-E50E17CE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4453" y="0"/>
            <a:ext cx="4249545" cy="42495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0612" y="479129"/>
            <a:ext cx="2282179" cy="32912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Enter your summary here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1031667"/>
            <a:ext cx="3350170" cy="2329841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6CCDB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299725-677F-CA4C-A232-F85233C742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842" y="231670"/>
            <a:ext cx="3365228" cy="54358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F1C4E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5EB207-DF6E-FE44-B916-1CFC36C3A3D6}"/>
              </a:ext>
            </a:extLst>
          </p:cNvPr>
          <p:cNvSpPr/>
          <p:nvPr userDrawn="1"/>
        </p:nvSpPr>
        <p:spPr>
          <a:xfrm>
            <a:off x="10584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270715" y="0"/>
            <a:ext cx="4879396" cy="42495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8A613A-1A4A-4041-935F-9F041AF510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842" y="348343"/>
            <a:ext cx="3325812" cy="328313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F1C4E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270715" y="0"/>
            <a:ext cx="4879396" cy="42495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B3C6F7-948B-AB4F-9B3B-02C03010A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1031667"/>
            <a:ext cx="3350170" cy="2329841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21F2D1-267D-404E-819B-9ACA06870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842" y="231670"/>
            <a:ext cx="3365228" cy="54358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F1C4E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3C69B-8BEE-5C46-A470-B07FCF3F29F2}"/>
              </a:ext>
            </a:extLst>
          </p:cNvPr>
          <p:cNvSpPr/>
          <p:nvPr userDrawn="1"/>
        </p:nvSpPr>
        <p:spPr>
          <a:xfrm>
            <a:off x="0" y="0"/>
            <a:ext cx="9144000" cy="4249546"/>
          </a:xfrm>
          <a:prstGeom prst="rect">
            <a:avLst/>
          </a:prstGeom>
          <a:solidFill>
            <a:srgbClr val="0F1C4E">
              <a:alpha val="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B4CA29-BF89-3447-8EDD-2F38B17FE937}"/>
              </a:ext>
            </a:extLst>
          </p:cNvPr>
          <p:cNvSpPr/>
          <p:nvPr userDrawn="1"/>
        </p:nvSpPr>
        <p:spPr>
          <a:xfrm>
            <a:off x="2124773" y="0"/>
            <a:ext cx="4249547" cy="4249547"/>
          </a:xfrm>
          <a:prstGeom prst="ellipse">
            <a:avLst/>
          </a:prstGeom>
          <a:solidFill>
            <a:srgbClr val="0F1C4E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15F98F0-9254-5146-91DC-2CEA16B1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4249547" cy="424954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B3C6F7-948B-AB4F-9B3B-02C03010A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900" y="959852"/>
            <a:ext cx="3350170" cy="2329841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solidFill>
                  <a:srgbClr val="0F1C4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F34E2A9-F628-3649-BE15-B1BA390D3A2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35080" y="941144"/>
            <a:ext cx="5008920" cy="28627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D2943C6-60C2-F149-A862-70810D85B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842" y="231670"/>
            <a:ext cx="3365228" cy="54358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F1C4E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5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F0FC4-E75F-3840-AE5F-35F2F64B3E6E}"/>
              </a:ext>
            </a:extLst>
          </p:cNvPr>
          <p:cNvSpPr/>
          <p:nvPr userDrawn="1"/>
        </p:nvSpPr>
        <p:spPr>
          <a:xfrm>
            <a:off x="4087368" y="4752258"/>
            <a:ext cx="4708012" cy="171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800" b="0" dirty="0">
                <a:solidFill>
                  <a:srgbClr val="6CCDB3"/>
                </a:solidFill>
              </a:rPr>
              <a:t>Driving growth of</a:t>
            </a:r>
            <a:r>
              <a:rPr lang="en-US" sz="800" b="0" baseline="0" dirty="0">
                <a:solidFill>
                  <a:srgbClr val="6CCDB3"/>
                </a:solidFill>
              </a:rPr>
              <a:t> </a:t>
            </a:r>
            <a:r>
              <a:rPr lang="en-US" sz="800" b="0" dirty="0">
                <a:solidFill>
                  <a:srgbClr val="6CCDB3"/>
                </a:solidFill>
              </a:rPr>
              <a:t>the Hull and East Yorkshire economy</a:t>
            </a:r>
            <a:r>
              <a:rPr lang="en-US" sz="800" b="0" baseline="0" dirty="0">
                <a:solidFill>
                  <a:srgbClr val="6CCDB3"/>
                </a:solidFill>
              </a:rPr>
              <a:t> </a:t>
            </a:r>
            <a:r>
              <a:rPr lang="en-US" sz="800" b="0" dirty="0">
                <a:solidFill>
                  <a:srgbClr val="6CCDB3"/>
                </a:solidFill>
              </a:rPr>
              <a:t>for the benefit of</a:t>
            </a:r>
            <a:r>
              <a:rPr lang="en-US" sz="800" b="0" baseline="0" dirty="0">
                <a:solidFill>
                  <a:srgbClr val="6CCDB3"/>
                </a:solidFill>
              </a:rPr>
              <a:t> </a:t>
            </a:r>
            <a:r>
              <a:rPr lang="en-US" sz="800" b="0" dirty="0">
                <a:solidFill>
                  <a:srgbClr val="6CCDB3"/>
                </a:solidFill>
              </a:rPr>
              <a:t>our communities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8BAD0800-94BD-1447-98CB-698C6DCC875E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" y="4431858"/>
            <a:ext cx="1356732" cy="5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5" r:id="rId2"/>
    <p:sldLayoutId id="2147483874" r:id="rId3"/>
    <p:sldLayoutId id="2147483872" r:id="rId4"/>
    <p:sldLayoutId id="2147483825" r:id="rId5"/>
    <p:sldLayoutId id="2147483817" r:id="rId6"/>
    <p:sldLayoutId id="2147483823" r:id="rId7"/>
    <p:sldLayoutId id="2147483831" r:id="rId8"/>
    <p:sldLayoutId id="2147483827" r:id="rId9"/>
    <p:sldLayoutId id="2147483828" r:id="rId10"/>
    <p:sldLayoutId id="2147483836" r:id="rId11"/>
    <p:sldLayoutId id="2147483829" r:id="rId12"/>
    <p:sldLayoutId id="2147483835" r:id="rId13"/>
    <p:sldLayoutId id="2147483830" r:id="rId14"/>
    <p:sldLayoutId id="2147483832" r:id="rId15"/>
    <p:sldLayoutId id="2147483833" r:id="rId16"/>
    <p:sldLayoutId id="2147483834" r:id="rId17"/>
    <p:sldLayoutId id="2147483858" r:id="rId18"/>
    <p:sldLayoutId id="2147483861" r:id="rId19"/>
    <p:sldLayoutId id="2147483859" r:id="rId20"/>
    <p:sldLayoutId id="2147483860" r:id="rId21"/>
    <p:sldLayoutId id="2147483864" r:id="rId22"/>
    <p:sldLayoutId id="2147483863" r:id="rId23"/>
    <p:sldLayoutId id="2147483862" r:id="rId24"/>
    <p:sldLayoutId id="2147483867" r:id="rId25"/>
    <p:sldLayoutId id="2147483870" r:id="rId26"/>
    <p:sldLayoutId id="2147483869" r:id="rId27"/>
    <p:sldLayoutId id="2147483868" r:id="rId28"/>
    <p:sldLayoutId id="2147483871" r:id="rId29"/>
    <p:sldLayoutId id="2147483866" r:id="rId30"/>
    <p:sldLayoutId id="2147483852" r:id="rId31"/>
    <p:sldLayoutId id="2147483851" r:id="rId32"/>
    <p:sldLayoutId id="2147483854" r:id="rId33"/>
    <p:sldLayoutId id="2147483853" r:id="rId34"/>
    <p:sldLayoutId id="2147483855" r:id="rId35"/>
    <p:sldLayoutId id="2147483856" r:id="rId36"/>
    <p:sldLayoutId id="2147483857" r:id="rId37"/>
    <p:sldLayoutId id="2147483844" r:id="rId38"/>
    <p:sldLayoutId id="2147483846" r:id="rId39"/>
    <p:sldLayoutId id="2147483845" r:id="rId40"/>
    <p:sldLayoutId id="2147483847" r:id="rId41"/>
    <p:sldLayoutId id="2147483849" r:id="rId42"/>
    <p:sldLayoutId id="2147483848" r:id="rId43"/>
    <p:sldLayoutId id="2147483850" r:id="rId4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F0FC4-E75F-3840-AE5F-35F2F64B3E6E}"/>
              </a:ext>
            </a:extLst>
          </p:cNvPr>
          <p:cNvSpPr/>
          <p:nvPr userDrawn="1"/>
        </p:nvSpPr>
        <p:spPr>
          <a:xfrm>
            <a:off x="4087368" y="4752258"/>
            <a:ext cx="4708012" cy="171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800" b="0" dirty="0">
                <a:solidFill>
                  <a:srgbClr val="6CCDB3"/>
                </a:solidFill>
              </a:rPr>
              <a:t>Driving growth of</a:t>
            </a:r>
            <a:r>
              <a:rPr lang="en-US" sz="800" b="0" baseline="0" dirty="0">
                <a:solidFill>
                  <a:srgbClr val="6CCDB3"/>
                </a:solidFill>
              </a:rPr>
              <a:t> </a:t>
            </a:r>
            <a:r>
              <a:rPr lang="en-US" sz="800" b="0" dirty="0">
                <a:solidFill>
                  <a:srgbClr val="6CCDB3"/>
                </a:solidFill>
              </a:rPr>
              <a:t>the Hull and East Yorkshire economy</a:t>
            </a:r>
            <a:r>
              <a:rPr lang="en-US" sz="800" b="0" baseline="0" dirty="0">
                <a:solidFill>
                  <a:srgbClr val="6CCDB3"/>
                </a:solidFill>
              </a:rPr>
              <a:t> </a:t>
            </a:r>
            <a:r>
              <a:rPr lang="en-US" sz="800" b="0" dirty="0">
                <a:solidFill>
                  <a:srgbClr val="6CCDB3"/>
                </a:solidFill>
              </a:rPr>
              <a:t>for the benefit of</a:t>
            </a:r>
            <a:r>
              <a:rPr lang="en-US" sz="800" b="0" baseline="0" dirty="0">
                <a:solidFill>
                  <a:srgbClr val="6CCDB3"/>
                </a:solidFill>
              </a:rPr>
              <a:t> </a:t>
            </a:r>
            <a:r>
              <a:rPr lang="en-US" sz="800" b="0" dirty="0">
                <a:solidFill>
                  <a:srgbClr val="6CCDB3"/>
                </a:solidFill>
              </a:rPr>
              <a:t>our communities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8BAD0800-94BD-1447-98CB-698C6DCC875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" y="4431858"/>
            <a:ext cx="1356732" cy="5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801" r:id="rId3"/>
    <p:sldLayoutId id="2147483802" r:id="rId4"/>
    <p:sldLayoutId id="2147483804" r:id="rId5"/>
    <p:sldLayoutId id="2147483803" r:id="rId6"/>
    <p:sldLayoutId id="2147483812" r:id="rId7"/>
    <p:sldLayoutId id="2147483811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46BF675-104A-9B41-9271-77D941576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Green jobs and skills analysis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BABA6E-5BE2-D14A-84B4-B43508819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 Murphy</a:t>
            </a:r>
            <a:br>
              <a:rPr lang="en-US" dirty="0"/>
            </a:br>
            <a:r>
              <a:rPr lang="en-US" dirty="0"/>
              <a:t>Energy &amp; Utility Skills</a:t>
            </a:r>
          </a:p>
        </p:txBody>
      </p:sp>
    </p:spTree>
    <p:extLst>
      <p:ext uri="{BB962C8B-B14F-4D97-AF65-F5344CB8AC3E}">
        <p14:creationId xmlns:p14="http://schemas.microsoft.com/office/powerpoint/2010/main" val="200386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525" y="699856"/>
            <a:ext cx="7443197" cy="3981872"/>
          </a:xfrm>
        </p:spPr>
        <p:txBody>
          <a:bodyPr>
            <a:normAutofit fontScale="77500" lnSpcReduction="20000"/>
          </a:bodyPr>
          <a:lstStyle/>
          <a:p>
            <a:pPr marL="457200" lvl="1" indent="-457200">
              <a:buFont typeface="+mj-lt"/>
              <a:buAutoNum type="arabicPeriod" startAt="4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Availability of Apprenticeship training in and around the HEY LEP area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Identify the critical Apprenticeship Standards required by employers and work to ensure local provision</a:t>
            </a:r>
          </a:p>
          <a:p>
            <a:pPr marL="457200" lvl="1" indent="-457200">
              <a:buFont typeface="+mj-lt"/>
              <a:buAutoNum type="arabicPeriod" startAt="4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Focus on critical skills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Construction trades – particularly electricians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Craft roles – e.g. welders, steel fixers, cable jointers, fitters, drivers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Electrical, mechanical, civil technicians/engineers, quantity surveyors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Technology specific – e.g. hydrogen, EV mechanics &amp; charging point installers, heat pump installers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“New” technologies – e.g. data, cyber, artificial intelligence, etc.</a:t>
            </a:r>
          </a:p>
          <a:p>
            <a:pPr marL="457200" lvl="1" indent="-457200">
              <a:buFont typeface="+mj-lt"/>
              <a:buAutoNum type="arabicPeriod" startAt="4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Supply chain collaboration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Encourage closer working on identifying and addressing common skills issues down through the supply chain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Leverage the influence of the big players to support the supply chain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United we stand, divided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we fall!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Clearly articulated demand from industry to education and training provider</a:t>
            </a:r>
          </a:p>
          <a:p>
            <a:pPr marL="895350" lvl="2" indent="-35560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In a timely manner for provision planning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628F89-0D61-4D47-9B6B-5736B290A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841" y="231670"/>
            <a:ext cx="6575787" cy="543582"/>
          </a:xfrm>
        </p:spPr>
        <p:txBody>
          <a:bodyPr>
            <a:normAutofit/>
          </a:bodyPr>
          <a:lstStyle/>
          <a:p>
            <a:r>
              <a:rPr lang="en-US" dirty="0"/>
              <a:t>Key areas to focus on</a:t>
            </a:r>
          </a:p>
        </p:txBody>
      </p:sp>
    </p:spTree>
    <p:extLst>
      <p:ext uri="{BB962C8B-B14F-4D97-AF65-F5344CB8AC3E}">
        <p14:creationId xmlns:p14="http://schemas.microsoft.com/office/powerpoint/2010/main" val="195759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525" y="1031667"/>
            <a:ext cx="7443197" cy="301781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indent="0">
              <a:buNone/>
            </a:pP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indent="0" algn="ctr">
              <a:buNone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410089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525" y="775252"/>
            <a:ext cx="3781875" cy="360806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Scope of the research</a:t>
            </a:r>
          </a:p>
          <a:p>
            <a:pPr marL="355600" lvl="1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keen to understand more about the labour market supply and demand dynamics in the following areas: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Offshore Renewable Energy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 intensive and decarbonising industries (supporting the Humber’s industrial cluster)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ydrogen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Electric Vehicles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Construction - including retrofitting and modular.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Plumbing and electrical services – domestic low carbon technologies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Engineering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and data skills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 of EU exit</a:t>
            </a:r>
          </a:p>
          <a:p>
            <a:pPr marL="536575" lvl="2">
              <a:buFont typeface="Wingdings" panose="05000000000000000000" pitchFamily="2" charset="2"/>
              <a:buChar char="Ø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 of COVID-19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628F89-0D61-4D47-9B6B-5736B290A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 to the research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1860072-DBDD-43A5-93C6-BE2E77240323}"/>
              </a:ext>
            </a:extLst>
          </p:cNvPr>
          <p:cNvSpPr txBox="1">
            <a:spLocks/>
          </p:cNvSpPr>
          <p:nvPr/>
        </p:nvSpPr>
        <p:spPr>
          <a:xfrm>
            <a:off x="4673600" y="775252"/>
            <a:ext cx="3781875" cy="3680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b="0" kern="1200" baseline="0">
                <a:solidFill>
                  <a:srgbClr val="0F1C4E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5600" b="1" dirty="0">
                <a:latin typeface="Calibri" panose="020F0502020204030204" pitchFamily="34" charset="0"/>
                <a:ea typeface="Calibri" panose="020F0502020204030204" pitchFamily="34" charset="0"/>
              </a:rPr>
              <a:t>Intelligence on: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Definition of green jobs and skills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Labour market supply and demand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Challenges relating to training, re-training and upskilling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Skills shortage areas including:</a:t>
            </a:r>
          </a:p>
          <a:p>
            <a:pPr marL="623888" lvl="2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Gender</a:t>
            </a:r>
          </a:p>
          <a:p>
            <a:pPr marL="623888" lvl="2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Occupations</a:t>
            </a:r>
          </a:p>
          <a:p>
            <a:pPr marL="623888" lvl="2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Qualification levels</a:t>
            </a:r>
          </a:p>
          <a:p>
            <a:pPr marL="623888" lvl="2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Any barriers to obtaining training required to resolve skills shortages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Skills gaps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Diversity – Including opportunities to attract females, ethnic minorities and those from disadvantaged backgrounds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Entry requirements - what are the barriers to address?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Horizon scanning to identify new and emerging opportunities</a:t>
            </a:r>
          </a:p>
          <a:p>
            <a:pPr marL="355600" lvl="1" indent="-171450">
              <a:buFont typeface="Wingdings" panose="05000000000000000000" pitchFamily="2" charset="2"/>
              <a:buChar char="Ø"/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</a:rPr>
              <a:t>A summary of the programmes and initiatives available to meet skills needs and any gaps in provision</a:t>
            </a:r>
          </a:p>
        </p:txBody>
      </p:sp>
    </p:spTree>
    <p:extLst>
      <p:ext uri="{BB962C8B-B14F-4D97-AF65-F5344CB8AC3E}">
        <p14:creationId xmlns:p14="http://schemas.microsoft.com/office/powerpoint/2010/main" val="202076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78147"/>
            <a:ext cx="4957673" cy="3324576"/>
          </a:xfrm>
        </p:spPr>
        <p:txBody>
          <a:bodyPr>
            <a:normAutofit fontScale="92500"/>
          </a:bodyPr>
          <a:lstStyle/>
          <a:p>
            <a:pPr marL="642937" lvl="2" indent="-342900"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</a:rPr>
              <a:t>Defining green skills and jobs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Industrial and occupational classifications</a:t>
            </a:r>
          </a:p>
          <a:p>
            <a:pPr marL="642937" lvl="2" indent="-342900"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</a:rPr>
              <a:t>Industry-specific green skills issues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Domestic low carbon technologies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Electric vehicles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Hydrogen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Low carbon electricity generation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Smart and resilient utilities networks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Carbon capture and storage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Waste management, recycling and the circular economy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Agriculture/Agri-tech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Artificial Intelligence and data science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Core skills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628F89-0D61-4D47-9B6B-5736B290A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Contents of the report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0A4E619-3863-476F-96CE-9B81FD0FA688}"/>
              </a:ext>
            </a:extLst>
          </p:cNvPr>
          <p:cNvSpPr txBox="1">
            <a:spLocks/>
          </p:cNvSpPr>
          <p:nvPr/>
        </p:nvSpPr>
        <p:spPr>
          <a:xfrm>
            <a:off x="4793942" y="816752"/>
            <a:ext cx="4350058" cy="3666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200" b="0" kern="1200" baseline="0">
                <a:solidFill>
                  <a:srgbClr val="0F1C4E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37" lvl="2" indent="-342900"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</a:rPr>
              <a:t>The supply of skills </a:t>
            </a: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</a:rPr>
              <a:t>within the HEY LEP area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2937" lvl="2" indent="-342900"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</a:rPr>
              <a:t>The competition for green skills</a:t>
            </a:r>
          </a:p>
          <a:p>
            <a:pPr marL="642937" lvl="2" indent="-342900"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</a:rPr>
              <a:t>Priority skill areas</a:t>
            </a:r>
          </a:p>
          <a:p>
            <a:pPr marL="642937" lvl="2" indent="-342900"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</a:rPr>
              <a:t>Pathways into the HEY LEP green economy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Upskilling the existing workforce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Transition from other sectors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Traineeships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Apprenticeships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T Levels</a:t>
            </a:r>
          </a:p>
          <a:p>
            <a:pPr marL="985837" lvl="3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Higher Education</a:t>
            </a:r>
          </a:p>
          <a:p>
            <a:pPr marL="642937" lvl="2" indent="-342900">
              <a:buFont typeface="Wingdings" panose="05000000000000000000" pitchFamily="2" charset="2"/>
              <a:buChar char="Ø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0763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525" y="1031667"/>
            <a:ext cx="7443197" cy="3324576"/>
          </a:xfrm>
        </p:spPr>
        <p:txBody>
          <a:bodyPr>
            <a:normAutofit fontScale="92500" lnSpcReduction="10000"/>
          </a:bodyPr>
          <a:lstStyle/>
          <a:p>
            <a:pPr marL="728663"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Desk research – from 6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October 2021</a:t>
            </a:r>
          </a:p>
          <a:p>
            <a:pPr marL="728663" lvl="1"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8663"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Consultation workshop – 18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November 2021</a:t>
            </a:r>
          </a:p>
          <a:p>
            <a:pPr marL="728663" lvl="1"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8663"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Draft report – Friday 26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November 2021 </a:t>
            </a:r>
          </a:p>
          <a:p>
            <a:pPr marL="728663" lvl="1"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8663"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Presentation to HEY LEP’s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Employment and Skills Board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– 6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December 2021</a:t>
            </a:r>
          </a:p>
          <a:p>
            <a:pPr marL="728663" lvl="1"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8663"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Final report – Following shortly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628F89-0D61-4D47-9B6B-5736B290A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11404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btitle 32">
            <a:extLst>
              <a:ext uri="{FF2B5EF4-FFF2-40B4-BE49-F238E27FC236}">
                <a16:creationId xmlns:a16="http://schemas.microsoft.com/office/drawing/2014/main" id="{053BBE9D-483C-F34F-8B86-F3F9F0672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definition of Green jobs and skills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67440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525" y="1031667"/>
            <a:ext cx="7443197" cy="3017819"/>
          </a:xfrm>
        </p:spPr>
        <p:txBody>
          <a:bodyPr>
            <a:normAutofit/>
          </a:bodyPr>
          <a:lstStyle/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09600" algn="l"/>
              </a:tabLst>
            </a:pPr>
            <a:r>
              <a:rPr lang="en-GB" sz="1800" dirty="0"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ew or current roles that directly contribute to a low carbon economy, or directly support environmental goals, such as mitigation against climate change risks</a:t>
            </a:r>
          </a:p>
          <a:p>
            <a:pPr marL="1042987" lvl="2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09600" algn="l"/>
              </a:tabLst>
            </a:pPr>
            <a:r>
              <a:rPr lang="en-GB" sz="15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for example Wind Turbine Technician, Nuclear Engineer, Flood Management, or Energy from Waste recovery operations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09600" algn="l"/>
              </a:tabLst>
            </a:pPr>
            <a:r>
              <a:rPr lang="en-GB" sz="1800" dirty="0"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xisting roles that require additional skills to repurpose them</a:t>
            </a:r>
          </a:p>
          <a:p>
            <a:pPr marL="1042987" lvl="2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09600" algn="l"/>
              </a:tabLst>
            </a:pPr>
            <a:r>
              <a:rPr lang="en-GB" sz="15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such as Smart Meter Installer extended to Low Carbon Domestic Technologies Installer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628F89-0D61-4D47-9B6B-5736B290A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841" y="231670"/>
            <a:ext cx="6575787" cy="543582"/>
          </a:xfrm>
        </p:spPr>
        <p:txBody>
          <a:bodyPr>
            <a:normAutofit/>
          </a:bodyPr>
          <a:lstStyle/>
          <a:p>
            <a:r>
              <a:rPr lang="en-US" dirty="0"/>
              <a:t>Direct Green jobs and skills</a:t>
            </a:r>
          </a:p>
        </p:txBody>
      </p:sp>
    </p:spTree>
    <p:extLst>
      <p:ext uri="{BB962C8B-B14F-4D97-AF65-F5344CB8AC3E}">
        <p14:creationId xmlns:p14="http://schemas.microsoft.com/office/powerpoint/2010/main" val="268768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525" y="1031667"/>
            <a:ext cx="7443197" cy="3017819"/>
          </a:xfrm>
        </p:spPr>
        <p:txBody>
          <a:bodyPr>
            <a:normAutofit lnSpcReduction="10000"/>
          </a:bodyPr>
          <a:lstStyle/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09600" algn="l"/>
              </a:tabLst>
            </a:pPr>
            <a:r>
              <a:rPr lang="en-GB" sz="1800" dirty="0"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xisting jobs that contribute to the greening of economic activity but do not involve any new specific green skills or tasks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09600" algn="l"/>
              </a:tabLst>
            </a:pPr>
            <a:r>
              <a:rPr lang="en-GB" sz="1800" dirty="0"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hese could also include cross-sector/generic jobs/skills which “enable” the green economy directly through their work in the energy and utilities sector</a:t>
            </a:r>
          </a:p>
          <a:p>
            <a:pPr marL="1042987" lvl="2" indent="-2857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09600" algn="l"/>
              </a:tabLst>
            </a:pPr>
            <a:r>
              <a:rPr lang="en-GB" sz="1500" dirty="0"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15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or example:</a:t>
            </a:r>
          </a:p>
          <a:p>
            <a:pPr marL="1143000" lvl="2" indent="-22860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609600" algn="l"/>
              </a:tabLst>
            </a:pPr>
            <a:r>
              <a:rPr lang="en-GB" sz="15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 goods vehicle driver delivering the components to a wind farm</a:t>
            </a:r>
          </a:p>
          <a:p>
            <a:pPr marL="1143000" lvl="2" indent="-22860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609600" algn="l"/>
              </a:tabLst>
            </a:pPr>
            <a:r>
              <a:rPr lang="en-GB" sz="1500" dirty="0">
                <a:effectLst/>
                <a:latin typeface="Barlow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 data scientist analysing energy/customer data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628F89-0D61-4D47-9B6B-5736B290A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841" y="231670"/>
            <a:ext cx="6575787" cy="543582"/>
          </a:xfrm>
        </p:spPr>
        <p:txBody>
          <a:bodyPr>
            <a:normAutofit/>
          </a:bodyPr>
          <a:lstStyle/>
          <a:p>
            <a:r>
              <a:rPr lang="en-US" dirty="0"/>
              <a:t>Indirect Green jobs and skills</a:t>
            </a:r>
          </a:p>
        </p:txBody>
      </p:sp>
    </p:spTree>
    <p:extLst>
      <p:ext uri="{BB962C8B-B14F-4D97-AF65-F5344CB8AC3E}">
        <p14:creationId xmlns:p14="http://schemas.microsoft.com/office/powerpoint/2010/main" val="305316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btitle 32">
            <a:extLst>
              <a:ext uri="{FF2B5EF4-FFF2-40B4-BE49-F238E27FC236}">
                <a16:creationId xmlns:a16="http://schemas.microsoft.com/office/drawing/2014/main" id="{053BBE9D-483C-F34F-8B86-F3F9F0672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Crucial issues to address</a:t>
            </a:r>
            <a:endParaRPr lang="en-US" sz="400000" dirty="0"/>
          </a:p>
        </p:txBody>
      </p:sp>
    </p:spTree>
    <p:extLst>
      <p:ext uri="{BB962C8B-B14F-4D97-AF65-F5344CB8AC3E}">
        <p14:creationId xmlns:p14="http://schemas.microsoft.com/office/powerpoint/2010/main" val="124516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7DCBF-D050-0F40-BB17-28A7297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973" y="716506"/>
            <a:ext cx="7925123" cy="4129813"/>
          </a:xfrm>
        </p:spPr>
        <p:txBody>
          <a:bodyPr>
            <a:normAutofit fontScale="85000" lnSpcReduction="20000"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Equity, diversity and inclusion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Develop and promote case studies, role models, etc.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Younger population are more ethnically diverse</a:t>
            </a:r>
          </a:p>
          <a:p>
            <a:pPr marL="1146175" lvl="3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High levels of diversity at higher education</a:t>
            </a:r>
          </a:p>
          <a:p>
            <a:pPr marL="1146175" lvl="3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Low levels of diversity within Apprenticeships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Engage with all stages of education – school, FE &amp; HE (community out-reach?)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Develop and promote green career pathways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Clear articulation of opportunities across the whole of the green economy, linking academic and vocational education to career pathways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Career pathways should cover all levels – from entry level up to graduates, career changers and returners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Support careers advisors, teachers and influencers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Promote the need to invest in the future talent pipeline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There is a very wide range of available Apprenticeship Standards (c80)</a:t>
            </a:r>
          </a:p>
          <a:p>
            <a:pPr marL="1146175" lvl="3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Maximise Apprenticeship Levy returns – including Levy Transfer option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Consider how to support low academic achievers into green careers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Work experience, placements, etc.</a:t>
            </a:r>
          </a:p>
          <a:p>
            <a:pPr marL="803275" lvl="2" indent="-261938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Flexible/shared Apprenticeships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628F89-0D61-4D47-9B6B-5736B290A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841" y="231670"/>
            <a:ext cx="6575787" cy="543582"/>
          </a:xfrm>
        </p:spPr>
        <p:txBody>
          <a:bodyPr>
            <a:normAutofit/>
          </a:bodyPr>
          <a:lstStyle/>
          <a:p>
            <a:r>
              <a:rPr lang="en-US" dirty="0"/>
              <a:t>Key areas to focus on</a:t>
            </a:r>
          </a:p>
        </p:txBody>
      </p:sp>
    </p:spTree>
    <p:extLst>
      <p:ext uri="{BB962C8B-B14F-4D97-AF65-F5344CB8AC3E}">
        <p14:creationId xmlns:p14="http://schemas.microsoft.com/office/powerpoint/2010/main" val="2531208135"/>
      </p:ext>
    </p:extLst>
  </p:cSld>
  <p:clrMapOvr>
    <a:masterClrMapping/>
  </p:clrMapOvr>
</p:sld>
</file>

<file path=ppt/theme/theme1.xml><?xml version="1.0" encoding="utf-8"?>
<a:theme xmlns:a="http://schemas.openxmlformats.org/drawingml/2006/main" name="1_Sect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D85CD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EY LEP_PPT_template" id="{9BEDD404-D39D-0C40-BD54-4786D308CAD2}" vid="{2F2F30EF-FC01-9B4F-8B84-0DCD27E22A55}"/>
    </a:ext>
  </a:extLst>
</a:theme>
</file>

<file path=ppt/theme/theme2.xml><?xml version="1.0" encoding="utf-8"?>
<a:theme xmlns:a="http://schemas.openxmlformats.org/drawingml/2006/main" name="Sect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D85CD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EY LEP_PPT_template" id="{9BEDD404-D39D-0C40-BD54-4786D308CAD2}" vid="{D5F6912A-439C-324E-B508-AE3DF0F60D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5ADB6737D7D4FB074B8F998679089" ma:contentTypeVersion="9" ma:contentTypeDescription="Create a new document." ma:contentTypeScope="" ma:versionID="3837f3e3f77283aedd4a61621faa36d3">
  <xsd:schema xmlns:xsd="http://www.w3.org/2001/XMLSchema" xmlns:xs="http://www.w3.org/2001/XMLSchema" xmlns:p="http://schemas.microsoft.com/office/2006/metadata/properties" xmlns:ns2="7391014b-9485-4d92-ba32-342679036185" targetNamespace="http://schemas.microsoft.com/office/2006/metadata/properties" ma:root="true" ma:fieldsID="b2ae20f18bd29759e1f22d8d80cffcc5" ns2:_="">
    <xsd:import namespace="7391014b-9485-4d92-ba32-3426790361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1014b-9485-4d92-ba32-342679036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9169AA-4B99-4447-8D0E-66334407F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1014b-9485-4d92-ba32-342679036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1B5648-0E79-4B63-8848-DD0D0CE319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16C761-E07E-4BB5-AECD-6C63057553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HEY LEP_PPT_template NEW</Template>
  <TotalTime>739</TotalTime>
  <Words>931</Words>
  <Application>Microsoft Office PowerPoint</Application>
  <PresentationFormat>On-screen Show (16:9)</PresentationFormat>
  <Paragraphs>123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Barlow</vt:lpstr>
      <vt:lpstr>Calibri</vt:lpstr>
      <vt:lpstr>Futura Condensed</vt:lpstr>
      <vt:lpstr>Wingdings</vt:lpstr>
      <vt:lpstr>1_Sectors</vt:lpstr>
      <vt:lpstr>Sectors</vt:lpstr>
      <vt:lpstr>Rob Murphy Energy &amp; Utility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 Murphy Energy &amp; Utility Skills</dc:title>
  <dc:creator>Robert Murphy</dc:creator>
  <cp:lastModifiedBy>Howell Chris</cp:lastModifiedBy>
  <cp:revision>10</cp:revision>
  <cp:lastPrinted>2016-03-31T09:33:41Z</cp:lastPrinted>
  <dcterms:created xsi:type="dcterms:W3CDTF">2021-11-17T08:45:19Z</dcterms:created>
  <dcterms:modified xsi:type="dcterms:W3CDTF">2021-12-16T20:58:46Z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0x010100CF55ADB6737D7D4FB074B8F998679089</vt:lpwstr>
  </property>
</Properties>
</file>