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Ex1.xml" ContentType="application/vnd.ms-office.chartex+xml"/>
  <Override PartName="/ppt/charts/style8.xml" ContentType="application/vnd.ms-office.chartstyle+xml"/>
  <Override PartName="/ppt/charts/colors8.xml" ContentType="application/vnd.ms-office.chartcolorstyl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4.xml" ContentType="application/vnd.openxmlformats-officedocument.themeOverr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5.xml" ContentType="application/vnd.openxmlformats-officedocument.themeOverride+xml"/>
  <Override PartName="/ppt/notesSlides/notesSlide14.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6.xml" ContentType="application/vnd.openxmlformats-officedocument.themeOverr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7.xml" ContentType="application/vnd.openxmlformats-officedocument.themeOverr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8.xml" ContentType="application/vnd.openxmlformats-officedocument.themeOverride+xml"/>
  <Override PartName="/ppt/notesSlides/notesSlide15.xml" ContentType="application/vnd.openxmlformats-officedocument.presentationml.notesSl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9.xml" ContentType="application/vnd.openxmlformats-officedocument.themeOverride+xml"/>
  <Override PartName="/ppt/notesSlides/notesSlide16.xml" ContentType="application/vnd.openxmlformats-officedocument.presentationml.notesSl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0.xml" ContentType="application/vnd.openxmlformats-officedocument.themeOverr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8.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9.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1.xml" ContentType="application/vnd.openxmlformats-officedocument.themeOverride+xml"/>
  <Override PartName="/ppt/charts/chart2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1.xml" ContentType="application/vnd.openxmlformats-officedocument.presentationml.notesSlide+xml"/>
  <Override PartName="/ppt/charts/chart21.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2.xml" ContentType="application/vnd.openxmlformats-officedocument.themeOverride+xml"/>
  <Override PartName="/ppt/charts/chart22.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3.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3.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4.xml" ContentType="application/vnd.openxmlformats-officedocument.themeOverr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779" r:id="rId3"/>
    <p:sldId id="298" r:id="rId4"/>
    <p:sldId id="261" r:id="rId5"/>
    <p:sldId id="777" r:id="rId6"/>
    <p:sldId id="297" r:id="rId7"/>
    <p:sldId id="780" r:id="rId8"/>
    <p:sldId id="793" r:id="rId9"/>
    <p:sldId id="782" r:id="rId10"/>
    <p:sldId id="783" r:id="rId11"/>
    <p:sldId id="792" r:id="rId12"/>
    <p:sldId id="315" r:id="rId13"/>
    <p:sldId id="794" r:id="rId14"/>
    <p:sldId id="291" r:id="rId15"/>
    <p:sldId id="328" r:id="rId16"/>
    <p:sldId id="268" r:id="rId17"/>
    <p:sldId id="789" r:id="rId18"/>
    <p:sldId id="323" r:id="rId19"/>
    <p:sldId id="797" r:id="rId20"/>
    <p:sldId id="784" r:id="rId21"/>
    <p:sldId id="796" r:id="rId22"/>
    <p:sldId id="767" r:id="rId23"/>
    <p:sldId id="768" r:id="rId24"/>
    <p:sldId id="296" r:id="rId25"/>
    <p:sldId id="325" r:id="rId26"/>
    <p:sldId id="324" r:id="rId27"/>
    <p:sldId id="326" r:id="rId28"/>
    <p:sldId id="774" r:id="rId29"/>
    <p:sldId id="79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Ioan97328\Desktop\Covid-19%20Model%20Updates\HEY%20LEP\HEY%20&amp;%20Humber%20LEP%20chart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Lati94533\Downloads\Figure_1__Annual_CPIH_inflation_eased_to_2.9%25_in_September_2021.xls" TargetMode="External"/><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https://hatchengineering.sharepoint.com/sites/GlobalUrbanSolutions/projects/H367039/Shared%20Documents/2_WIP/02_Data/Claimants.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https://hatchengineering.sharepoint.com/sites/GlobalUrbanSolutions/projects/H367039/Shared%20Documents/2_WIP/02_Data/CJRS_Statistics_7_Oct_2021_-_data_tables.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https://hatchengineering.sharepoint.com/sites/GlobalUrbanSolutions/projects/H367039/Shared%20Documents/2_WIP/02_Data/CJRS_Statistics_7_Oct_2021_-_data_tables.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https://hatchengineering.sharepoint.com/sites/GlobalUrbanSolutions/projects/H365567/Shared%20Documents/2_WIP/02_Data/April%202021%20Update/Data/Covid%20impact%20data.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https://hatchengineering.sharepoint.com/sites/GlobalUrbanSolutions/projects/H367039/Shared%20Documents/2_WIP/02_Data/CJRS_Statistics_7_Oct_2021_-_data_tables.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https://hatchengineering.sharepoint.com/sites/GlobalUrbanSolutions/projects/H367039/Shared%20Documents/2_WIP/02_Data/SEIS.xlsx" TargetMode="External"/></Relationships>
</file>

<file path=ppt/charts/_rels/chart17.xml.rels><?xml version="1.0" encoding="UTF-8" standalone="yes"?>
<Relationships xmlns="http://schemas.openxmlformats.org/package/2006/relationships"><Relationship Id="rId3" Type="http://schemas.openxmlformats.org/officeDocument/2006/relationships/oleObject" Target="https://hatchengineering.sharepoint.com/sites/GlobalUrbanSolutions/projects/H367039/Shared%20Documents/2_WIP/02_Data/Self-employment.xlsx" TargetMode="External"/><Relationship Id="rId2" Type="http://schemas.microsoft.com/office/2011/relationships/chartColorStyle" Target="colors18.xml"/><Relationship Id="rId1" Type="http://schemas.microsoft.com/office/2011/relationships/chartStyle" Target="style18.xml"/></Relationships>
</file>

<file path=ppt/charts/_rels/chart18.xml.rels><?xml version="1.0" encoding="UTF-8" standalone="yes"?>
<Relationships xmlns="http://schemas.openxmlformats.org/package/2006/relationships"><Relationship Id="rId3" Type="http://schemas.openxmlformats.org/officeDocument/2006/relationships/oleObject" Target="https://hatchengineering.sharepoint.com/sites/GlobalUrbanSolutions/projects/H367039/Shared%20Documents/2_WIP/02_Data/job%20postings/HEY%20Area%20Job_Posting_Analytics_2_Yorkshire_and_The_Humber_Local_Authorities_9395.xls" TargetMode="External"/><Relationship Id="rId2" Type="http://schemas.microsoft.com/office/2011/relationships/chartColorStyle" Target="colors19.xml"/><Relationship Id="rId1" Type="http://schemas.microsoft.com/office/2011/relationships/chartStyle" Target="style19.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Chart%20in%20Microsoft%20PowerPoint"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https://hatchengineering.sharepoint.com/sites/GlobalUrbanSolutions/projects/H367039/Shared%20Documents/2_WIP/02_Data/Covid-19%20Impacts/HEY%20&amp;%20Humber%20LEP%20chart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hatchengineering.sharepoint.com/sites/GlobalUrbanSolutions/projects/H365567/Shared%20Documents/2_WIP/02_Data/CF%20Cube%20analysis.xlsx" TargetMode="External"/><Relationship Id="rId2" Type="http://schemas.microsoft.com/office/2011/relationships/chartColorStyle" Target="colors21.xml"/><Relationship Id="rId1" Type="http://schemas.microsoft.com/office/2011/relationships/chartStyle" Target="style21.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https://hatchengineering.sharepoint.com/sites/GlobalUrbanSolutions/projects/H364283/Shared%20Documents/2_WIP/02_Data/Data%20Cube.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https://hatchengineering.sharepoint.com/sites/GlobalUrbanSolutions/projects/H364283/Shared%20Documents/2_WIP/02_Data/Data%20Cube.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https://hatchengineering.sharepoint.com/sites/GlobalUrbanSolutions/projects/H367039/Shared%20Documents/2_WIP/02_Data/CoStar/take%20up/calcs.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https://hatchengineering.sharepoint.com/sites/GlobalUrbanSolutions/projects/H367039/Shared%20Documents/2_WIP/02_Data/BICS%204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xlsx"/></Relationships>
</file>

<file path=ppt/charts/_rels/chart5.xml.rels><?xml version="1.0" encoding="UTF-8" standalone="yes"?>
<Relationships xmlns="http://schemas.openxmlformats.org/package/2006/relationships"><Relationship Id="rId3" Type="http://schemas.openxmlformats.org/officeDocument/2006/relationships/oleObject" Target="https://hatchengineering.sharepoint.com/sites/GlobalUrbanSolutions/projects/H367039/Shared%20Documents/2_WIP/02_Data/BICS%204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hatchengineering.sharepoint.com/sites/GlobalUrbanSolutions/projects/H367039/Shared%20Documents/2_WIP/02_Data/BICS%2040.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hatchengineering.sharepoint.com/sites/GlobalUrbanSolutions/projects/H367039/Shared%20Documents/2_WIP/02_Data/Insolvencies.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https://hatchengineering.sharepoint.com/sites/GlobalUrbanSolutions/projects/H367039/Shared%20Documents/2_WIP/02_Data/Bus%20incorps.xlsx" TargetMode="External"/><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xlsx"/></Relationships>
</file>

<file path=ppt/charts/_rels/chartEx1.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https://hatchengineering.sharepoint.com/sites/GlobalUrbanSolutions/projects/H367039/Shared%20Documents/2_WIP/02_Data/Bus%20incorp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Losses!$B$20</c:f>
              <c:strCache>
                <c:ptCount val="1"/>
                <c:pt idx="0">
                  <c:v>HEY LEP</c:v>
                </c:pt>
              </c:strCache>
            </c:strRef>
          </c:tx>
          <c:spPr>
            <a:solidFill>
              <a:srgbClr val="0F1C4E"/>
            </a:solidFill>
            <a:ln>
              <a:solidFill>
                <a:srgbClr val="0F1C4E"/>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Losses!$A$23:$A$36</c:f>
              <c:strCache>
                <c:ptCount val="14"/>
                <c:pt idx="0">
                  <c:v>Financial &amp; insurance</c:v>
                </c:pt>
                <c:pt idx="1">
                  <c:v>Professional, scientific &amp; technical</c:v>
                </c:pt>
                <c:pt idx="2">
                  <c:v>Information &amp; communication</c:v>
                </c:pt>
                <c:pt idx="3">
                  <c:v>Construction</c:v>
                </c:pt>
                <c:pt idx="4">
                  <c:v>Agriculture, mining, utilities &amp; waste</c:v>
                </c:pt>
                <c:pt idx="5">
                  <c:v>Arts, entertainment &amp; recreation</c:v>
                </c:pt>
                <c:pt idx="6">
                  <c:v>Manufacturing</c:v>
                </c:pt>
                <c:pt idx="7">
                  <c:v>Human health &amp; social work</c:v>
                </c:pt>
                <c:pt idx="8">
                  <c:v>Other services</c:v>
                </c:pt>
                <c:pt idx="9">
                  <c:v>Wholesale &amp; retail trade</c:v>
                </c:pt>
                <c:pt idx="10">
                  <c:v>Administrative &amp; support services</c:v>
                </c:pt>
                <c:pt idx="11">
                  <c:v>Education</c:v>
                </c:pt>
                <c:pt idx="12">
                  <c:v>Transportation &amp; storage</c:v>
                </c:pt>
                <c:pt idx="13">
                  <c:v>Accommodation &amp; food services</c:v>
                </c:pt>
              </c:strCache>
            </c:strRef>
          </c:cat>
          <c:val>
            <c:numRef>
              <c:f>Losses!$B$23:$B$36</c:f>
              <c:numCache>
                <c:formatCode>#,##0</c:formatCode>
                <c:ptCount val="14"/>
                <c:pt idx="0">
                  <c:v>1.5286151767216722</c:v>
                </c:pt>
                <c:pt idx="1">
                  <c:v>17.617603667098933</c:v>
                </c:pt>
                <c:pt idx="2">
                  <c:v>20.973713423679214</c:v>
                </c:pt>
                <c:pt idx="3">
                  <c:v>31.571968022405485</c:v>
                </c:pt>
                <c:pt idx="4">
                  <c:v>51.820233560695101</c:v>
                </c:pt>
                <c:pt idx="5">
                  <c:v>60.983427529599041</c:v>
                </c:pt>
                <c:pt idx="6">
                  <c:v>55.943189784150491</c:v>
                </c:pt>
                <c:pt idx="7">
                  <c:v>68.48559485282999</c:v>
                </c:pt>
                <c:pt idx="8">
                  <c:v>72.39039958549526</c:v>
                </c:pt>
                <c:pt idx="9">
                  <c:v>117.36150416721648</c:v>
                </c:pt>
                <c:pt idx="10">
                  <c:v>154.32770315353753</c:v>
                </c:pt>
                <c:pt idx="11">
                  <c:v>129.01102375981111</c:v>
                </c:pt>
                <c:pt idx="12">
                  <c:v>124.89117661624994</c:v>
                </c:pt>
                <c:pt idx="13">
                  <c:v>245.71605886554241</c:v>
                </c:pt>
              </c:numCache>
            </c:numRef>
          </c:val>
          <c:extLst>
            <c:ext xmlns:c16="http://schemas.microsoft.com/office/drawing/2014/chart" uri="{C3380CC4-5D6E-409C-BE32-E72D297353CC}">
              <c16:uniqueId val="{00000000-A7B3-4986-90DA-6B30BB674199}"/>
            </c:ext>
          </c:extLst>
        </c:ser>
        <c:ser>
          <c:idx val="1"/>
          <c:order val="1"/>
          <c:tx>
            <c:strRef>
              <c:f>Losses!$C$20</c:f>
              <c:strCache>
                <c:ptCount val="1"/>
                <c:pt idx="0">
                  <c:v>Humber LEP</c:v>
                </c:pt>
              </c:strCache>
            </c:strRef>
          </c:tx>
          <c:spPr>
            <a:solidFill>
              <a:srgbClr val="6CCDB3"/>
            </a:solidFill>
            <a:ln>
              <a:solidFill>
                <a:srgbClr val="6CCDB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Losses!$A$23:$A$36</c:f>
              <c:strCache>
                <c:ptCount val="14"/>
                <c:pt idx="0">
                  <c:v>Financial &amp; insurance</c:v>
                </c:pt>
                <c:pt idx="1">
                  <c:v>Professional, scientific &amp; technical</c:v>
                </c:pt>
                <c:pt idx="2">
                  <c:v>Information &amp; communication</c:v>
                </c:pt>
                <c:pt idx="3">
                  <c:v>Construction</c:v>
                </c:pt>
                <c:pt idx="4">
                  <c:v>Agriculture, mining, utilities &amp; waste</c:v>
                </c:pt>
                <c:pt idx="5">
                  <c:v>Arts, entertainment &amp; recreation</c:v>
                </c:pt>
                <c:pt idx="6">
                  <c:v>Manufacturing</c:v>
                </c:pt>
                <c:pt idx="7">
                  <c:v>Human health &amp; social work</c:v>
                </c:pt>
                <c:pt idx="8">
                  <c:v>Other services</c:v>
                </c:pt>
                <c:pt idx="9">
                  <c:v>Wholesale &amp; retail trade</c:v>
                </c:pt>
                <c:pt idx="10">
                  <c:v>Administrative &amp; support services</c:v>
                </c:pt>
                <c:pt idx="11">
                  <c:v>Education</c:v>
                </c:pt>
                <c:pt idx="12">
                  <c:v>Transportation &amp; storage</c:v>
                </c:pt>
                <c:pt idx="13">
                  <c:v>Accommodation &amp; food services</c:v>
                </c:pt>
              </c:strCache>
            </c:strRef>
          </c:cat>
          <c:val>
            <c:numRef>
              <c:f>Losses!$C$23:$C$36</c:f>
              <c:numCache>
                <c:formatCode>#,##0</c:formatCode>
                <c:ptCount val="14"/>
                <c:pt idx="0">
                  <c:v>2.3890939185848481</c:v>
                </c:pt>
                <c:pt idx="1">
                  <c:v>23.052496999410209</c:v>
                </c:pt>
                <c:pt idx="2">
                  <c:v>24.520288871415005</c:v>
                </c:pt>
                <c:pt idx="3">
                  <c:v>55.974043951981002</c:v>
                </c:pt>
                <c:pt idx="4">
                  <c:v>77.817786055712077</c:v>
                </c:pt>
                <c:pt idx="5">
                  <c:v>82.481182558018844</c:v>
                </c:pt>
                <c:pt idx="6">
                  <c:v>103.06394338867904</c:v>
                </c:pt>
                <c:pt idx="7">
                  <c:v>110.92220452056563</c:v>
                </c:pt>
                <c:pt idx="8">
                  <c:v>119.33447689245281</c:v>
                </c:pt>
                <c:pt idx="9">
                  <c:v>182.93388036627357</c:v>
                </c:pt>
                <c:pt idx="10">
                  <c:v>186.9272629208017</c:v>
                </c:pt>
                <c:pt idx="11">
                  <c:v>198.19838730841968</c:v>
                </c:pt>
                <c:pt idx="12">
                  <c:v>239.49971776495261</c:v>
                </c:pt>
                <c:pt idx="13">
                  <c:v>352.02873762971694</c:v>
                </c:pt>
              </c:numCache>
            </c:numRef>
          </c:val>
          <c:extLst>
            <c:ext xmlns:c16="http://schemas.microsoft.com/office/drawing/2014/chart" uri="{C3380CC4-5D6E-409C-BE32-E72D297353CC}">
              <c16:uniqueId val="{00000001-A7B3-4986-90DA-6B30BB674199}"/>
            </c:ext>
          </c:extLst>
        </c:ser>
        <c:dLbls>
          <c:dLblPos val="outEnd"/>
          <c:showLegendKey val="0"/>
          <c:showVal val="1"/>
          <c:showCatName val="0"/>
          <c:showSerName val="0"/>
          <c:showPercent val="0"/>
          <c:showBubbleSize val="0"/>
        </c:dLbls>
        <c:gapWidth val="100"/>
        <c:axId val="430392600"/>
        <c:axId val="430392928"/>
      </c:barChart>
      <c:catAx>
        <c:axId val="430392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30392928"/>
        <c:crosses val="autoZero"/>
        <c:auto val="1"/>
        <c:lblAlgn val="ctr"/>
        <c:lblOffset val="100"/>
        <c:noMultiLvlLbl val="0"/>
      </c:catAx>
      <c:valAx>
        <c:axId val="4303929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30392600"/>
        <c:crosses val="autoZero"/>
        <c:crossBetween val="between"/>
      </c:valAx>
      <c:spPr>
        <a:noFill/>
        <a:ln>
          <a:noFill/>
        </a:ln>
        <a:effectLst/>
      </c:spPr>
    </c:plotArea>
    <c:legend>
      <c:legendPos val="r"/>
      <c:layout>
        <c:manualLayout>
          <c:xMode val="edge"/>
          <c:yMode val="edge"/>
          <c:x val="0.68317554060919317"/>
          <c:y val="0.43366331384238616"/>
          <c:w val="0.19847991628564488"/>
          <c:h val="7.0654698049608874E-2"/>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data!$B$7</c:f>
              <c:strCache>
                <c:ptCount val="1"/>
                <c:pt idx="0">
                  <c:v>UK Inflation (CPI)</c:v>
                </c:pt>
              </c:strCache>
            </c:strRef>
          </c:tx>
          <c:spPr>
            <a:ln w="28575" cap="rnd">
              <a:solidFill>
                <a:schemeClr val="accent1"/>
              </a:solidFill>
              <a:round/>
            </a:ln>
            <a:effectLst/>
          </c:spPr>
          <c:marker>
            <c:symbol val="none"/>
          </c:marker>
          <c:cat>
            <c:strRef>
              <c:f>data!$A$8:$A$76</c:f>
              <c:strCache>
                <c:ptCount val="69"/>
                <c:pt idx="0">
                  <c:v>Jan 2016</c:v>
                </c:pt>
                <c:pt idx="1">
                  <c:v>Feb 2016</c:v>
                </c:pt>
                <c:pt idx="2">
                  <c:v>Mar 2016</c:v>
                </c:pt>
                <c:pt idx="3">
                  <c:v>Apr 2016</c:v>
                </c:pt>
                <c:pt idx="4">
                  <c:v>May 2016</c:v>
                </c:pt>
                <c:pt idx="5">
                  <c:v>Jun 2016</c:v>
                </c:pt>
                <c:pt idx="6">
                  <c:v>Jul 2016</c:v>
                </c:pt>
                <c:pt idx="7">
                  <c:v>Aug 2016</c:v>
                </c:pt>
                <c:pt idx="8">
                  <c:v>Sep 2016</c:v>
                </c:pt>
                <c:pt idx="9">
                  <c:v>Oct 2016</c:v>
                </c:pt>
                <c:pt idx="10">
                  <c:v>Nov 2016</c:v>
                </c:pt>
                <c:pt idx="11">
                  <c:v>Dec 2016</c:v>
                </c:pt>
                <c:pt idx="12">
                  <c:v>Jan 2017</c:v>
                </c:pt>
                <c:pt idx="13">
                  <c:v>Feb 2017</c:v>
                </c:pt>
                <c:pt idx="14">
                  <c:v>Mar 2017</c:v>
                </c:pt>
                <c:pt idx="15">
                  <c:v>Apr 2017</c:v>
                </c:pt>
                <c:pt idx="16">
                  <c:v>May 2017</c:v>
                </c:pt>
                <c:pt idx="17">
                  <c:v>Jun 2017</c:v>
                </c:pt>
                <c:pt idx="18">
                  <c:v>Jul 2017</c:v>
                </c:pt>
                <c:pt idx="19">
                  <c:v>Aug 2017</c:v>
                </c:pt>
                <c:pt idx="20">
                  <c:v>Sep 2017</c:v>
                </c:pt>
                <c:pt idx="21">
                  <c:v>Oct 2017</c:v>
                </c:pt>
                <c:pt idx="22">
                  <c:v>Nov 2017</c:v>
                </c:pt>
                <c:pt idx="23">
                  <c:v>Dec 2017</c:v>
                </c:pt>
                <c:pt idx="24">
                  <c:v>Jan 2018</c:v>
                </c:pt>
                <c:pt idx="25">
                  <c:v>Feb 2018</c:v>
                </c:pt>
                <c:pt idx="26">
                  <c:v>Mar 2018</c:v>
                </c:pt>
                <c:pt idx="27">
                  <c:v>Apr 2018</c:v>
                </c:pt>
                <c:pt idx="28">
                  <c:v>May 2018</c:v>
                </c:pt>
                <c:pt idx="29">
                  <c:v>Jun 2018</c:v>
                </c:pt>
                <c:pt idx="30">
                  <c:v>Jul 2018</c:v>
                </c:pt>
                <c:pt idx="31">
                  <c:v>Aug 2018</c:v>
                </c:pt>
                <c:pt idx="32">
                  <c:v>Sep 2018</c:v>
                </c:pt>
                <c:pt idx="33">
                  <c:v>Oct 2018</c:v>
                </c:pt>
                <c:pt idx="34">
                  <c:v>Nov 2018</c:v>
                </c:pt>
                <c:pt idx="35">
                  <c:v>Dec 2018</c:v>
                </c:pt>
                <c:pt idx="36">
                  <c:v>Jan 2019</c:v>
                </c:pt>
                <c:pt idx="37">
                  <c:v>Feb 2019</c:v>
                </c:pt>
                <c:pt idx="38">
                  <c:v>Mar 2019</c:v>
                </c:pt>
                <c:pt idx="39">
                  <c:v>Apr 2019</c:v>
                </c:pt>
                <c:pt idx="40">
                  <c:v>May 2019</c:v>
                </c:pt>
                <c:pt idx="41">
                  <c:v>Jun 2019</c:v>
                </c:pt>
                <c:pt idx="42">
                  <c:v>Jul 2019</c:v>
                </c:pt>
                <c:pt idx="43">
                  <c:v>Aug 2019</c:v>
                </c:pt>
                <c:pt idx="44">
                  <c:v>Sep 2019</c:v>
                </c:pt>
                <c:pt idx="45">
                  <c:v>Oct 2019</c:v>
                </c:pt>
                <c:pt idx="46">
                  <c:v>Nov 2019</c:v>
                </c:pt>
                <c:pt idx="47">
                  <c:v>Dec 2019</c:v>
                </c:pt>
                <c:pt idx="48">
                  <c:v>Jan 2020</c:v>
                </c:pt>
                <c:pt idx="49">
                  <c:v>Feb 2020</c:v>
                </c:pt>
                <c:pt idx="50">
                  <c:v>Mar 2020</c:v>
                </c:pt>
                <c:pt idx="51">
                  <c:v>Apr 2020</c:v>
                </c:pt>
                <c:pt idx="52">
                  <c:v>May 2020</c:v>
                </c:pt>
                <c:pt idx="53">
                  <c:v>Jun 2020</c:v>
                </c:pt>
                <c:pt idx="54">
                  <c:v>Jul 2020</c:v>
                </c:pt>
                <c:pt idx="55">
                  <c:v>Aug 2020</c:v>
                </c:pt>
                <c:pt idx="56">
                  <c:v>Sep 2020</c:v>
                </c:pt>
                <c:pt idx="57">
                  <c:v>Oct 2020</c:v>
                </c:pt>
                <c:pt idx="58">
                  <c:v>Nov 2020</c:v>
                </c:pt>
                <c:pt idx="59">
                  <c:v>Dec 2020</c:v>
                </c:pt>
                <c:pt idx="60">
                  <c:v>Jan 2021</c:v>
                </c:pt>
                <c:pt idx="61">
                  <c:v>Feb 2021</c:v>
                </c:pt>
                <c:pt idx="62">
                  <c:v>Mar 2021</c:v>
                </c:pt>
                <c:pt idx="63">
                  <c:v>Apr 2021</c:v>
                </c:pt>
                <c:pt idx="64">
                  <c:v>May 2021</c:v>
                </c:pt>
                <c:pt idx="65">
                  <c:v>Jun 2021</c:v>
                </c:pt>
                <c:pt idx="66">
                  <c:v>Jul 2021</c:v>
                </c:pt>
                <c:pt idx="67">
                  <c:v>Aug 2021</c:v>
                </c:pt>
                <c:pt idx="68">
                  <c:v>Sep 2021</c:v>
                </c:pt>
              </c:strCache>
            </c:strRef>
          </c:cat>
          <c:val>
            <c:numRef>
              <c:f>data!$B$8:$B$76</c:f>
              <c:numCache>
                <c:formatCode>0.0</c:formatCode>
                <c:ptCount val="69"/>
                <c:pt idx="0">
                  <c:v>0.3</c:v>
                </c:pt>
                <c:pt idx="1">
                  <c:v>0.3</c:v>
                </c:pt>
                <c:pt idx="2">
                  <c:v>0.5</c:v>
                </c:pt>
                <c:pt idx="3">
                  <c:v>0.3</c:v>
                </c:pt>
                <c:pt idx="4">
                  <c:v>0.3</c:v>
                </c:pt>
                <c:pt idx="5">
                  <c:v>0.5</c:v>
                </c:pt>
                <c:pt idx="6">
                  <c:v>0.6</c:v>
                </c:pt>
                <c:pt idx="7">
                  <c:v>0.6</c:v>
                </c:pt>
                <c:pt idx="8">
                  <c:v>1</c:v>
                </c:pt>
                <c:pt idx="9">
                  <c:v>0.9</c:v>
                </c:pt>
                <c:pt idx="10">
                  <c:v>1.2</c:v>
                </c:pt>
                <c:pt idx="11">
                  <c:v>1.6</c:v>
                </c:pt>
                <c:pt idx="12">
                  <c:v>1.8</c:v>
                </c:pt>
                <c:pt idx="13">
                  <c:v>2.2999999999999998</c:v>
                </c:pt>
                <c:pt idx="14">
                  <c:v>2.2999999999999998</c:v>
                </c:pt>
                <c:pt idx="15">
                  <c:v>2.7</c:v>
                </c:pt>
                <c:pt idx="16">
                  <c:v>2.9</c:v>
                </c:pt>
                <c:pt idx="17">
                  <c:v>2.6</c:v>
                </c:pt>
                <c:pt idx="18">
                  <c:v>2.6</c:v>
                </c:pt>
                <c:pt idx="19">
                  <c:v>2.9</c:v>
                </c:pt>
                <c:pt idx="20">
                  <c:v>3</c:v>
                </c:pt>
                <c:pt idx="21">
                  <c:v>3</c:v>
                </c:pt>
                <c:pt idx="22">
                  <c:v>3.1</c:v>
                </c:pt>
                <c:pt idx="23">
                  <c:v>3</c:v>
                </c:pt>
                <c:pt idx="24">
                  <c:v>3</c:v>
                </c:pt>
                <c:pt idx="25">
                  <c:v>2.7</c:v>
                </c:pt>
                <c:pt idx="26">
                  <c:v>2.5</c:v>
                </c:pt>
                <c:pt idx="27">
                  <c:v>2.4</c:v>
                </c:pt>
                <c:pt idx="28">
                  <c:v>2.4</c:v>
                </c:pt>
                <c:pt idx="29">
                  <c:v>2.4</c:v>
                </c:pt>
                <c:pt idx="30">
                  <c:v>2.5</c:v>
                </c:pt>
                <c:pt idx="31">
                  <c:v>2.7</c:v>
                </c:pt>
                <c:pt idx="32">
                  <c:v>2.4</c:v>
                </c:pt>
                <c:pt idx="33">
                  <c:v>2.4</c:v>
                </c:pt>
                <c:pt idx="34">
                  <c:v>2.2999999999999998</c:v>
                </c:pt>
                <c:pt idx="35">
                  <c:v>2.1</c:v>
                </c:pt>
                <c:pt idx="36">
                  <c:v>1.8</c:v>
                </c:pt>
                <c:pt idx="37">
                  <c:v>1.9</c:v>
                </c:pt>
                <c:pt idx="38">
                  <c:v>1.9</c:v>
                </c:pt>
                <c:pt idx="39">
                  <c:v>2.1</c:v>
                </c:pt>
                <c:pt idx="40">
                  <c:v>2</c:v>
                </c:pt>
                <c:pt idx="41">
                  <c:v>2</c:v>
                </c:pt>
                <c:pt idx="42">
                  <c:v>2.1</c:v>
                </c:pt>
                <c:pt idx="43">
                  <c:v>1.7</c:v>
                </c:pt>
                <c:pt idx="44">
                  <c:v>1.7</c:v>
                </c:pt>
                <c:pt idx="45">
                  <c:v>1.5</c:v>
                </c:pt>
                <c:pt idx="46">
                  <c:v>1.5</c:v>
                </c:pt>
                <c:pt idx="47">
                  <c:v>1.3</c:v>
                </c:pt>
                <c:pt idx="48">
                  <c:v>1.8</c:v>
                </c:pt>
                <c:pt idx="49">
                  <c:v>1.7</c:v>
                </c:pt>
                <c:pt idx="50">
                  <c:v>1.5</c:v>
                </c:pt>
                <c:pt idx="51">
                  <c:v>0.8</c:v>
                </c:pt>
                <c:pt idx="52">
                  <c:v>0.5</c:v>
                </c:pt>
                <c:pt idx="53">
                  <c:v>0.6</c:v>
                </c:pt>
                <c:pt idx="54">
                  <c:v>1</c:v>
                </c:pt>
                <c:pt idx="55">
                  <c:v>0.2</c:v>
                </c:pt>
                <c:pt idx="56">
                  <c:v>0.5</c:v>
                </c:pt>
                <c:pt idx="57">
                  <c:v>0.7</c:v>
                </c:pt>
                <c:pt idx="58">
                  <c:v>0.3</c:v>
                </c:pt>
                <c:pt idx="59">
                  <c:v>0.6</c:v>
                </c:pt>
                <c:pt idx="60">
                  <c:v>0.7</c:v>
                </c:pt>
                <c:pt idx="61">
                  <c:v>0.4</c:v>
                </c:pt>
                <c:pt idx="62">
                  <c:v>0.7</c:v>
                </c:pt>
                <c:pt idx="63">
                  <c:v>1.5</c:v>
                </c:pt>
                <c:pt idx="64">
                  <c:v>2.1</c:v>
                </c:pt>
                <c:pt idx="65">
                  <c:v>2.5</c:v>
                </c:pt>
                <c:pt idx="66">
                  <c:v>2</c:v>
                </c:pt>
                <c:pt idx="67">
                  <c:v>3.2</c:v>
                </c:pt>
                <c:pt idx="68">
                  <c:v>3.1</c:v>
                </c:pt>
              </c:numCache>
            </c:numRef>
          </c:val>
          <c:smooth val="0"/>
          <c:extLst>
            <c:ext xmlns:c16="http://schemas.microsoft.com/office/drawing/2014/chart" uri="{C3380CC4-5D6E-409C-BE32-E72D297353CC}">
              <c16:uniqueId val="{00000000-E0ED-4370-8E4B-4F99212E4686}"/>
            </c:ext>
          </c:extLst>
        </c:ser>
        <c:dLbls>
          <c:showLegendKey val="0"/>
          <c:showVal val="0"/>
          <c:showCatName val="0"/>
          <c:showSerName val="0"/>
          <c:showPercent val="0"/>
          <c:showBubbleSize val="0"/>
        </c:dLbls>
        <c:smooth val="0"/>
        <c:axId val="880354528"/>
        <c:axId val="880357808"/>
      </c:lineChart>
      <c:dateAx>
        <c:axId val="880354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0357808"/>
        <c:crosses val="autoZero"/>
        <c:auto val="0"/>
        <c:lblOffset val="100"/>
        <c:baseTimeUnit val="days"/>
        <c:majorUnit val="9"/>
      </c:dateAx>
      <c:valAx>
        <c:axId val="8803578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0354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81714785651793"/>
          <c:y val="5.0925925925925923E-2"/>
          <c:w val="0.85862729658792647"/>
          <c:h val="0.61300403790841385"/>
        </c:manualLayout>
      </c:layout>
      <c:lineChart>
        <c:grouping val="standard"/>
        <c:varyColors val="0"/>
        <c:ser>
          <c:idx val="0"/>
          <c:order val="0"/>
          <c:tx>
            <c:strRef>
              <c:f>Data!$B$56</c:f>
              <c:strCache>
                <c:ptCount val="1"/>
                <c:pt idx="0">
                  <c:v>Hull and East Riding</c:v>
                </c:pt>
              </c:strCache>
            </c:strRef>
          </c:tx>
          <c:spPr>
            <a:ln w="28575" cap="rnd">
              <a:solidFill>
                <a:srgbClr val="6CCDB3"/>
              </a:solidFill>
              <a:round/>
            </a:ln>
            <a:effectLst/>
          </c:spPr>
          <c:marker>
            <c:symbol val="none"/>
          </c:marker>
          <c:cat>
            <c:strRef>
              <c:f>Data!$A$68:$A$87</c:f>
              <c:strCache>
                <c:ptCount val="20"/>
                <c:pt idx="0">
                  <c:v>February 2020</c:v>
                </c:pt>
                <c:pt idx="1">
                  <c:v>March 2020</c:v>
                </c:pt>
                <c:pt idx="2">
                  <c:v>April 2020</c:v>
                </c:pt>
                <c:pt idx="3">
                  <c:v>May 2020</c:v>
                </c:pt>
                <c:pt idx="4">
                  <c:v>June 2020</c:v>
                </c:pt>
                <c:pt idx="5">
                  <c:v>July 2020</c:v>
                </c:pt>
                <c:pt idx="6">
                  <c:v>August 2020</c:v>
                </c:pt>
                <c:pt idx="7">
                  <c:v>September 2020</c:v>
                </c:pt>
                <c:pt idx="8">
                  <c:v>October 2020</c:v>
                </c:pt>
                <c:pt idx="9">
                  <c:v>November 2020</c:v>
                </c:pt>
                <c:pt idx="10">
                  <c:v>December 2020</c:v>
                </c:pt>
                <c:pt idx="11">
                  <c:v>January 2021</c:v>
                </c:pt>
                <c:pt idx="12">
                  <c:v>February 2021</c:v>
                </c:pt>
                <c:pt idx="13">
                  <c:v>March 2021</c:v>
                </c:pt>
                <c:pt idx="14">
                  <c:v>April 2021</c:v>
                </c:pt>
                <c:pt idx="15">
                  <c:v>May 2021</c:v>
                </c:pt>
                <c:pt idx="16">
                  <c:v>June 2021</c:v>
                </c:pt>
                <c:pt idx="17">
                  <c:v>July 2021</c:v>
                </c:pt>
                <c:pt idx="18">
                  <c:v>August 2021</c:v>
                </c:pt>
                <c:pt idx="19">
                  <c:v>September 2021</c:v>
                </c:pt>
              </c:strCache>
            </c:strRef>
          </c:cat>
          <c:val>
            <c:numRef>
              <c:f>Data!$B$68:$B$87</c:f>
              <c:numCache>
                <c:formatCode>#,##0.0</c:formatCode>
                <c:ptCount val="20"/>
                <c:pt idx="0">
                  <c:v>3.9</c:v>
                </c:pt>
                <c:pt idx="1">
                  <c:v>4</c:v>
                </c:pt>
                <c:pt idx="2">
                  <c:v>6.3</c:v>
                </c:pt>
                <c:pt idx="3">
                  <c:v>7.1</c:v>
                </c:pt>
                <c:pt idx="4">
                  <c:v>6.9</c:v>
                </c:pt>
                <c:pt idx="5">
                  <c:v>7</c:v>
                </c:pt>
                <c:pt idx="6">
                  <c:v>7</c:v>
                </c:pt>
                <c:pt idx="7">
                  <c:v>6.9</c:v>
                </c:pt>
                <c:pt idx="8">
                  <c:v>6.6</c:v>
                </c:pt>
                <c:pt idx="9">
                  <c:v>6.7</c:v>
                </c:pt>
                <c:pt idx="10">
                  <c:v>6.7</c:v>
                </c:pt>
                <c:pt idx="11">
                  <c:v>6.7</c:v>
                </c:pt>
                <c:pt idx="12">
                  <c:v>7</c:v>
                </c:pt>
                <c:pt idx="13">
                  <c:v>6.9</c:v>
                </c:pt>
                <c:pt idx="14">
                  <c:v>6.7</c:v>
                </c:pt>
                <c:pt idx="15">
                  <c:v>6.3</c:v>
                </c:pt>
                <c:pt idx="16">
                  <c:v>5.9</c:v>
                </c:pt>
                <c:pt idx="17">
                  <c:v>5.8</c:v>
                </c:pt>
                <c:pt idx="18">
                  <c:v>5.5</c:v>
                </c:pt>
                <c:pt idx="19">
                  <c:v>5.4</c:v>
                </c:pt>
              </c:numCache>
            </c:numRef>
          </c:val>
          <c:smooth val="1"/>
          <c:extLst>
            <c:ext xmlns:c16="http://schemas.microsoft.com/office/drawing/2014/chart" uri="{C3380CC4-5D6E-409C-BE32-E72D297353CC}">
              <c16:uniqueId val="{00000000-10A6-4EB4-8DEA-4E34FF5B2310}"/>
            </c:ext>
          </c:extLst>
        </c:ser>
        <c:ser>
          <c:idx val="1"/>
          <c:order val="1"/>
          <c:tx>
            <c:strRef>
              <c:f>Data!$C$56</c:f>
              <c:strCache>
                <c:ptCount val="1"/>
                <c:pt idx="0">
                  <c:v>East Riding of Yorkshire</c:v>
                </c:pt>
              </c:strCache>
            </c:strRef>
          </c:tx>
          <c:spPr>
            <a:ln w="28575" cap="rnd">
              <a:solidFill>
                <a:srgbClr val="0F1C4E"/>
              </a:solidFill>
              <a:prstDash val="solid"/>
              <a:round/>
            </a:ln>
            <a:effectLst/>
          </c:spPr>
          <c:marker>
            <c:symbol val="none"/>
          </c:marker>
          <c:cat>
            <c:strRef>
              <c:f>Data!$A$68:$A$87</c:f>
              <c:strCache>
                <c:ptCount val="20"/>
                <c:pt idx="0">
                  <c:v>February 2020</c:v>
                </c:pt>
                <c:pt idx="1">
                  <c:v>March 2020</c:v>
                </c:pt>
                <c:pt idx="2">
                  <c:v>April 2020</c:v>
                </c:pt>
                <c:pt idx="3">
                  <c:v>May 2020</c:v>
                </c:pt>
                <c:pt idx="4">
                  <c:v>June 2020</c:v>
                </c:pt>
                <c:pt idx="5">
                  <c:v>July 2020</c:v>
                </c:pt>
                <c:pt idx="6">
                  <c:v>August 2020</c:v>
                </c:pt>
                <c:pt idx="7">
                  <c:v>September 2020</c:v>
                </c:pt>
                <c:pt idx="8">
                  <c:v>October 2020</c:v>
                </c:pt>
                <c:pt idx="9">
                  <c:v>November 2020</c:v>
                </c:pt>
                <c:pt idx="10">
                  <c:v>December 2020</c:v>
                </c:pt>
                <c:pt idx="11">
                  <c:v>January 2021</c:v>
                </c:pt>
                <c:pt idx="12">
                  <c:v>February 2021</c:v>
                </c:pt>
                <c:pt idx="13">
                  <c:v>March 2021</c:v>
                </c:pt>
                <c:pt idx="14">
                  <c:v>April 2021</c:v>
                </c:pt>
                <c:pt idx="15">
                  <c:v>May 2021</c:v>
                </c:pt>
                <c:pt idx="16">
                  <c:v>June 2021</c:v>
                </c:pt>
                <c:pt idx="17">
                  <c:v>July 2021</c:v>
                </c:pt>
                <c:pt idx="18">
                  <c:v>August 2021</c:v>
                </c:pt>
                <c:pt idx="19">
                  <c:v>September 2021</c:v>
                </c:pt>
              </c:strCache>
            </c:strRef>
          </c:cat>
          <c:val>
            <c:numRef>
              <c:f>Data!$C$68:$C$87</c:f>
              <c:numCache>
                <c:formatCode>#,##0.0</c:formatCode>
                <c:ptCount val="20"/>
                <c:pt idx="0">
                  <c:v>2.2999999999999998</c:v>
                </c:pt>
                <c:pt idx="1">
                  <c:v>2.2999999999999998</c:v>
                </c:pt>
                <c:pt idx="2">
                  <c:v>4.3</c:v>
                </c:pt>
                <c:pt idx="3">
                  <c:v>4.8</c:v>
                </c:pt>
                <c:pt idx="4">
                  <c:v>4.7</c:v>
                </c:pt>
                <c:pt idx="5">
                  <c:v>4.7</c:v>
                </c:pt>
                <c:pt idx="6">
                  <c:v>4.7</c:v>
                </c:pt>
                <c:pt idx="7">
                  <c:v>4.5</c:v>
                </c:pt>
                <c:pt idx="8">
                  <c:v>4.3</c:v>
                </c:pt>
                <c:pt idx="9">
                  <c:v>4.4000000000000004</c:v>
                </c:pt>
                <c:pt idx="10">
                  <c:v>4.3</c:v>
                </c:pt>
                <c:pt idx="11">
                  <c:v>4.4000000000000004</c:v>
                </c:pt>
                <c:pt idx="12">
                  <c:v>4.5</c:v>
                </c:pt>
                <c:pt idx="13">
                  <c:v>4.4000000000000004</c:v>
                </c:pt>
                <c:pt idx="14">
                  <c:v>4.3</c:v>
                </c:pt>
                <c:pt idx="15">
                  <c:v>3.9</c:v>
                </c:pt>
                <c:pt idx="16">
                  <c:v>3.6</c:v>
                </c:pt>
                <c:pt idx="17">
                  <c:v>3.5</c:v>
                </c:pt>
                <c:pt idx="18">
                  <c:v>3.3</c:v>
                </c:pt>
                <c:pt idx="19">
                  <c:v>3.2</c:v>
                </c:pt>
              </c:numCache>
            </c:numRef>
          </c:val>
          <c:smooth val="1"/>
          <c:extLst>
            <c:ext xmlns:c16="http://schemas.microsoft.com/office/drawing/2014/chart" uri="{C3380CC4-5D6E-409C-BE32-E72D297353CC}">
              <c16:uniqueId val="{00000001-10A6-4EB4-8DEA-4E34FF5B2310}"/>
            </c:ext>
          </c:extLst>
        </c:ser>
        <c:ser>
          <c:idx val="2"/>
          <c:order val="2"/>
          <c:tx>
            <c:strRef>
              <c:f>Data!$D$56</c:f>
              <c:strCache>
                <c:ptCount val="1"/>
                <c:pt idx="0">
                  <c:v>Kingston upon Hull, City of</c:v>
                </c:pt>
              </c:strCache>
            </c:strRef>
          </c:tx>
          <c:spPr>
            <a:ln w="28575" cap="rnd">
              <a:solidFill>
                <a:srgbClr val="AACBDA"/>
              </a:solidFill>
              <a:round/>
            </a:ln>
            <a:effectLst/>
          </c:spPr>
          <c:marker>
            <c:symbol val="none"/>
          </c:marker>
          <c:cat>
            <c:strRef>
              <c:f>Data!$A$68:$A$87</c:f>
              <c:strCache>
                <c:ptCount val="20"/>
                <c:pt idx="0">
                  <c:v>February 2020</c:v>
                </c:pt>
                <c:pt idx="1">
                  <c:v>March 2020</c:v>
                </c:pt>
                <c:pt idx="2">
                  <c:v>April 2020</c:v>
                </c:pt>
                <c:pt idx="3">
                  <c:v>May 2020</c:v>
                </c:pt>
                <c:pt idx="4">
                  <c:v>June 2020</c:v>
                </c:pt>
                <c:pt idx="5">
                  <c:v>July 2020</c:v>
                </c:pt>
                <c:pt idx="6">
                  <c:v>August 2020</c:v>
                </c:pt>
                <c:pt idx="7">
                  <c:v>September 2020</c:v>
                </c:pt>
                <c:pt idx="8">
                  <c:v>October 2020</c:v>
                </c:pt>
                <c:pt idx="9">
                  <c:v>November 2020</c:v>
                </c:pt>
                <c:pt idx="10">
                  <c:v>December 2020</c:v>
                </c:pt>
                <c:pt idx="11">
                  <c:v>January 2021</c:v>
                </c:pt>
                <c:pt idx="12">
                  <c:v>February 2021</c:v>
                </c:pt>
                <c:pt idx="13">
                  <c:v>March 2021</c:v>
                </c:pt>
                <c:pt idx="14">
                  <c:v>April 2021</c:v>
                </c:pt>
                <c:pt idx="15">
                  <c:v>May 2021</c:v>
                </c:pt>
                <c:pt idx="16">
                  <c:v>June 2021</c:v>
                </c:pt>
                <c:pt idx="17">
                  <c:v>July 2021</c:v>
                </c:pt>
                <c:pt idx="18">
                  <c:v>August 2021</c:v>
                </c:pt>
                <c:pt idx="19">
                  <c:v>September 2021</c:v>
                </c:pt>
              </c:strCache>
            </c:strRef>
          </c:cat>
          <c:val>
            <c:numRef>
              <c:f>Data!$D$68:$D$87</c:f>
              <c:numCache>
                <c:formatCode>#,##0.0</c:formatCode>
                <c:ptCount val="20"/>
                <c:pt idx="0">
                  <c:v>5.8</c:v>
                </c:pt>
                <c:pt idx="1">
                  <c:v>5.9</c:v>
                </c:pt>
                <c:pt idx="2">
                  <c:v>8.6999999999999993</c:v>
                </c:pt>
                <c:pt idx="3">
                  <c:v>9.8000000000000007</c:v>
                </c:pt>
                <c:pt idx="4">
                  <c:v>9.6</c:v>
                </c:pt>
                <c:pt idx="5">
                  <c:v>9.6999999999999993</c:v>
                </c:pt>
                <c:pt idx="6">
                  <c:v>9.6999999999999993</c:v>
                </c:pt>
                <c:pt idx="7">
                  <c:v>9.6</c:v>
                </c:pt>
                <c:pt idx="8">
                  <c:v>9.4</c:v>
                </c:pt>
                <c:pt idx="9">
                  <c:v>9.5</c:v>
                </c:pt>
                <c:pt idx="10">
                  <c:v>9.5</c:v>
                </c:pt>
                <c:pt idx="11">
                  <c:v>9.5</c:v>
                </c:pt>
                <c:pt idx="12">
                  <c:v>9.8000000000000007</c:v>
                </c:pt>
                <c:pt idx="13">
                  <c:v>9.8000000000000007</c:v>
                </c:pt>
                <c:pt idx="14">
                  <c:v>9.6</c:v>
                </c:pt>
                <c:pt idx="15">
                  <c:v>9.1</c:v>
                </c:pt>
                <c:pt idx="16">
                  <c:v>8.6999999999999993</c:v>
                </c:pt>
                <c:pt idx="17">
                  <c:v>8.5</c:v>
                </c:pt>
                <c:pt idx="18">
                  <c:v>8.1</c:v>
                </c:pt>
                <c:pt idx="19">
                  <c:v>8</c:v>
                </c:pt>
              </c:numCache>
            </c:numRef>
          </c:val>
          <c:smooth val="1"/>
          <c:extLst>
            <c:ext xmlns:c16="http://schemas.microsoft.com/office/drawing/2014/chart" uri="{C3380CC4-5D6E-409C-BE32-E72D297353CC}">
              <c16:uniqueId val="{00000002-10A6-4EB4-8DEA-4E34FF5B2310}"/>
            </c:ext>
          </c:extLst>
        </c:ser>
        <c:ser>
          <c:idx val="3"/>
          <c:order val="3"/>
          <c:tx>
            <c:strRef>
              <c:f>Data!$E$56</c:f>
              <c:strCache>
                <c:ptCount val="1"/>
                <c:pt idx="0">
                  <c:v>North East Lincolnshire</c:v>
                </c:pt>
              </c:strCache>
            </c:strRef>
          </c:tx>
          <c:spPr>
            <a:ln w="19050" cap="rnd">
              <a:solidFill>
                <a:srgbClr val="0F1C4E"/>
              </a:solidFill>
              <a:prstDash val="dash"/>
              <a:round/>
            </a:ln>
            <a:effectLst/>
          </c:spPr>
          <c:marker>
            <c:symbol val="none"/>
          </c:marker>
          <c:cat>
            <c:strRef>
              <c:f>Data!$A$68:$A$87</c:f>
              <c:strCache>
                <c:ptCount val="20"/>
                <c:pt idx="0">
                  <c:v>February 2020</c:v>
                </c:pt>
                <c:pt idx="1">
                  <c:v>March 2020</c:v>
                </c:pt>
                <c:pt idx="2">
                  <c:v>April 2020</c:v>
                </c:pt>
                <c:pt idx="3">
                  <c:v>May 2020</c:v>
                </c:pt>
                <c:pt idx="4">
                  <c:v>June 2020</c:v>
                </c:pt>
                <c:pt idx="5">
                  <c:v>July 2020</c:v>
                </c:pt>
                <c:pt idx="6">
                  <c:v>August 2020</c:v>
                </c:pt>
                <c:pt idx="7">
                  <c:v>September 2020</c:v>
                </c:pt>
                <c:pt idx="8">
                  <c:v>October 2020</c:v>
                </c:pt>
                <c:pt idx="9">
                  <c:v>November 2020</c:v>
                </c:pt>
                <c:pt idx="10">
                  <c:v>December 2020</c:v>
                </c:pt>
                <c:pt idx="11">
                  <c:v>January 2021</c:v>
                </c:pt>
                <c:pt idx="12">
                  <c:v>February 2021</c:v>
                </c:pt>
                <c:pt idx="13">
                  <c:v>March 2021</c:v>
                </c:pt>
                <c:pt idx="14">
                  <c:v>April 2021</c:v>
                </c:pt>
                <c:pt idx="15">
                  <c:v>May 2021</c:v>
                </c:pt>
                <c:pt idx="16">
                  <c:v>June 2021</c:v>
                </c:pt>
                <c:pt idx="17">
                  <c:v>July 2021</c:v>
                </c:pt>
                <c:pt idx="18">
                  <c:v>August 2021</c:v>
                </c:pt>
                <c:pt idx="19">
                  <c:v>September 2021</c:v>
                </c:pt>
              </c:strCache>
            </c:strRef>
          </c:cat>
          <c:val>
            <c:numRef>
              <c:f>Data!$E$68:$E$87</c:f>
              <c:numCache>
                <c:formatCode>#,##0.0</c:formatCode>
                <c:ptCount val="20"/>
                <c:pt idx="0">
                  <c:v>4.5</c:v>
                </c:pt>
                <c:pt idx="1">
                  <c:v>4.5999999999999996</c:v>
                </c:pt>
                <c:pt idx="2">
                  <c:v>6.9</c:v>
                </c:pt>
                <c:pt idx="3">
                  <c:v>7.5</c:v>
                </c:pt>
                <c:pt idx="4">
                  <c:v>7.4</c:v>
                </c:pt>
                <c:pt idx="5">
                  <c:v>7.5</c:v>
                </c:pt>
                <c:pt idx="6">
                  <c:v>7.5</c:v>
                </c:pt>
                <c:pt idx="7">
                  <c:v>7.4</c:v>
                </c:pt>
                <c:pt idx="8">
                  <c:v>7</c:v>
                </c:pt>
                <c:pt idx="9">
                  <c:v>7</c:v>
                </c:pt>
                <c:pt idx="10">
                  <c:v>6.9</c:v>
                </c:pt>
                <c:pt idx="11">
                  <c:v>6.8</c:v>
                </c:pt>
                <c:pt idx="12">
                  <c:v>7</c:v>
                </c:pt>
                <c:pt idx="13">
                  <c:v>6.9</c:v>
                </c:pt>
                <c:pt idx="14">
                  <c:v>6.6</c:v>
                </c:pt>
                <c:pt idx="15">
                  <c:v>6.2</c:v>
                </c:pt>
                <c:pt idx="16">
                  <c:v>5.8</c:v>
                </c:pt>
                <c:pt idx="17">
                  <c:v>5.6</c:v>
                </c:pt>
                <c:pt idx="18">
                  <c:v>5.6</c:v>
                </c:pt>
                <c:pt idx="19">
                  <c:v>5.5</c:v>
                </c:pt>
              </c:numCache>
            </c:numRef>
          </c:val>
          <c:smooth val="1"/>
          <c:extLst>
            <c:ext xmlns:c16="http://schemas.microsoft.com/office/drawing/2014/chart" uri="{C3380CC4-5D6E-409C-BE32-E72D297353CC}">
              <c16:uniqueId val="{00000003-10A6-4EB4-8DEA-4E34FF5B2310}"/>
            </c:ext>
          </c:extLst>
        </c:ser>
        <c:ser>
          <c:idx val="4"/>
          <c:order val="4"/>
          <c:tx>
            <c:strRef>
              <c:f>Data!$F$56</c:f>
              <c:strCache>
                <c:ptCount val="1"/>
                <c:pt idx="0">
                  <c:v>North Lincolnshire</c:v>
                </c:pt>
              </c:strCache>
            </c:strRef>
          </c:tx>
          <c:spPr>
            <a:ln w="19050" cap="rnd">
              <a:solidFill>
                <a:schemeClr val="accent5"/>
              </a:solidFill>
              <a:prstDash val="dash"/>
              <a:round/>
            </a:ln>
            <a:effectLst/>
          </c:spPr>
          <c:marker>
            <c:symbol val="none"/>
          </c:marker>
          <c:cat>
            <c:strRef>
              <c:f>Data!$A$68:$A$87</c:f>
              <c:strCache>
                <c:ptCount val="20"/>
                <c:pt idx="0">
                  <c:v>February 2020</c:v>
                </c:pt>
                <c:pt idx="1">
                  <c:v>March 2020</c:v>
                </c:pt>
                <c:pt idx="2">
                  <c:v>April 2020</c:v>
                </c:pt>
                <c:pt idx="3">
                  <c:v>May 2020</c:v>
                </c:pt>
                <c:pt idx="4">
                  <c:v>June 2020</c:v>
                </c:pt>
                <c:pt idx="5">
                  <c:v>July 2020</c:v>
                </c:pt>
                <c:pt idx="6">
                  <c:v>August 2020</c:v>
                </c:pt>
                <c:pt idx="7">
                  <c:v>September 2020</c:v>
                </c:pt>
                <c:pt idx="8">
                  <c:v>October 2020</c:v>
                </c:pt>
                <c:pt idx="9">
                  <c:v>November 2020</c:v>
                </c:pt>
                <c:pt idx="10">
                  <c:v>December 2020</c:v>
                </c:pt>
                <c:pt idx="11">
                  <c:v>January 2021</c:v>
                </c:pt>
                <c:pt idx="12">
                  <c:v>February 2021</c:v>
                </c:pt>
                <c:pt idx="13">
                  <c:v>March 2021</c:v>
                </c:pt>
                <c:pt idx="14">
                  <c:v>April 2021</c:v>
                </c:pt>
                <c:pt idx="15">
                  <c:v>May 2021</c:v>
                </c:pt>
                <c:pt idx="16">
                  <c:v>June 2021</c:v>
                </c:pt>
                <c:pt idx="17">
                  <c:v>July 2021</c:v>
                </c:pt>
                <c:pt idx="18">
                  <c:v>August 2021</c:v>
                </c:pt>
                <c:pt idx="19">
                  <c:v>September 2021</c:v>
                </c:pt>
              </c:strCache>
            </c:strRef>
          </c:cat>
          <c:val>
            <c:numRef>
              <c:f>Data!$F$68:$F$87</c:f>
              <c:numCache>
                <c:formatCode>#,##0.0</c:formatCode>
                <c:ptCount val="20"/>
                <c:pt idx="0">
                  <c:v>3.4</c:v>
                </c:pt>
                <c:pt idx="1">
                  <c:v>3.5</c:v>
                </c:pt>
                <c:pt idx="2">
                  <c:v>5.8</c:v>
                </c:pt>
                <c:pt idx="3">
                  <c:v>6.3</c:v>
                </c:pt>
                <c:pt idx="4">
                  <c:v>6.1</c:v>
                </c:pt>
                <c:pt idx="5">
                  <c:v>6.1</c:v>
                </c:pt>
                <c:pt idx="6">
                  <c:v>6.1</c:v>
                </c:pt>
                <c:pt idx="7">
                  <c:v>6</c:v>
                </c:pt>
                <c:pt idx="8">
                  <c:v>5.7</c:v>
                </c:pt>
                <c:pt idx="9">
                  <c:v>5.6</c:v>
                </c:pt>
                <c:pt idx="10">
                  <c:v>5.7</c:v>
                </c:pt>
                <c:pt idx="11">
                  <c:v>5.7</c:v>
                </c:pt>
                <c:pt idx="12">
                  <c:v>5.9</c:v>
                </c:pt>
                <c:pt idx="13">
                  <c:v>5.8</c:v>
                </c:pt>
                <c:pt idx="14">
                  <c:v>5.6</c:v>
                </c:pt>
                <c:pt idx="15">
                  <c:v>5.4</c:v>
                </c:pt>
                <c:pt idx="16">
                  <c:v>5</c:v>
                </c:pt>
                <c:pt idx="17">
                  <c:v>4.9000000000000004</c:v>
                </c:pt>
                <c:pt idx="18">
                  <c:v>4.5999999999999996</c:v>
                </c:pt>
                <c:pt idx="19">
                  <c:v>4.5999999999999996</c:v>
                </c:pt>
              </c:numCache>
            </c:numRef>
          </c:val>
          <c:smooth val="1"/>
          <c:extLst>
            <c:ext xmlns:c16="http://schemas.microsoft.com/office/drawing/2014/chart" uri="{C3380CC4-5D6E-409C-BE32-E72D297353CC}">
              <c16:uniqueId val="{00000004-10A6-4EB4-8DEA-4E34FF5B2310}"/>
            </c:ext>
          </c:extLst>
        </c:ser>
        <c:ser>
          <c:idx val="5"/>
          <c:order val="5"/>
          <c:tx>
            <c:strRef>
              <c:f>Data!$G$56</c:f>
              <c:strCache>
                <c:ptCount val="1"/>
                <c:pt idx="0">
                  <c:v>England</c:v>
                </c:pt>
              </c:strCache>
            </c:strRef>
          </c:tx>
          <c:spPr>
            <a:ln w="19050" cap="rnd">
              <a:solidFill>
                <a:schemeClr val="accent6"/>
              </a:solidFill>
              <a:prstDash val="dash"/>
              <a:round/>
            </a:ln>
            <a:effectLst/>
          </c:spPr>
          <c:marker>
            <c:symbol val="none"/>
          </c:marker>
          <c:cat>
            <c:strRef>
              <c:f>Data!$A$68:$A$87</c:f>
              <c:strCache>
                <c:ptCount val="20"/>
                <c:pt idx="0">
                  <c:v>February 2020</c:v>
                </c:pt>
                <c:pt idx="1">
                  <c:v>March 2020</c:v>
                </c:pt>
                <c:pt idx="2">
                  <c:v>April 2020</c:v>
                </c:pt>
                <c:pt idx="3">
                  <c:v>May 2020</c:v>
                </c:pt>
                <c:pt idx="4">
                  <c:v>June 2020</c:v>
                </c:pt>
                <c:pt idx="5">
                  <c:v>July 2020</c:v>
                </c:pt>
                <c:pt idx="6">
                  <c:v>August 2020</c:v>
                </c:pt>
                <c:pt idx="7">
                  <c:v>September 2020</c:v>
                </c:pt>
                <c:pt idx="8">
                  <c:v>October 2020</c:v>
                </c:pt>
                <c:pt idx="9">
                  <c:v>November 2020</c:v>
                </c:pt>
                <c:pt idx="10">
                  <c:v>December 2020</c:v>
                </c:pt>
                <c:pt idx="11">
                  <c:v>January 2021</c:v>
                </c:pt>
                <c:pt idx="12">
                  <c:v>February 2021</c:v>
                </c:pt>
                <c:pt idx="13">
                  <c:v>March 2021</c:v>
                </c:pt>
                <c:pt idx="14">
                  <c:v>April 2021</c:v>
                </c:pt>
                <c:pt idx="15">
                  <c:v>May 2021</c:v>
                </c:pt>
                <c:pt idx="16">
                  <c:v>June 2021</c:v>
                </c:pt>
                <c:pt idx="17">
                  <c:v>July 2021</c:v>
                </c:pt>
                <c:pt idx="18">
                  <c:v>August 2021</c:v>
                </c:pt>
                <c:pt idx="19">
                  <c:v>September 2021</c:v>
                </c:pt>
              </c:strCache>
            </c:strRef>
          </c:cat>
          <c:val>
            <c:numRef>
              <c:f>Data!$G$68:$G$87</c:f>
              <c:numCache>
                <c:formatCode>#,##0.0</c:formatCode>
                <c:ptCount val="20"/>
                <c:pt idx="0">
                  <c:v>3</c:v>
                </c:pt>
                <c:pt idx="1">
                  <c:v>3</c:v>
                </c:pt>
                <c:pt idx="2">
                  <c:v>5</c:v>
                </c:pt>
                <c:pt idx="3">
                  <c:v>6.4</c:v>
                </c:pt>
                <c:pt idx="4">
                  <c:v>6.2</c:v>
                </c:pt>
                <c:pt idx="5">
                  <c:v>6.4</c:v>
                </c:pt>
                <c:pt idx="6">
                  <c:v>6.5</c:v>
                </c:pt>
                <c:pt idx="7">
                  <c:v>6.4</c:v>
                </c:pt>
                <c:pt idx="8">
                  <c:v>6.2</c:v>
                </c:pt>
                <c:pt idx="9">
                  <c:v>6.3</c:v>
                </c:pt>
                <c:pt idx="10">
                  <c:v>6.3</c:v>
                </c:pt>
                <c:pt idx="11">
                  <c:v>6.2</c:v>
                </c:pt>
                <c:pt idx="12">
                  <c:v>6.5</c:v>
                </c:pt>
                <c:pt idx="13">
                  <c:v>6.5</c:v>
                </c:pt>
                <c:pt idx="14">
                  <c:v>6.4</c:v>
                </c:pt>
                <c:pt idx="15">
                  <c:v>6</c:v>
                </c:pt>
                <c:pt idx="16">
                  <c:v>5.6</c:v>
                </c:pt>
                <c:pt idx="17">
                  <c:v>5.4</c:v>
                </c:pt>
                <c:pt idx="18">
                  <c:v>5.2</c:v>
                </c:pt>
                <c:pt idx="19">
                  <c:v>5.0999999999999996</c:v>
                </c:pt>
              </c:numCache>
            </c:numRef>
          </c:val>
          <c:smooth val="0"/>
          <c:extLst>
            <c:ext xmlns:c16="http://schemas.microsoft.com/office/drawing/2014/chart" uri="{C3380CC4-5D6E-409C-BE32-E72D297353CC}">
              <c16:uniqueId val="{00000005-10A6-4EB4-8DEA-4E34FF5B2310}"/>
            </c:ext>
          </c:extLst>
        </c:ser>
        <c:dLbls>
          <c:showLegendKey val="0"/>
          <c:showVal val="0"/>
          <c:showCatName val="0"/>
          <c:showSerName val="0"/>
          <c:showPercent val="0"/>
          <c:showBubbleSize val="0"/>
        </c:dLbls>
        <c:smooth val="0"/>
        <c:axId val="485178904"/>
        <c:axId val="485186448"/>
      </c:lineChart>
      <c:dateAx>
        <c:axId val="485178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2">
                    <a:lumMod val="75000"/>
                  </a:schemeClr>
                </a:solidFill>
                <a:latin typeface="+mn-lt"/>
                <a:ea typeface="+mn-ea"/>
                <a:cs typeface="+mn-cs"/>
              </a:defRPr>
            </a:pPr>
            <a:endParaRPr lang="en-US"/>
          </a:p>
        </c:txPr>
        <c:crossAx val="485186448"/>
        <c:crosses val="autoZero"/>
        <c:auto val="0"/>
        <c:lblOffset val="100"/>
        <c:baseTimeUnit val="months"/>
        <c:majorUnit val="2"/>
        <c:minorUnit val="1"/>
      </c:dateAx>
      <c:valAx>
        <c:axId val="485186448"/>
        <c:scaling>
          <c:orientation val="minMax"/>
        </c:scaling>
        <c:delete val="0"/>
        <c:axPos val="l"/>
        <c:majorGridlines>
          <c:spPr>
            <a:ln w="9525" cap="flat" cmpd="sng" algn="ctr">
              <a:solidFill>
                <a:srgbClr val="74818C">
                  <a:lumMod val="40000"/>
                  <a:lumOff val="60000"/>
                </a:srgbClr>
              </a:solidFill>
              <a:prstDash val="dash"/>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2">
                    <a:lumMod val="75000"/>
                  </a:schemeClr>
                </a:solidFill>
                <a:latin typeface="+mn-lt"/>
                <a:ea typeface="+mn-ea"/>
                <a:cs typeface="+mn-cs"/>
              </a:defRPr>
            </a:pPr>
            <a:endParaRPr lang="en-US"/>
          </a:p>
        </c:txPr>
        <c:crossAx val="485178904"/>
        <c:crosses val="autoZero"/>
        <c:crossBetween val="between"/>
      </c:valAx>
      <c:spPr>
        <a:noFill/>
        <a:ln>
          <a:noFill/>
        </a:ln>
        <a:effectLst/>
      </c:spPr>
    </c:plotArea>
    <c:legend>
      <c:legendPos val="b"/>
      <c:layout>
        <c:manualLayout>
          <c:xMode val="edge"/>
          <c:yMode val="edge"/>
          <c:x val="0"/>
          <c:y val="0.89337713021985166"/>
          <c:w val="1"/>
          <c:h val="0.106622869780148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2">
                  <a:lumMod val="7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200">
          <a:solidFill>
            <a:schemeClr val="bg2">
              <a:lumMod val="75000"/>
            </a:schemeClr>
          </a:solidFill>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94036133439204E-2"/>
          <c:y val="4.2340647094287224E-3"/>
          <c:w val="0.99474992054977796"/>
          <c:h val="0.93866145956045044"/>
        </c:manualLayout>
      </c:layout>
      <c:barChart>
        <c:barDir val="bar"/>
        <c:grouping val="clustered"/>
        <c:varyColors val="0"/>
        <c:ser>
          <c:idx val="0"/>
          <c:order val="0"/>
          <c:tx>
            <c:strRef>
              <c:f>calcs!$B$3</c:f>
              <c:strCache>
                <c:ptCount val="1"/>
                <c:pt idx="0">
                  <c:v>March 2021</c:v>
                </c:pt>
              </c:strCache>
            </c:strRef>
          </c:tx>
          <c:spPr>
            <a:solidFill>
              <a:schemeClr val="accent1"/>
            </a:solidFill>
            <a:ln>
              <a:noFill/>
            </a:ln>
            <a:effectLst/>
          </c:spPr>
          <c:invertIfNegative val="0"/>
          <c:dPt>
            <c:idx val="4"/>
            <c:invertIfNegative val="0"/>
            <c:bubble3D val="0"/>
            <c:spPr>
              <a:solidFill>
                <a:srgbClr val="287662"/>
              </a:solidFill>
              <a:ln>
                <a:noFill/>
              </a:ln>
              <a:effectLst/>
            </c:spPr>
            <c:extLst>
              <c:ext xmlns:c16="http://schemas.microsoft.com/office/drawing/2014/chart" uri="{C3380CC4-5D6E-409C-BE32-E72D297353CC}">
                <c16:uniqueId val="{00000003-718F-40AE-B4DB-67A6DD2BD34F}"/>
              </c:ext>
            </c:extLst>
          </c:dPt>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calcs!$A$4:$A$11</c:f>
              <c:strCache>
                <c:ptCount val="8"/>
                <c:pt idx="0">
                  <c:v>East Riding of Yorkshire</c:v>
                </c:pt>
                <c:pt idx="1">
                  <c:v>Kingston upon Hull</c:v>
                </c:pt>
                <c:pt idx="2">
                  <c:v>North East Lincolnshire</c:v>
                </c:pt>
                <c:pt idx="3">
                  <c:v>North Lincolnshire</c:v>
                </c:pt>
                <c:pt idx="4">
                  <c:v>Hull and East Yorkshire</c:v>
                </c:pt>
                <c:pt idx="5">
                  <c:v>Humber </c:v>
                </c:pt>
                <c:pt idx="6">
                  <c:v>Yorkshire And The Humber Region</c:v>
                </c:pt>
                <c:pt idx="7">
                  <c:v>England</c:v>
                </c:pt>
              </c:strCache>
            </c:strRef>
          </c:cat>
          <c:val>
            <c:numRef>
              <c:f>calcs!$B$4:$B$11</c:f>
              <c:numCache>
                <c:formatCode>0%</c:formatCode>
                <c:ptCount val="8"/>
                <c:pt idx="0">
                  <c:v>0.14666666666666667</c:v>
                </c:pt>
                <c:pt idx="1">
                  <c:v>0.11825396825396825</c:v>
                </c:pt>
                <c:pt idx="2">
                  <c:v>0.12647058823529411</c:v>
                </c:pt>
                <c:pt idx="3">
                  <c:v>0.11688311688311688</c:v>
                </c:pt>
                <c:pt idx="4">
                  <c:v>0.13295019157088123</c:v>
                </c:pt>
                <c:pt idx="5">
                  <c:v>0.11600985221674877</c:v>
                </c:pt>
                <c:pt idx="6">
                  <c:v>0.13214285714285715</c:v>
                </c:pt>
                <c:pt idx="7">
                  <c:v>0.13823377771230758</c:v>
                </c:pt>
              </c:numCache>
            </c:numRef>
          </c:val>
          <c:extLst>
            <c:ext xmlns:c16="http://schemas.microsoft.com/office/drawing/2014/chart" uri="{C3380CC4-5D6E-409C-BE32-E72D297353CC}">
              <c16:uniqueId val="{00000000-718F-40AE-B4DB-67A6DD2BD34F}"/>
            </c:ext>
          </c:extLst>
        </c:ser>
        <c:ser>
          <c:idx val="1"/>
          <c:order val="1"/>
          <c:tx>
            <c:strRef>
              <c:f>calcs!$C$3</c:f>
              <c:strCache>
                <c:ptCount val="1"/>
                <c:pt idx="0">
                  <c:v>September 2021</c:v>
                </c:pt>
              </c:strCache>
            </c:strRef>
          </c:tx>
          <c:spPr>
            <a:solidFill>
              <a:srgbClr val="5496B4"/>
            </a:solidFill>
            <a:ln>
              <a:noFill/>
            </a:ln>
            <a:effectLst/>
          </c:spPr>
          <c:invertIfNegative val="0"/>
          <c:dPt>
            <c:idx val="4"/>
            <c:invertIfNegative val="0"/>
            <c:bubble3D val="0"/>
            <c:spPr>
              <a:solidFill>
                <a:srgbClr val="6CCDB3"/>
              </a:solidFill>
              <a:ln>
                <a:noFill/>
              </a:ln>
              <a:effectLst/>
            </c:spPr>
            <c:extLst>
              <c:ext xmlns:c16="http://schemas.microsoft.com/office/drawing/2014/chart" uri="{C3380CC4-5D6E-409C-BE32-E72D297353CC}">
                <c16:uniqueId val="{00000004-718F-40AE-B4DB-67A6DD2BD34F}"/>
              </c:ext>
            </c:extLst>
          </c:dPt>
          <c:dLbls>
            <c:spPr>
              <a:noFill/>
              <a:ln>
                <a:noFill/>
              </a:ln>
              <a:effectLst/>
            </c:spPr>
            <c:txPr>
              <a:bodyPr rot="0" spcFirstLastPara="1" vertOverflow="ellipsis" vert="horz" wrap="square" lIns="38100" tIns="19050" rIns="38100" bIns="19050" anchor="ctr" anchorCtr="0">
                <a:spAutoFit/>
              </a:bodyPr>
              <a:lstStyle/>
              <a:p>
                <a:pPr algn="ctr">
                  <a:defRPr lang="en-US"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calcs!$A$4:$A$11</c:f>
              <c:strCache>
                <c:ptCount val="8"/>
                <c:pt idx="0">
                  <c:v>East Riding of Yorkshire</c:v>
                </c:pt>
                <c:pt idx="1">
                  <c:v>Kingston upon Hull</c:v>
                </c:pt>
                <c:pt idx="2">
                  <c:v>North East Lincolnshire</c:v>
                </c:pt>
                <c:pt idx="3">
                  <c:v>North Lincolnshire</c:v>
                </c:pt>
                <c:pt idx="4">
                  <c:v>Hull and East Yorkshire</c:v>
                </c:pt>
                <c:pt idx="5">
                  <c:v>Humber </c:v>
                </c:pt>
                <c:pt idx="6">
                  <c:v>Yorkshire And The Humber Region</c:v>
                </c:pt>
                <c:pt idx="7">
                  <c:v>England</c:v>
                </c:pt>
              </c:strCache>
            </c:strRef>
          </c:cat>
          <c:val>
            <c:numRef>
              <c:f>calcs!$C$4:$C$11</c:f>
              <c:numCache>
                <c:formatCode>0.0%</c:formatCode>
                <c:ptCount val="8"/>
                <c:pt idx="0">
                  <c:v>0.03</c:v>
                </c:pt>
                <c:pt idx="1">
                  <c:v>0.03</c:v>
                </c:pt>
                <c:pt idx="2">
                  <c:v>0.03</c:v>
                </c:pt>
                <c:pt idx="3">
                  <c:v>0.03</c:v>
                </c:pt>
                <c:pt idx="4">
                  <c:v>2.809655718242976E-2</c:v>
                </c:pt>
                <c:pt idx="5">
                  <c:v>2.7934392619169655E-2</c:v>
                </c:pt>
                <c:pt idx="6">
                  <c:v>0.03</c:v>
                </c:pt>
                <c:pt idx="7">
                  <c:v>0.04</c:v>
                </c:pt>
              </c:numCache>
            </c:numRef>
          </c:val>
          <c:extLst>
            <c:ext xmlns:c16="http://schemas.microsoft.com/office/drawing/2014/chart" uri="{C3380CC4-5D6E-409C-BE32-E72D297353CC}">
              <c16:uniqueId val="{00000001-718F-40AE-B4DB-67A6DD2BD34F}"/>
            </c:ext>
          </c:extLst>
        </c:ser>
        <c:dLbls>
          <c:dLblPos val="inEnd"/>
          <c:showLegendKey val="0"/>
          <c:showVal val="1"/>
          <c:showCatName val="0"/>
          <c:showSerName val="0"/>
          <c:showPercent val="0"/>
          <c:showBubbleSize val="0"/>
        </c:dLbls>
        <c:gapWidth val="35"/>
        <c:axId val="327796720"/>
        <c:axId val="327791144"/>
      </c:barChart>
      <c:catAx>
        <c:axId val="327796720"/>
        <c:scaling>
          <c:orientation val="minMax"/>
        </c:scaling>
        <c:delete val="0"/>
        <c:axPos val="l"/>
        <c:numFmt formatCode="General" sourceLinked="1"/>
        <c:majorTickMark val="none"/>
        <c:minorTickMark val="none"/>
        <c:tickLblPos val="nextTo"/>
        <c:spPr>
          <a:noFill/>
          <a:ln w="9525" cap="flat" cmpd="sng" algn="ctr">
            <a:solidFill>
              <a:srgbClr val="FFFFFF"/>
            </a:solidFill>
            <a:round/>
          </a:ln>
          <a:effectLst/>
        </c:spPr>
        <c:txPr>
          <a:bodyPr rot="-60000000" spcFirstLastPara="1" vertOverflow="ellipsis" vert="horz" wrap="square" anchor="ctr" anchorCtr="1"/>
          <a:lstStyle/>
          <a:p>
            <a:pPr algn="ctr">
              <a:defRPr lang="en-US" sz="800" b="0" i="0" u="none" strike="noStrike" kern="1200" baseline="0">
                <a:solidFill>
                  <a:schemeClr val="bg2">
                    <a:lumMod val="75000"/>
                  </a:schemeClr>
                </a:solidFill>
                <a:latin typeface="+mn-lt"/>
                <a:ea typeface="+mn-ea"/>
                <a:cs typeface="+mn-cs"/>
              </a:defRPr>
            </a:pPr>
            <a:endParaRPr lang="en-US"/>
          </a:p>
        </c:txPr>
        <c:crossAx val="327791144"/>
        <c:crosses val="autoZero"/>
        <c:auto val="1"/>
        <c:lblAlgn val="ctr"/>
        <c:lblOffset val="100"/>
        <c:noMultiLvlLbl val="1"/>
      </c:catAx>
      <c:valAx>
        <c:axId val="327791144"/>
        <c:scaling>
          <c:orientation val="minMax"/>
        </c:scaling>
        <c:delete val="1"/>
        <c:axPos val="b"/>
        <c:numFmt formatCode="0%" sourceLinked="1"/>
        <c:majorTickMark val="none"/>
        <c:minorTickMark val="none"/>
        <c:tickLblPos val="nextTo"/>
        <c:crossAx val="327796720"/>
        <c:crosses val="autoZero"/>
        <c:crossBetween val="between"/>
      </c:valAx>
      <c:spPr>
        <a:noFill/>
        <a:ln>
          <a:noFill/>
        </a:ln>
        <a:effectLst/>
      </c:spPr>
    </c:plotArea>
    <c:legend>
      <c:legendPos val="r"/>
      <c:layout>
        <c:manualLayout>
          <c:xMode val="edge"/>
          <c:yMode val="edge"/>
          <c:x val="0.8078218833787898"/>
          <c:y val="0.58869496374652197"/>
          <c:w val="0.19217811662121015"/>
          <c:h val="0.2566587996908142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a:outerShdw blurRad="50800" dist="38100" dir="5400000" algn="t" rotWithShape="0">
        <a:prstClr val="black">
          <a:alpha val="40000"/>
        </a:prstClr>
      </a:outerShdw>
    </a:effectLst>
  </c:spPr>
  <c:txPr>
    <a:bodyPr/>
    <a:lstStyle/>
    <a:p>
      <a:pPr>
        <a:defRPr sz="1400">
          <a:solidFill>
            <a:schemeClr val="bg1"/>
          </a:solidFill>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486434787207119E-2"/>
          <c:y val="0.10394729107143572"/>
          <c:w val="0.92730768021307963"/>
          <c:h val="0.8110596539522309"/>
        </c:manualLayout>
      </c:layout>
      <c:lineChart>
        <c:grouping val="standard"/>
        <c:varyColors val="0"/>
        <c:ser>
          <c:idx val="2"/>
          <c:order val="0"/>
          <c:tx>
            <c:strRef>
              <c:f>calcs!$A$19</c:f>
              <c:strCache>
                <c:ptCount val="1"/>
                <c:pt idx="0">
                  <c:v>England</c:v>
                </c:pt>
              </c:strCache>
            </c:strRef>
          </c:tx>
          <c:spPr>
            <a:ln w="28575" cap="rnd">
              <a:solidFill>
                <a:srgbClr val="AACBDA"/>
              </a:solidFill>
              <a:round/>
            </a:ln>
            <a:effectLst/>
          </c:spPr>
          <c:marker>
            <c:symbol val="none"/>
          </c:marker>
          <c:cat>
            <c:numRef>
              <c:f>calcs!$B$18:$N$18</c:f>
              <c:numCache>
                <c:formatCode>mmm\-yy</c:formatCode>
                <c:ptCount val="13"/>
                <c:pt idx="0">
                  <c:v>44013</c:v>
                </c:pt>
                <c:pt idx="1">
                  <c:v>44044</c:v>
                </c:pt>
                <c:pt idx="2">
                  <c:v>44075</c:v>
                </c:pt>
                <c:pt idx="3">
                  <c:v>44105</c:v>
                </c:pt>
                <c:pt idx="4">
                  <c:v>44136</c:v>
                </c:pt>
                <c:pt idx="5">
                  <c:v>44166</c:v>
                </c:pt>
                <c:pt idx="6">
                  <c:v>44197</c:v>
                </c:pt>
                <c:pt idx="7">
                  <c:v>44228</c:v>
                </c:pt>
                <c:pt idx="8">
                  <c:v>44256</c:v>
                </c:pt>
                <c:pt idx="9">
                  <c:v>44317</c:v>
                </c:pt>
                <c:pt idx="10">
                  <c:v>44378</c:v>
                </c:pt>
                <c:pt idx="11">
                  <c:v>44409</c:v>
                </c:pt>
                <c:pt idx="12">
                  <c:v>44440</c:v>
                </c:pt>
              </c:numCache>
            </c:numRef>
          </c:cat>
          <c:val>
            <c:numRef>
              <c:f>calcs!$B$19:$N$19</c:f>
              <c:numCache>
                <c:formatCode>0%</c:formatCode>
                <c:ptCount val="13"/>
                <c:pt idx="0">
                  <c:v>0.15593282757604773</c:v>
                </c:pt>
                <c:pt idx="1">
                  <c:v>0.11389482212565367</c:v>
                </c:pt>
                <c:pt idx="2">
                  <c:v>8.5766369595639685E-2</c:v>
                </c:pt>
                <c:pt idx="3">
                  <c:v>6.9875524784562132E-2</c:v>
                </c:pt>
                <c:pt idx="4">
                  <c:v>0.11819621418575532</c:v>
                </c:pt>
                <c:pt idx="5">
                  <c:v>0.11733814539294395</c:v>
                </c:pt>
                <c:pt idx="6">
                  <c:v>0.1431428150548722</c:v>
                </c:pt>
                <c:pt idx="7">
                  <c:v>0.1400788097517861</c:v>
                </c:pt>
                <c:pt idx="8">
                  <c:v>0.12544376519113207</c:v>
                </c:pt>
                <c:pt idx="9">
                  <c:v>0.08</c:v>
                </c:pt>
                <c:pt idx="10">
                  <c:v>0.06</c:v>
                </c:pt>
                <c:pt idx="11">
                  <c:v>0.05</c:v>
                </c:pt>
                <c:pt idx="12">
                  <c:v>0.04</c:v>
                </c:pt>
              </c:numCache>
            </c:numRef>
          </c:val>
          <c:smooth val="0"/>
          <c:extLst>
            <c:ext xmlns:c16="http://schemas.microsoft.com/office/drawing/2014/chart" uri="{C3380CC4-5D6E-409C-BE32-E72D297353CC}">
              <c16:uniqueId val="{00000000-C92D-4A93-85C7-4DADC3913C19}"/>
            </c:ext>
          </c:extLst>
        </c:ser>
        <c:ser>
          <c:idx val="1"/>
          <c:order val="1"/>
          <c:tx>
            <c:strRef>
              <c:f>calcs!$A$20</c:f>
              <c:strCache>
                <c:ptCount val="1"/>
                <c:pt idx="0">
                  <c:v>Yorkshire And The Humber</c:v>
                </c:pt>
              </c:strCache>
            </c:strRef>
          </c:tx>
          <c:spPr>
            <a:ln w="28575" cap="rnd">
              <a:solidFill>
                <a:schemeClr val="accent2"/>
              </a:solidFill>
              <a:round/>
            </a:ln>
            <a:effectLst/>
          </c:spPr>
          <c:marker>
            <c:symbol val="none"/>
          </c:marker>
          <c:cat>
            <c:numRef>
              <c:f>calcs!$B$18:$N$18</c:f>
              <c:numCache>
                <c:formatCode>mmm\-yy</c:formatCode>
                <c:ptCount val="13"/>
                <c:pt idx="0">
                  <c:v>44013</c:v>
                </c:pt>
                <c:pt idx="1">
                  <c:v>44044</c:v>
                </c:pt>
                <c:pt idx="2">
                  <c:v>44075</c:v>
                </c:pt>
                <c:pt idx="3">
                  <c:v>44105</c:v>
                </c:pt>
                <c:pt idx="4">
                  <c:v>44136</c:v>
                </c:pt>
                <c:pt idx="5">
                  <c:v>44166</c:v>
                </c:pt>
                <c:pt idx="6">
                  <c:v>44197</c:v>
                </c:pt>
                <c:pt idx="7">
                  <c:v>44228</c:v>
                </c:pt>
                <c:pt idx="8">
                  <c:v>44256</c:v>
                </c:pt>
                <c:pt idx="9">
                  <c:v>44317</c:v>
                </c:pt>
                <c:pt idx="10">
                  <c:v>44378</c:v>
                </c:pt>
                <c:pt idx="11">
                  <c:v>44409</c:v>
                </c:pt>
                <c:pt idx="12">
                  <c:v>44440</c:v>
                </c:pt>
              </c:numCache>
            </c:numRef>
          </c:cat>
          <c:val>
            <c:numRef>
              <c:f>calcs!$B$20:$N$20</c:f>
            </c:numRef>
          </c:val>
          <c:smooth val="0"/>
          <c:extLst>
            <c:ext xmlns:c16="http://schemas.microsoft.com/office/drawing/2014/chart" uri="{C3380CC4-5D6E-409C-BE32-E72D297353CC}">
              <c16:uniqueId val="{00000001-C92D-4A93-85C7-4DADC3913C19}"/>
            </c:ext>
          </c:extLst>
        </c:ser>
        <c:ser>
          <c:idx val="0"/>
          <c:order val="2"/>
          <c:tx>
            <c:strRef>
              <c:f>calcs!$A$21</c:f>
              <c:strCache>
                <c:ptCount val="1"/>
                <c:pt idx="0">
                  <c:v>East Riding of Yorkshire UA</c:v>
                </c:pt>
              </c:strCache>
            </c:strRef>
          </c:tx>
          <c:spPr>
            <a:ln w="28575" cap="rnd">
              <a:solidFill>
                <a:schemeClr val="accent1"/>
              </a:solidFill>
              <a:round/>
            </a:ln>
            <a:effectLst/>
          </c:spPr>
          <c:marker>
            <c:symbol val="none"/>
          </c:marker>
          <c:cat>
            <c:numRef>
              <c:f>calcs!$B$18:$N$18</c:f>
              <c:numCache>
                <c:formatCode>mmm\-yy</c:formatCode>
                <c:ptCount val="13"/>
                <c:pt idx="0">
                  <c:v>44013</c:v>
                </c:pt>
                <c:pt idx="1">
                  <c:v>44044</c:v>
                </c:pt>
                <c:pt idx="2">
                  <c:v>44075</c:v>
                </c:pt>
                <c:pt idx="3">
                  <c:v>44105</c:v>
                </c:pt>
                <c:pt idx="4">
                  <c:v>44136</c:v>
                </c:pt>
                <c:pt idx="5">
                  <c:v>44166</c:v>
                </c:pt>
                <c:pt idx="6">
                  <c:v>44197</c:v>
                </c:pt>
                <c:pt idx="7">
                  <c:v>44228</c:v>
                </c:pt>
                <c:pt idx="8">
                  <c:v>44256</c:v>
                </c:pt>
                <c:pt idx="9">
                  <c:v>44317</c:v>
                </c:pt>
                <c:pt idx="10">
                  <c:v>44378</c:v>
                </c:pt>
                <c:pt idx="11">
                  <c:v>44409</c:v>
                </c:pt>
                <c:pt idx="12">
                  <c:v>44440</c:v>
                </c:pt>
              </c:numCache>
            </c:numRef>
          </c:cat>
          <c:val>
            <c:numRef>
              <c:f>calcs!$B$21:$N$21</c:f>
            </c:numRef>
          </c:val>
          <c:smooth val="0"/>
          <c:extLst>
            <c:ext xmlns:c16="http://schemas.microsoft.com/office/drawing/2014/chart" uri="{C3380CC4-5D6E-409C-BE32-E72D297353CC}">
              <c16:uniqueId val="{00000002-C92D-4A93-85C7-4DADC3913C19}"/>
            </c:ext>
          </c:extLst>
        </c:ser>
        <c:ser>
          <c:idx val="3"/>
          <c:order val="3"/>
          <c:tx>
            <c:strRef>
              <c:f>calcs!$A$22</c:f>
              <c:strCache>
                <c:ptCount val="1"/>
                <c:pt idx="0">
                  <c:v>Kingston upon Hull, City of (UA)</c:v>
                </c:pt>
              </c:strCache>
            </c:strRef>
          </c:tx>
          <c:spPr>
            <a:ln w="28575" cap="rnd">
              <a:solidFill>
                <a:schemeClr val="accent4"/>
              </a:solidFill>
              <a:round/>
            </a:ln>
            <a:effectLst/>
          </c:spPr>
          <c:marker>
            <c:symbol val="none"/>
          </c:marker>
          <c:cat>
            <c:numRef>
              <c:f>calcs!$B$18:$N$18</c:f>
              <c:numCache>
                <c:formatCode>mmm\-yy</c:formatCode>
                <c:ptCount val="13"/>
                <c:pt idx="0">
                  <c:v>44013</c:v>
                </c:pt>
                <c:pt idx="1">
                  <c:v>44044</c:v>
                </c:pt>
                <c:pt idx="2">
                  <c:v>44075</c:v>
                </c:pt>
                <c:pt idx="3">
                  <c:v>44105</c:v>
                </c:pt>
                <c:pt idx="4">
                  <c:v>44136</c:v>
                </c:pt>
                <c:pt idx="5">
                  <c:v>44166</c:v>
                </c:pt>
                <c:pt idx="6">
                  <c:v>44197</c:v>
                </c:pt>
                <c:pt idx="7">
                  <c:v>44228</c:v>
                </c:pt>
                <c:pt idx="8">
                  <c:v>44256</c:v>
                </c:pt>
                <c:pt idx="9">
                  <c:v>44317</c:v>
                </c:pt>
                <c:pt idx="10">
                  <c:v>44378</c:v>
                </c:pt>
                <c:pt idx="11">
                  <c:v>44409</c:v>
                </c:pt>
                <c:pt idx="12">
                  <c:v>44440</c:v>
                </c:pt>
              </c:numCache>
            </c:numRef>
          </c:cat>
          <c:val>
            <c:numRef>
              <c:f>calcs!$B$22:$N$22</c:f>
            </c:numRef>
          </c:val>
          <c:smooth val="0"/>
          <c:extLst>
            <c:ext xmlns:c16="http://schemas.microsoft.com/office/drawing/2014/chart" uri="{C3380CC4-5D6E-409C-BE32-E72D297353CC}">
              <c16:uniqueId val="{00000003-C92D-4A93-85C7-4DADC3913C19}"/>
            </c:ext>
          </c:extLst>
        </c:ser>
        <c:ser>
          <c:idx val="4"/>
          <c:order val="4"/>
          <c:tx>
            <c:strRef>
              <c:f>calcs!$A$23</c:f>
              <c:strCache>
                <c:ptCount val="1"/>
                <c:pt idx="0">
                  <c:v>North East Lincolnshire UA</c:v>
                </c:pt>
              </c:strCache>
            </c:strRef>
          </c:tx>
          <c:spPr>
            <a:ln w="28575" cap="rnd">
              <a:solidFill>
                <a:schemeClr val="accent5"/>
              </a:solidFill>
              <a:round/>
            </a:ln>
            <a:effectLst/>
          </c:spPr>
          <c:marker>
            <c:symbol val="none"/>
          </c:marker>
          <c:cat>
            <c:numRef>
              <c:f>calcs!$B$18:$N$18</c:f>
              <c:numCache>
                <c:formatCode>mmm\-yy</c:formatCode>
                <c:ptCount val="13"/>
                <c:pt idx="0">
                  <c:v>44013</c:v>
                </c:pt>
                <c:pt idx="1">
                  <c:v>44044</c:v>
                </c:pt>
                <c:pt idx="2">
                  <c:v>44075</c:v>
                </c:pt>
                <c:pt idx="3">
                  <c:v>44105</c:v>
                </c:pt>
                <c:pt idx="4">
                  <c:v>44136</c:v>
                </c:pt>
                <c:pt idx="5">
                  <c:v>44166</c:v>
                </c:pt>
                <c:pt idx="6">
                  <c:v>44197</c:v>
                </c:pt>
                <c:pt idx="7">
                  <c:v>44228</c:v>
                </c:pt>
                <c:pt idx="8">
                  <c:v>44256</c:v>
                </c:pt>
                <c:pt idx="9">
                  <c:v>44317</c:v>
                </c:pt>
                <c:pt idx="10">
                  <c:v>44378</c:v>
                </c:pt>
                <c:pt idx="11">
                  <c:v>44409</c:v>
                </c:pt>
                <c:pt idx="12">
                  <c:v>44440</c:v>
                </c:pt>
              </c:numCache>
            </c:numRef>
          </c:cat>
          <c:val>
            <c:numRef>
              <c:f>calcs!$B$23:$N$23</c:f>
            </c:numRef>
          </c:val>
          <c:smooth val="0"/>
          <c:extLst>
            <c:ext xmlns:c16="http://schemas.microsoft.com/office/drawing/2014/chart" uri="{C3380CC4-5D6E-409C-BE32-E72D297353CC}">
              <c16:uniqueId val="{00000004-C92D-4A93-85C7-4DADC3913C19}"/>
            </c:ext>
          </c:extLst>
        </c:ser>
        <c:ser>
          <c:idx val="5"/>
          <c:order val="5"/>
          <c:tx>
            <c:strRef>
              <c:f>calcs!$A$24</c:f>
              <c:strCache>
                <c:ptCount val="1"/>
                <c:pt idx="0">
                  <c:v>North Lincolnshire UA</c:v>
                </c:pt>
              </c:strCache>
            </c:strRef>
          </c:tx>
          <c:spPr>
            <a:ln w="28575" cap="rnd">
              <a:solidFill>
                <a:schemeClr val="accent6"/>
              </a:solidFill>
              <a:round/>
            </a:ln>
            <a:effectLst/>
          </c:spPr>
          <c:marker>
            <c:symbol val="none"/>
          </c:marker>
          <c:cat>
            <c:numRef>
              <c:f>calcs!$B$18:$N$18</c:f>
              <c:numCache>
                <c:formatCode>mmm\-yy</c:formatCode>
                <c:ptCount val="13"/>
                <c:pt idx="0">
                  <c:v>44013</c:v>
                </c:pt>
                <c:pt idx="1">
                  <c:v>44044</c:v>
                </c:pt>
                <c:pt idx="2">
                  <c:v>44075</c:v>
                </c:pt>
                <c:pt idx="3">
                  <c:v>44105</c:v>
                </c:pt>
                <c:pt idx="4">
                  <c:v>44136</c:v>
                </c:pt>
                <c:pt idx="5">
                  <c:v>44166</c:v>
                </c:pt>
                <c:pt idx="6">
                  <c:v>44197</c:v>
                </c:pt>
                <c:pt idx="7">
                  <c:v>44228</c:v>
                </c:pt>
                <c:pt idx="8">
                  <c:v>44256</c:v>
                </c:pt>
                <c:pt idx="9">
                  <c:v>44317</c:v>
                </c:pt>
                <c:pt idx="10">
                  <c:v>44378</c:v>
                </c:pt>
                <c:pt idx="11">
                  <c:v>44409</c:v>
                </c:pt>
                <c:pt idx="12">
                  <c:v>44440</c:v>
                </c:pt>
              </c:numCache>
            </c:numRef>
          </c:cat>
          <c:val>
            <c:numRef>
              <c:f>calcs!$B$24:$N$24</c:f>
            </c:numRef>
          </c:val>
          <c:smooth val="0"/>
          <c:extLst>
            <c:ext xmlns:c16="http://schemas.microsoft.com/office/drawing/2014/chart" uri="{C3380CC4-5D6E-409C-BE32-E72D297353CC}">
              <c16:uniqueId val="{00000005-C92D-4A93-85C7-4DADC3913C19}"/>
            </c:ext>
          </c:extLst>
        </c:ser>
        <c:ser>
          <c:idx val="6"/>
          <c:order val="6"/>
          <c:tx>
            <c:strRef>
              <c:f>calcs!$A$25</c:f>
              <c:strCache>
                <c:ptCount val="1"/>
                <c:pt idx="0">
                  <c:v>HEY Area</c:v>
                </c:pt>
              </c:strCache>
            </c:strRef>
          </c:tx>
          <c:spPr>
            <a:ln w="28575" cap="rnd">
              <a:solidFill>
                <a:srgbClr val="6CCDB3"/>
              </a:solidFill>
              <a:round/>
            </a:ln>
            <a:effectLst/>
          </c:spPr>
          <c:marker>
            <c:symbol val="none"/>
          </c:marker>
          <c:cat>
            <c:numRef>
              <c:f>calcs!$B$18:$N$18</c:f>
              <c:numCache>
                <c:formatCode>mmm\-yy</c:formatCode>
                <c:ptCount val="13"/>
                <c:pt idx="0">
                  <c:v>44013</c:v>
                </c:pt>
                <c:pt idx="1">
                  <c:v>44044</c:v>
                </c:pt>
                <c:pt idx="2">
                  <c:v>44075</c:v>
                </c:pt>
                <c:pt idx="3">
                  <c:v>44105</c:v>
                </c:pt>
                <c:pt idx="4">
                  <c:v>44136</c:v>
                </c:pt>
                <c:pt idx="5">
                  <c:v>44166</c:v>
                </c:pt>
                <c:pt idx="6">
                  <c:v>44197</c:v>
                </c:pt>
                <c:pt idx="7">
                  <c:v>44228</c:v>
                </c:pt>
                <c:pt idx="8">
                  <c:v>44256</c:v>
                </c:pt>
                <c:pt idx="9">
                  <c:v>44317</c:v>
                </c:pt>
                <c:pt idx="10">
                  <c:v>44378</c:v>
                </c:pt>
                <c:pt idx="11">
                  <c:v>44409</c:v>
                </c:pt>
                <c:pt idx="12">
                  <c:v>44440</c:v>
                </c:pt>
              </c:numCache>
            </c:numRef>
          </c:cat>
          <c:val>
            <c:numRef>
              <c:f>calcs!$B$25:$N$25</c:f>
              <c:numCache>
                <c:formatCode>0%</c:formatCode>
                <c:ptCount val="13"/>
                <c:pt idx="0">
                  <c:v>0.14559386973180077</c:v>
                </c:pt>
                <c:pt idx="1">
                  <c:v>9.9233716475095782E-2</c:v>
                </c:pt>
                <c:pt idx="2">
                  <c:v>7.0498084291187743E-2</c:v>
                </c:pt>
                <c:pt idx="3">
                  <c:v>5.5555555555555552E-2</c:v>
                </c:pt>
                <c:pt idx="4">
                  <c:v>0.11340996168582375</c:v>
                </c:pt>
                <c:pt idx="5">
                  <c:v>0.10804597701149425</c:v>
                </c:pt>
                <c:pt idx="6">
                  <c:v>0.13486590038314175</c:v>
                </c:pt>
                <c:pt idx="7">
                  <c:v>0.13409961685823754</c:v>
                </c:pt>
                <c:pt idx="8">
                  <c:v>0.11915708812260536</c:v>
                </c:pt>
                <c:pt idx="9">
                  <c:v>0.06</c:v>
                </c:pt>
                <c:pt idx="10">
                  <c:v>4.0364068064899089E-2</c:v>
                </c:pt>
                <c:pt idx="11">
                  <c:v>3.2845271072417886E-2</c:v>
                </c:pt>
                <c:pt idx="12">
                  <c:v>2.809655718242976E-2</c:v>
                </c:pt>
              </c:numCache>
            </c:numRef>
          </c:val>
          <c:smooth val="0"/>
          <c:extLst>
            <c:ext xmlns:c16="http://schemas.microsoft.com/office/drawing/2014/chart" uri="{C3380CC4-5D6E-409C-BE32-E72D297353CC}">
              <c16:uniqueId val="{00000006-C92D-4A93-85C7-4DADC3913C19}"/>
            </c:ext>
          </c:extLst>
        </c:ser>
        <c:ser>
          <c:idx val="7"/>
          <c:order val="7"/>
          <c:tx>
            <c:strRef>
              <c:f>calcs!$A$26</c:f>
              <c:strCache>
                <c:ptCount val="1"/>
                <c:pt idx="0">
                  <c:v>Humber</c:v>
                </c:pt>
              </c:strCache>
            </c:strRef>
          </c:tx>
          <c:spPr>
            <a:ln w="28575" cap="rnd">
              <a:solidFill>
                <a:schemeClr val="accent2">
                  <a:lumMod val="60000"/>
                </a:schemeClr>
              </a:solidFill>
              <a:round/>
            </a:ln>
            <a:effectLst/>
          </c:spPr>
          <c:marker>
            <c:symbol val="none"/>
          </c:marker>
          <c:cat>
            <c:numRef>
              <c:f>calcs!$B$18:$N$18</c:f>
              <c:numCache>
                <c:formatCode>mmm\-yy</c:formatCode>
                <c:ptCount val="13"/>
                <c:pt idx="0">
                  <c:v>44013</c:v>
                </c:pt>
                <c:pt idx="1">
                  <c:v>44044</c:v>
                </c:pt>
                <c:pt idx="2">
                  <c:v>44075</c:v>
                </c:pt>
                <c:pt idx="3">
                  <c:v>44105</c:v>
                </c:pt>
                <c:pt idx="4">
                  <c:v>44136</c:v>
                </c:pt>
                <c:pt idx="5">
                  <c:v>44166</c:v>
                </c:pt>
                <c:pt idx="6">
                  <c:v>44197</c:v>
                </c:pt>
                <c:pt idx="7">
                  <c:v>44228</c:v>
                </c:pt>
                <c:pt idx="8">
                  <c:v>44256</c:v>
                </c:pt>
                <c:pt idx="9">
                  <c:v>44317</c:v>
                </c:pt>
                <c:pt idx="10">
                  <c:v>44378</c:v>
                </c:pt>
                <c:pt idx="11">
                  <c:v>44409</c:v>
                </c:pt>
                <c:pt idx="12">
                  <c:v>44440</c:v>
                </c:pt>
              </c:numCache>
            </c:numRef>
          </c:cat>
          <c:val>
            <c:numRef>
              <c:f>calcs!$B$26:$N$26</c:f>
              <c:numCache>
                <c:formatCode>0%</c:formatCode>
                <c:ptCount val="13"/>
                <c:pt idx="0">
                  <c:v>0.1396551724137931</c:v>
                </c:pt>
                <c:pt idx="1">
                  <c:v>9.4334975369458132E-2</c:v>
                </c:pt>
                <c:pt idx="2">
                  <c:v>6.7733990147783252E-2</c:v>
                </c:pt>
                <c:pt idx="3">
                  <c:v>5.3201970443349754E-2</c:v>
                </c:pt>
                <c:pt idx="4">
                  <c:v>0.10935960591133005</c:v>
                </c:pt>
                <c:pt idx="5">
                  <c:v>0.10541871921182266</c:v>
                </c:pt>
                <c:pt idx="6">
                  <c:v>0.13177339901477833</c:v>
                </c:pt>
                <c:pt idx="7">
                  <c:v>0.12980295566502464</c:v>
                </c:pt>
                <c:pt idx="8">
                  <c:v>0.11600985221674877</c:v>
                </c:pt>
                <c:pt idx="9">
                  <c:v>6.2532034853921073E-2</c:v>
                </c:pt>
                <c:pt idx="10">
                  <c:v>4.0492055356227574E-2</c:v>
                </c:pt>
                <c:pt idx="11">
                  <c:v>3.2803690415171706E-2</c:v>
                </c:pt>
                <c:pt idx="12">
                  <c:v>2.7934392619169655E-2</c:v>
                </c:pt>
              </c:numCache>
            </c:numRef>
          </c:val>
          <c:smooth val="0"/>
          <c:extLst>
            <c:ext xmlns:c16="http://schemas.microsoft.com/office/drawing/2014/chart" uri="{C3380CC4-5D6E-409C-BE32-E72D297353CC}">
              <c16:uniqueId val="{00000007-C92D-4A93-85C7-4DADC3913C19}"/>
            </c:ext>
          </c:extLst>
        </c:ser>
        <c:dLbls>
          <c:showLegendKey val="0"/>
          <c:showVal val="0"/>
          <c:showCatName val="0"/>
          <c:showSerName val="0"/>
          <c:showPercent val="0"/>
          <c:showBubbleSize val="0"/>
        </c:dLbls>
        <c:smooth val="0"/>
        <c:axId val="485178904"/>
        <c:axId val="485186448"/>
      </c:lineChart>
      <c:dateAx>
        <c:axId val="485178904"/>
        <c:scaling>
          <c:orientation val="minMax"/>
          <c:max val="44440"/>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800" b="0" i="0" u="none" strike="noStrike" kern="1200" baseline="0">
                <a:solidFill>
                  <a:schemeClr val="bg2">
                    <a:lumMod val="75000"/>
                  </a:schemeClr>
                </a:solidFill>
                <a:latin typeface="+mn-lt"/>
                <a:ea typeface="+mn-ea"/>
                <a:cs typeface="+mn-cs"/>
              </a:defRPr>
            </a:pPr>
            <a:endParaRPr lang="en-US"/>
          </a:p>
        </c:txPr>
        <c:crossAx val="485186448"/>
        <c:crosses val="autoZero"/>
        <c:auto val="1"/>
        <c:lblOffset val="100"/>
        <c:baseTimeUnit val="months"/>
      </c:dateAx>
      <c:valAx>
        <c:axId val="48518644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800" b="0" i="0" u="none" strike="noStrike" kern="1200" baseline="0">
                <a:solidFill>
                  <a:schemeClr val="bg2">
                    <a:lumMod val="75000"/>
                  </a:schemeClr>
                </a:solidFill>
                <a:latin typeface="+mn-lt"/>
                <a:ea typeface="+mn-ea"/>
                <a:cs typeface="+mn-cs"/>
              </a:defRPr>
            </a:pPr>
            <a:endParaRPr lang="en-US"/>
          </a:p>
        </c:txPr>
        <c:crossAx val="485178904"/>
        <c:crosses val="autoZero"/>
        <c:crossBetween val="midCat"/>
      </c:valAx>
      <c:spPr>
        <a:noFill/>
        <a:ln>
          <a:noFill/>
        </a:ln>
        <a:effectLst/>
      </c:spPr>
    </c:plotArea>
    <c:legend>
      <c:legendPos val="b"/>
      <c:layout>
        <c:manualLayout>
          <c:xMode val="edge"/>
          <c:yMode val="edge"/>
          <c:x val="0"/>
          <c:y val="2.5704266060349147E-4"/>
          <c:w val="0.46780954952257237"/>
          <c:h val="6.7926365403492076E-2"/>
        </c:manualLayou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bg2">
                  <a:lumMod val="75000"/>
                </a:schemeClr>
              </a:solidFill>
              <a:latin typeface="+mn-lt"/>
              <a:ea typeface="+mn-ea"/>
              <a:cs typeface="+mn-cs"/>
            </a:defRPr>
          </a:pPr>
          <a:endParaRPr lang="en-US"/>
        </a:p>
      </c:txPr>
    </c:legend>
    <c:plotVisOnly val="1"/>
    <c:dispBlanksAs val="gap"/>
    <c:showDLblsOverMax val="0"/>
  </c:chart>
  <c:spPr>
    <a:noFill/>
    <a:ln w="9525" cap="flat" cmpd="sng" algn="ctr">
      <a:noFill/>
      <a:round/>
    </a:ln>
    <a:effectLst>
      <a:outerShdw blurRad="50800" dist="38100" dir="2700000" algn="tl" rotWithShape="0">
        <a:prstClr val="black">
          <a:alpha val="40000"/>
        </a:prstClr>
      </a:outerShdw>
    </a:effectLst>
  </c:spPr>
  <c:txPr>
    <a:bodyPr/>
    <a:lstStyle/>
    <a:p>
      <a:pPr>
        <a:defRPr sz="1200">
          <a:solidFill>
            <a:schemeClr val="bg2">
              <a:lumMod val="75000"/>
            </a:schemeClr>
          </a:solidFill>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486434787207119E-2"/>
          <c:y val="0.10394729107143572"/>
          <c:w val="0.92730768021307963"/>
          <c:h val="0.8110596539522309"/>
        </c:manualLayout>
      </c:layout>
      <c:lineChart>
        <c:grouping val="standard"/>
        <c:varyColors val="0"/>
        <c:ser>
          <c:idx val="2"/>
          <c:order val="0"/>
          <c:tx>
            <c:strRef>
              <c:f>'CJRS Time series'!$A$29</c:f>
              <c:strCache>
                <c:ptCount val="1"/>
                <c:pt idx="0">
                  <c:v>HEY Area</c:v>
                </c:pt>
              </c:strCache>
            </c:strRef>
          </c:tx>
          <c:spPr>
            <a:ln w="28575" cap="rnd">
              <a:solidFill>
                <a:srgbClr val="6CCDB3"/>
              </a:solidFill>
              <a:round/>
            </a:ln>
            <a:effectLst/>
          </c:spPr>
          <c:marker>
            <c:symbol val="none"/>
          </c:marker>
          <c:cat>
            <c:strRef>
              <c:f>'CJRS Time series'!$B$22:$J$22</c:f>
              <c:strCache>
                <c:ptCount val="9"/>
                <c:pt idx="0">
                  <c:v>July</c:v>
                </c:pt>
                <c:pt idx="1">
                  <c:v>August</c:v>
                </c:pt>
                <c:pt idx="2">
                  <c:v>September</c:v>
                </c:pt>
                <c:pt idx="3">
                  <c:v>October</c:v>
                </c:pt>
                <c:pt idx="4">
                  <c:v>November</c:v>
                </c:pt>
                <c:pt idx="5">
                  <c:v>December</c:v>
                </c:pt>
                <c:pt idx="6">
                  <c:v>January</c:v>
                </c:pt>
                <c:pt idx="7">
                  <c:v>February</c:v>
                </c:pt>
                <c:pt idx="8">
                  <c:v>March</c:v>
                </c:pt>
              </c:strCache>
            </c:strRef>
          </c:cat>
          <c:val>
            <c:numRef>
              <c:f>'CJRS Time series'!$B$29:$J$29</c:f>
              <c:numCache>
                <c:formatCode>0%</c:formatCode>
                <c:ptCount val="9"/>
                <c:pt idx="0">
                  <c:v>0.14559386973180077</c:v>
                </c:pt>
                <c:pt idx="1">
                  <c:v>9.9233716475095782E-2</c:v>
                </c:pt>
                <c:pt idx="2">
                  <c:v>7.0498084291187743E-2</c:v>
                </c:pt>
                <c:pt idx="3">
                  <c:v>5.5555555555555552E-2</c:v>
                </c:pt>
                <c:pt idx="4">
                  <c:v>0.11340996168582375</c:v>
                </c:pt>
                <c:pt idx="5">
                  <c:v>0.10804597701149425</c:v>
                </c:pt>
                <c:pt idx="6">
                  <c:v>0.13486590038314175</c:v>
                </c:pt>
                <c:pt idx="7">
                  <c:v>0.13409961685823754</c:v>
                </c:pt>
                <c:pt idx="8">
                  <c:v>0.11915708812260536</c:v>
                </c:pt>
              </c:numCache>
            </c:numRef>
          </c:val>
          <c:smooth val="0"/>
          <c:extLst>
            <c:ext xmlns:c16="http://schemas.microsoft.com/office/drawing/2014/chart" uri="{C3380CC4-5D6E-409C-BE32-E72D297353CC}">
              <c16:uniqueId val="{00000000-8B5E-4BB6-850D-A0FC22765C88}"/>
            </c:ext>
          </c:extLst>
        </c:ser>
        <c:ser>
          <c:idx val="1"/>
          <c:order val="1"/>
          <c:tx>
            <c:strRef>
              <c:f>'CJRS Time series'!$A$30</c:f>
              <c:strCache>
                <c:ptCount val="1"/>
                <c:pt idx="0">
                  <c:v>Humber</c:v>
                </c:pt>
              </c:strCache>
            </c:strRef>
          </c:tx>
          <c:spPr>
            <a:ln w="28575" cap="rnd">
              <a:solidFill>
                <a:srgbClr val="0F1C4E"/>
              </a:solidFill>
              <a:prstDash val="solid"/>
              <a:round/>
            </a:ln>
            <a:effectLst/>
          </c:spPr>
          <c:marker>
            <c:symbol val="none"/>
          </c:marker>
          <c:cat>
            <c:strRef>
              <c:f>'CJRS Time series'!$B$22:$J$22</c:f>
              <c:strCache>
                <c:ptCount val="9"/>
                <c:pt idx="0">
                  <c:v>July</c:v>
                </c:pt>
                <c:pt idx="1">
                  <c:v>August</c:v>
                </c:pt>
                <c:pt idx="2">
                  <c:v>September</c:v>
                </c:pt>
                <c:pt idx="3">
                  <c:v>October</c:v>
                </c:pt>
                <c:pt idx="4">
                  <c:v>November</c:v>
                </c:pt>
                <c:pt idx="5">
                  <c:v>December</c:v>
                </c:pt>
                <c:pt idx="6">
                  <c:v>January</c:v>
                </c:pt>
                <c:pt idx="7">
                  <c:v>February</c:v>
                </c:pt>
                <c:pt idx="8">
                  <c:v>March</c:v>
                </c:pt>
              </c:strCache>
            </c:strRef>
          </c:cat>
          <c:val>
            <c:numRef>
              <c:f>'CJRS Time series'!$B$30:$J$30</c:f>
              <c:numCache>
                <c:formatCode>0%</c:formatCode>
                <c:ptCount val="9"/>
                <c:pt idx="0">
                  <c:v>0.1396551724137931</c:v>
                </c:pt>
                <c:pt idx="1">
                  <c:v>9.4334975369458132E-2</c:v>
                </c:pt>
                <c:pt idx="2">
                  <c:v>6.7733990147783252E-2</c:v>
                </c:pt>
                <c:pt idx="3">
                  <c:v>5.3201970443349754E-2</c:v>
                </c:pt>
                <c:pt idx="4">
                  <c:v>0.10935960591133005</c:v>
                </c:pt>
                <c:pt idx="5">
                  <c:v>0.10541871921182266</c:v>
                </c:pt>
                <c:pt idx="6">
                  <c:v>0.13177339901477833</c:v>
                </c:pt>
                <c:pt idx="7">
                  <c:v>0.12980295566502464</c:v>
                </c:pt>
                <c:pt idx="8">
                  <c:v>0.11600985221674877</c:v>
                </c:pt>
              </c:numCache>
            </c:numRef>
          </c:val>
          <c:smooth val="0"/>
          <c:extLst>
            <c:ext xmlns:c16="http://schemas.microsoft.com/office/drawing/2014/chart" uri="{C3380CC4-5D6E-409C-BE32-E72D297353CC}">
              <c16:uniqueId val="{00000001-8B5E-4BB6-850D-A0FC22765C88}"/>
            </c:ext>
          </c:extLst>
        </c:ser>
        <c:ser>
          <c:idx val="0"/>
          <c:order val="2"/>
          <c:tx>
            <c:strRef>
              <c:f>'CJRS Time series'!$A$23</c:f>
              <c:strCache>
                <c:ptCount val="1"/>
                <c:pt idx="0">
                  <c:v>England</c:v>
                </c:pt>
              </c:strCache>
            </c:strRef>
          </c:tx>
          <c:spPr>
            <a:ln w="28575" cap="rnd">
              <a:solidFill>
                <a:srgbClr val="8AB8CC"/>
              </a:solidFill>
              <a:round/>
            </a:ln>
            <a:effectLst/>
          </c:spPr>
          <c:marker>
            <c:symbol val="none"/>
          </c:marker>
          <c:cat>
            <c:strRef>
              <c:f>'CJRS Time series'!$B$22:$J$22</c:f>
              <c:strCache>
                <c:ptCount val="9"/>
                <c:pt idx="0">
                  <c:v>July</c:v>
                </c:pt>
                <c:pt idx="1">
                  <c:v>August</c:v>
                </c:pt>
                <c:pt idx="2">
                  <c:v>September</c:v>
                </c:pt>
                <c:pt idx="3">
                  <c:v>October</c:v>
                </c:pt>
                <c:pt idx="4">
                  <c:v>November</c:v>
                </c:pt>
                <c:pt idx="5">
                  <c:v>December</c:v>
                </c:pt>
                <c:pt idx="6">
                  <c:v>January</c:v>
                </c:pt>
                <c:pt idx="7">
                  <c:v>February</c:v>
                </c:pt>
                <c:pt idx="8">
                  <c:v>March</c:v>
                </c:pt>
              </c:strCache>
            </c:strRef>
          </c:cat>
          <c:val>
            <c:numRef>
              <c:f>'CJRS Time series'!$B$23:$J$23</c:f>
              <c:numCache>
                <c:formatCode>0%</c:formatCode>
                <c:ptCount val="9"/>
                <c:pt idx="0">
                  <c:v>0.15593282757604773</c:v>
                </c:pt>
                <c:pt idx="1">
                  <c:v>0.11389482212565367</c:v>
                </c:pt>
                <c:pt idx="2">
                  <c:v>8.5766369595639685E-2</c:v>
                </c:pt>
                <c:pt idx="3">
                  <c:v>6.9875524784562132E-2</c:v>
                </c:pt>
                <c:pt idx="4">
                  <c:v>0.11819621418575532</c:v>
                </c:pt>
                <c:pt idx="5">
                  <c:v>0.11733814539294395</c:v>
                </c:pt>
                <c:pt idx="6">
                  <c:v>0.1431428150548722</c:v>
                </c:pt>
                <c:pt idx="7">
                  <c:v>0.1400788097517861</c:v>
                </c:pt>
                <c:pt idx="8">
                  <c:v>0.12544376519113207</c:v>
                </c:pt>
              </c:numCache>
            </c:numRef>
          </c:val>
          <c:smooth val="0"/>
          <c:extLst>
            <c:ext xmlns:c16="http://schemas.microsoft.com/office/drawing/2014/chart" uri="{C3380CC4-5D6E-409C-BE32-E72D297353CC}">
              <c16:uniqueId val="{00000002-8B5E-4BB6-850D-A0FC22765C88}"/>
            </c:ext>
          </c:extLst>
        </c:ser>
        <c:dLbls>
          <c:showLegendKey val="0"/>
          <c:showVal val="0"/>
          <c:showCatName val="0"/>
          <c:showSerName val="0"/>
          <c:showPercent val="0"/>
          <c:showBubbleSize val="0"/>
        </c:dLbls>
        <c:smooth val="0"/>
        <c:axId val="525919376"/>
        <c:axId val="525924472"/>
      </c:lineChart>
      <c:catAx>
        <c:axId val="52591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800" b="0" i="0" u="none" strike="noStrike" kern="1200" baseline="0">
                <a:solidFill>
                  <a:schemeClr val="bg2">
                    <a:lumMod val="75000"/>
                  </a:schemeClr>
                </a:solidFill>
                <a:latin typeface="+mn-lt"/>
                <a:ea typeface="+mn-ea"/>
                <a:cs typeface="+mn-cs"/>
              </a:defRPr>
            </a:pPr>
            <a:endParaRPr lang="en-US"/>
          </a:p>
        </c:txPr>
        <c:crossAx val="525924472"/>
        <c:crosses val="autoZero"/>
        <c:auto val="1"/>
        <c:lblAlgn val="ctr"/>
        <c:lblOffset val="100"/>
        <c:noMultiLvlLbl val="0"/>
      </c:catAx>
      <c:valAx>
        <c:axId val="52592447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800" b="0" i="0" u="none" strike="noStrike" kern="1200" baseline="0">
                <a:solidFill>
                  <a:schemeClr val="bg2">
                    <a:lumMod val="75000"/>
                  </a:schemeClr>
                </a:solidFill>
                <a:latin typeface="+mn-lt"/>
                <a:ea typeface="+mn-ea"/>
                <a:cs typeface="+mn-cs"/>
              </a:defRPr>
            </a:pPr>
            <a:endParaRPr lang="en-US"/>
          </a:p>
        </c:txPr>
        <c:crossAx val="525919376"/>
        <c:crosses val="autoZero"/>
        <c:crossBetween val="between"/>
      </c:valAx>
      <c:spPr>
        <a:noFill/>
        <a:ln w="25400">
          <a:noFill/>
        </a:ln>
        <a:effectLst/>
      </c:spPr>
    </c:plotArea>
    <c:legend>
      <c:legendPos val="b"/>
      <c:layout>
        <c:manualLayout>
          <c:xMode val="edge"/>
          <c:yMode val="edge"/>
          <c:x val="0"/>
          <c:y val="2.5704266060349147E-4"/>
          <c:w val="1"/>
          <c:h val="0.12644867308253135"/>
        </c:manualLayou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bg2">
                  <a:lumMod val="75000"/>
                </a:schemeClr>
              </a:solidFill>
              <a:latin typeface="+mn-lt"/>
              <a:ea typeface="+mn-ea"/>
              <a:cs typeface="+mn-cs"/>
            </a:defRPr>
          </a:pPr>
          <a:endParaRPr lang="en-US"/>
        </a:p>
      </c:txPr>
    </c:legend>
    <c:plotVisOnly val="1"/>
    <c:dispBlanksAs val="gap"/>
    <c:showDLblsOverMax val="0"/>
  </c:chart>
  <c:spPr>
    <a:noFill/>
    <a:ln w="9525" cap="flat" cmpd="sng" algn="ctr">
      <a:noFill/>
      <a:round/>
    </a:ln>
    <a:effectLst>
      <a:outerShdw blurRad="50800" dist="38100" dir="2700000" algn="tl" rotWithShape="0">
        <a:prstClr val="black">
          <a:alpha val="40000"/>
        </a:prstClr>
      </a:outerShdw>
    </a:effectLst>
  </c:spPr>
  <c:txPr>
    <a:bodyPr/>
    <a:lstStyle/>
    <a:p>
      <a:pPr>
        <a:defRPr sz="1200">
          <a:solidFill>
            <a:schemeClr val="bg2">
              <a:lumMod val="75000"/>
            </a:schemeClr>
          </a:solidFill>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460951245130894"/>
          <c:y val="1.4072019147084421E-2"/>
          <c:w val="0.50363000595452467"/>
          <c:h val="0.91302247950162618"/>
        </c:manualLayout>
      </c:layout>
      <c:barChart>
        <c:barDir val="bar"/>
        <c:grouping val="clustered"/>
        <c:varyColors val="0"/>
        <c:ser>
          <c:idx val="0"/>
          <c:order val="0"/>
          <c:tx>
            <c:strRef>
              <c:f>calcs!$A$39</c:f>
              <c:strCache>
                <c:ptCount val="1"/>
                <c:pt idx="0">
                  <c:v>Humber</c:v>
                </c:pt>
              </c:strCache>
            </c:strRef>
          </c:tx>
          <c:spPr>
            <a:solidFill>
              <a:schemeClr val="accent1"/>
            </a:solidFill>
            <a:ln>
              <a:noFill/>
            </a:ln>
            <a:effectLst/>
          </c:spPr>
          <c:invertIfNegative val="0"/>
          <c:cat>
            <c:strRef>
              <c:f>calcs!$B$38:$M$38</c:f>
              <c:strCache>
                <c:ptCount val="12"/>
                <c:pt idx="0">
                  <c:v>Manufacturing</c:v>
                </c:pt>
                <c:pt idx="1">
                  <c:v>Construction</c:v>
                </c:pt>
                <c:pt idx="2">
                  <c:v>Wholesale and retail; repair of motor vehicles</c:v>
                </c:pt>
                <c:pt idx="3">
                  <c:v>Transportation and storage</c:v>
                </c:pt>
                <c:pt idx="4">
                  <c:v>Accommodation and food services</c:v>
                </c:pt>
                <c:pt idx="5">
                  <c:v>Information and communication, Financial and insurance &amp; Real estate</c:v>
                </c:pt>
                <c:pt idx="6">
                  <c:v>Professional, scientific and technical</c:v>
                </c:pt>
                <c:pt idx="7">
                  <c:v>Administrative and support services</c:v>
                </c:pt>
                <c:pt idx="8">
                  <c:v>Health and social work</c:v>
                </c:pt>
                <c:pt idx="9">
                  <c:v>Arts, entertainment and recreation</c:v>
                </c:pt>
                <c:pt idx="10">
                  <c:v>Other service activities</c:v>
                </c:pt>
                <c:pt idx="11">
                  <c:v>Other</c:v>
                </c:pt>
              </c:strCache>
            </c:strRef>
          </c:cat>
          <c:val>
            <c:numRef>
              <c:f>calcs!$B$39:$M$39</c:f>
              <c:numCache>
                <c:formatCode>0%</c:formatCode>
                <c:ptCount val="12"/>
                <c:pt idx="0">
                  <c:v>0.10856269113149847</c:v>
                </c:pt>
                <c:pt idx="1">
                  <c:v>9.1743119266055051E-2</c:v>
                </c:pt>
                <c:pt idx="2">
                  <c:v>0.16055045871559634</c:v>
                </c:pt>
                <c:pt idx="3">
                  <c:v>8.1804281345565749E-2</c:v>
                </c:pt>
                <c:pt idx="4">
                  <c:v>0.13302752293577982</c:v>
                </c:pt>
                <c:pt idx="5">
                  <c:v>4.9694189602446481E-2</c:v>
                </c:pt>
                <c:pt idx="6">
                  <c:v>8.4097859327217125E-2</c:v>
                </c:pt>
                <c:pt idx="7">
                  <c:v>8.2568807339449546E-2</c:v>
                </c:pt>
                <c:pt idx="8">
                  <c:v>4.8929663608562692E-2</c:v>
                </c:pt>
                <c:pt idx="9">
                  <c:v>5.2752293577981654E-2</c:v>
                </c:pt>
                <c:pt idx="10">
                  <c:v>5.2752293577981654E-2</c:v>
                </c:pt>
                <c:pt idx="11">
                  <c:v>5.3516819571865444E-2</c:v>
                </c:pt>
              </c:numCache>
            </c:numRef>
          </c:val>
          <c:extLst>
            <c:ext xmlns:c16="http://schemas.microsoft.com/office/drawing/2014/chart" uri="{C3380CC4-5D6E-409C-BE32-E72D297353CC}">
              <c16:uniqueId val="{00000000-F6C3-47C7-970C-F28082E49A5D}"/>
            </c:ext>
          </c:extLst>
        </c:ser>
        <c:ser>
          <c:idx val="1"/>
          <c:order val="1"/>
          <c:tx>
            <c:strRef>
              <c:f>calcs!$A$40</c:f>
              <c:strCache>
                <c:ptCount val="1"/>
                <c:pt idx="0">
                  <c:v>HEY Area</c:v>
                </c:pt>
              </c:strCache>
            </c:strRef>
          </c:tx>
          <c:spPr>
            <a:solidFill>
              <a:srgbClr val="37A387"/>
            </a:solidFill>
            <a:ln>
              <a:noFill/>
            </a:ln>
            <a:effectLst/>
          </c:spPr>
          <c:invertIfNegative val="0"/>
          <c:cat>
            <c:strRef>
              <c:f>calcs!$B$38:$M$38</c:f>
              <c:strCache>
                <c:ptCount val="12"/>
                <c:pt idx="0">
                  <c:v>Manufacturing</c:v>
                </c:pt>
                <c:pt idx="1">
                  <c:v>Construction</c:v>
                </c:pt>
                <c:pt idx="2">
                  <c:v>Wholesale and retail; repair of motor vehicles</c:v>
                </c:pt>
                <c:pt idx="3">
                  <c:v>Transportation and storage</c:v>
                </c:pt>
                <c:pt idx="4">
                  <c:v>Accommodation and food services</c:v>
                </c:pt>
                <c:pt idx="5">
                  <c:v>Information and communication, Financial and insurance &amp; Real estate</c:v>
                </c:pt>
                <c:pt idx="6">
                  <c:v>Professional, scientific and technical</c:v>
                </c:pt>
                <c:pt idx="7">
                  <c:v>Administrative and support services</c:v>
                </c:pt>
                <c:pt idx="8">
                  <c:v>Health and social work</c:v>
                </c:pt>
                <c:pt idx="9">
                  <c:v>Arts, entertainment and recreation</c:v>
                </c:pt>
                <c:pt idx="10">
                  <c:v>Other service activities</c:v>
                </c:pt>
                <c:pt idx="11">
                  <c:v>Other</c:v>
                </c:pt>
              </c:strCache>
            </c:strRef>
          </c:cat>
          <c:val>
            <c:numRef>
              <c:f>calcs!$B$40:$M$40</c:f>
              <c:numCache>
                <c:formatCode>0%</c:formatCode>
                <c:ptCount val="12"/>
                <c:pt idx="0">
                  <c:v>0.10271546635182999</c:v>
                </c:pt>
                <c:pt idx="1">
                  <c:v>9.2089728453364814E-2</c:v>
                </c:pt>
                <c:pt idx="2">
                  <c:v>0.16056670602125148</c:v>
                </c:pt>
                <c:pt idx="3">
                  <c:v>5.4309327036599762E-2</c:v>
                </c:pt>
                <c:pt idx="4">
                  <c:v>0.13223140495867769</c:v>
                </c:pt>
                <c:pt idx="5">
                  <c:v>5.667060212514758E-2</c:v>
                </c:pt>
                <c:pt idx="6">
                  <c:v>8.6186540731995276E-2</c:v>
                </c:pt>
                <c:pt idx="7">
                  <c:v>8.7367178276269192E-2</c:v>
                </c:pt>
                <c:pt idx="8">
                  <c:v>5.4309327036599762E-2</c:v>
                </c:pt>
                <c:pt idx="9">
                  <c:v>6.02125147579693E-2</c:v>
                </c:pt>
                <c:pt idx="10">
                  <c:v>5.667060212514758E-2</c:v>
                </c:pt>
                <c:pt idx="11">
                  <c:v>5.667060212514758E-2</c:v>
                </c:pt>
              </c:numCache>
            </c:numRef>
          </c:val>
          <c:extLst>
            <c:ext xmlns:c16="http://schemas.microsoft.com/office/drawing/2014/chart" uri="{C3380CC4-5D6E-409C-BE32-E72D297353CC}">
              <c16:uniqueId val="{00000001-F6C3-47C7-970C-F28082E49A5D}"/>
            </c:ext>
          </c:extLst>
        </c:ser>
        <c:ser>
          <c:idx val="2"/>
          <c:order val="2"/>
          <c:tx>
            <c:strRef>
              <c:f>calcs!$A$41</c:f>
              <c:strCache>
                <c:ptCount val="1"/>
                <c:pt idx="0">
                  <c:v>England</c:v>
                </c:pt>
              </c:strCache>
            </c:strRef>
          </c:tx>
          <c:spPr>
            <a:solidFill>
              <a:sysClr val="window" lastClr="FFFFFF">
                <a:lumMod val="65000"/>
              </a:sysClr>
            </a:solidFill>
            <a:ln>
              <a:noFill/>
            </a:ln>
            <a:effectLst/>
          </c:spPr>
          <c:invertIfNegative val="0"/>
          <c:cat>
            <c:strRef>
              <c:f>calcs!$B$38:$M$38</c:f>
              <c:strCache>
                <c:ptCount val="12"/>
                <c:pt idx="0">
                  <c:v>Manufacturing</c:v>
                </c:pt>
                <c:pt idx="1">
                  <c:v>Construction</c:v>
                </c:pt>
                <c:pt idx="2">
                  <c:v>Wholesale and retail; repair of motor vehicles</c:v>
                </c:pt>
                <c:pt idx="3">
                  <c:v>Transportation and storage</c:v>
                </c:pt>
                <c:pt idx="4">
                  <c:v>Accommodation and food services</c:v>
                </c:pt>
                <c:pt idx="5">
                  <c:v>Information and communication, Financial and insurance &amp; Real estate</c:v>
                </c:pt>
                <c:pt idx="6">
                  <c:v>Professional, scientific and technical</c:v>
                </c:pt>
                <c:pt idx="7">
                  <c:v>Administrative and support services</c:v>
                </c:pt>
                <c:pt idx="8">
                  <c:v>Health and social work</c:v>
                </c:pt>
                <c:pt idx="9">
                  <c:v>Arts, entertainment and recreation</c:v>
                </c:pt>
                <c:pt idx="10">
                  <c:v>Other service activities</c:v>
                </c:pt>
                <c:pt idx="11">
                  <c:v>Other</c:v>
                </c:pt>
              </c:strCache>
            </c:strRef>
          </c:cat>
          <c:val>
            <c:numRef>
              <c:f>calcs!$B$41:$M$41</c:f>
              <c:numCache>
                <c:formatCode>0%</c:formatCode>
                <c:ptCount val="12"/>
                <c:pt idx="0">
                  <c:v>9.9308781869688389E-2</c:v>
                </c:pt>
                <c:pt idx="1">
                  <c:v>7.2694995278564684E-2</c:v>
                </c:pt>
                <c:pt idx="2">
                  <c:v>0.14490651558073656</c:v>
                </c:pt>
                <c:pt idx="3">
                  <c:v>7.8587346553352214E-2</c:v>
                </c:pt>
                <c:pt idx="4">
                  <c:v>0.16166949952785648</c:v>
                </c:pt>
                <c:pt idx="5">
                  <c:v>6.7248347497639277E-2</c:v>
                </c:pt>
                <c:pt idx="6">
                  <c:v>9.0689329556185083E-2</c:v>
                </c:pt>
                <c:pt idx="7">
                  <c:v>0.10613786591123701</c:v>
                </c:pt>
                <c:pt idx="8">
                  <c:v>3.9826251180358832E-2</c:v>
                </c:pt>
                <c:pt idx="9">
                  <c:v>4.514447592067989E-2</c:v>
                </c:pt>
                <c:pt idx="10">
                  <c:v>4.6602455146364498E-2</c:v>
                </c:pt>
                <c:pt idx="11">
                  <c:v>4.7184135977337109E-2</c:v>
                </c:pt>
              </c:numCache>
            </c:numRef>
          </c:val>
          <c:extLst>
            <c:ext xmlns:c16="http://schemas.microsoft.com/office/drawing/2014/chart" uri="{C3380CC4-5D6E-409C-BE32-E72D297353CC}">
              <c16:uniqueId val="{00000002-F6C3-47C7-970C-F28082E49A5D}"/>
            </c:ext>
          </c:extLst>
        </c:ser>
        <c:dLbls>
          <c:showLegendKey val="0"/>
          <c:showVal val="0"/>
          <c:showCatName val="0"/>
          <c:showSerName val="0"/>
          <c:showPercent val="0"/>
          <c:showBubbleSize val="0"/>
        </c:dLbls>
        <c:gapWidth val="182"/>
        <c:axId val="525926432"/>
        <c:axId val="525922120"/>
      </c:barChart>
      <c:catAx>
        <c:axId val="525926432"/>
        <c:scaling>
          <c:orientation val="minMax"/>
        </c:scaling>
        <c:delete val="0"/>
        <c:axPos val="l"/>
        <c:numFmt formatCode="General" sourceLinked="1"/>
        <c:majorTickMark val="none"/>
        <c:minorTickMark val="none"/>
        <c:tickLblPos val="nextTo"/>
        <c:spPr>
          <a:noFill/>
          <a:ln w="9525" cap="flat" cmpd="sng" algn="ctr">
            <a:solidFill>
              <a:schemeClr val="bg2">
                <a:lumMod val="75000"/>
              </a:schemeClr>
            </a:solidFill>
            <a:round/>
          </a:ln>
          <a:effectLst/>
        </c:spPr>
        <c:txPr>
          <a:bodyPr rot="-60000000" spcFirstLastPara="1" vertOverflow="ellipsis" vert="horz" wrap="square" anchor="ctr" anchorCtr="1"/>
          <a:lstStyle/>
          <a:p>
            <a:pPr>
              <a:defRPr sz="700" b="0" i="0" u="none" strike="noStrike" kern="1200" baseline="0">
                <a:solidFill>
                  <a:schemeClr val="bg2">
                    <a:lumMod val="75000"/>
                  </a:schemeClr>
                </a:solidFill>
                <a:latin typeface="+mn-lt"/>
                <a:ea typeface="+mn-ea"/>
                <a:cs typeface="+mn-cs"/>
              </a:defRPr>
            </a:pPr>
            <a:endParaRPr lang="en-US"/>
          </a:p>
        </c:txPr>
        <c:crossAx val="525922120"/>
        <c:crosses val="autoZero"/>
        <c:auto val="1"/>
        <c:lblAlgn val="ctr"/>
        <c:lblOffset val="100"/>
        <c:noMultiLvlLbl val="0"/>
      </c:catAx>
      <c:valAx>
        <c:axId val="525922120"/>
        <c:scaling>
          <c:orientation val="minMax"/>
        </c:scaling>
        <c:delete val="0"/>
        <c:axPos val="b"/>
        <c:majorGridlines>
          <c:spPr>
            <a:ln w="15875" cap="flat" cmpd="sng" algn="ctr">
              <a:solidFill>
                <a:schemeClr val="bg2">
                  <a:lumMod val="40000"/>
                  <a:lumOff val="60000"/>
                </a:schemeClr>
              </a:solidFill>
              <a:prstDash val="dash"/>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2">
                    <a:lumMod val="75000"/>
                  </a:schemeClr>
                </a:solidFill>
                <a:latin typeface="+mn-lt"/>
                <a:ea typeface="+mn-ea"/>
                <a:cs typeface="+mn-cs"/>
              </a:defRPr>
            </a:pPr>
            <a:endParaRPr lang="en-US"/>
          </a:p>
        </c:txPr>
        <c:crossAx val="525926432"/>
        <c:crosses val="autoZero"/>
        <c:crossBetween val="between"/>
      </c:valAx>
      <c:spPr>
        <a:noFill/>
        <a:ln>
          <a:noFill/>
        </a:ln>
        <a:effectLst/>
      </c:spPr>
    </c:plotArea>
    <c:legend>
      <c:legendPos val="t"/>
      <c:layout>
        <c:manualLayout>
          <c:xMode val="edge"/>
          <c:yMode val="edge"/>
          <c:x val="0.69854924419203313"/>
          <c:y val="0"/>
          <c:w val="0.30145075580796682"/>
          <c:h val="7.1718533494600334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2">
                  <a:lumMod val="75000"/>
                </a:schemeClr>
              </a:solidFill>
              <a:latin typeface="+mn-lt"/>
              <a:ea typeface="+mn-ea"/>
              <a:cs typeface="+mn-cs"/>
            </a:defRPr>
          </a:pPr>
          <a:endParaRPr lang="en-US"/>
        </a:p>
      </c:txPr>
    </c:legend>
    <c:plotVisOnly val="1"/>
    <c:dispBlanksAs val="gap"/>
    <c:showDLblsOverMax val="0"/>
  </c:chart>
  <c:spPr>
    <a:noFill/>
    <a:ln w="9525" cap="flat" cmpd="sng" algn="ctr">
      <a:noFill/>
      <a:round/>
    </a:ln>
    <a:effectLst>
      <a:outerShdw blurRad="50800" dist="38100" dir="5400000" algn="t" rotWithShape="0">
        <a:prstClr val="black">
          <a:alpha val="40000"/>
        </a:prstClr>
      </a:outerShdw>
    </a:effectLst>
  </c:spPr>
  <c:txPr>
    <a:bodyPr/>
    <a:lstStyle/>
    <a:p>
      <a:pPr>
        <a:defRPr sz="1000">
          <a:solidFill>
            <a:schemeClr val="bg2">
              <a:lumMod val="75000"/>
            </a:schemeClr>
          </a:solidFill>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976943871226306E-2"/>
          <c:y val="0.14889940114919004"/>
          <c:w val="0.76320727201915328"/>
          <c:h val="0.70608403519700835"/>
        </c:manualLayout>
      </c:layout>
      <c:barChart>
        <c:barDir val="col"/>
        <c:grouping val="clustered"/>
        <c:varyColors val="0"/>
        <c:ser>
          <c:idx val="0"/>
          <c:order val="0"/>
          <c:tx>
            <c:strRef>
              <c:f>'SEIS calcs'!$B$1</c:f>
              <c:strCache>
                <c:ptCount val="1"/>
                <c:pt idx="0">
                  <c:v>Total Take-Up Rate</c:v>
                </c:pt>
              </c:strCache>
            </c:strRef>
          </c:tx>
          <c:spPr>
            <a:solidFill>
              <a:srgbClr val="6CCDB3"/>
            </a:solidFill>
            <a:ln>
              <a:solidFill>
                <a:srgbClr val="0F1C4E"/>
              </a:solidFill>
            </a:ln>
            <a:effectLst/>
          </c:spPr>
          <c:invertIfNegative val="0"/>
          <c:dPt>
            <c:idx val="4"/>
            <c:invertIfNegative val="0"/>
            <c:bubble3D val="0"/>
            <c:spPr>
              <a:solidFill>
                <a:sysClr val="window" lastClr="FFFFFF"/>
              </a:solidFill>
              <a:ln>
                <a:solidFill>
                  <a:srgbClr val="0F1C4E"/>
                </a:solidFill>
              </a:ln>
              <a:effectLst/>
            </c:spPr>
            <c:extLst>
              <c:ext xmlns:c16="http://schemas.microsoft.com/office/drawing/2014/chart" uri="{C3380CC4-5D6E-409C-BE32-E72D297353CC}">
                <c16:uniqueId val="{00000001-2AEF-49BB-895B-FDBF7119A390}"/>
              </c:ext>
            </c:extLst>
          </c:dPt>
          <c:cat>
            <c:strRef>
              <c:f>'SEIS calcs'!$A$2:$A$8</c:f>
              <c:strCache>
                <c:ptCount val="7"/>
                <c:pt idx="0">
                  <c:v>Kingston upon Hull</c:v>
                </c:pt>
                <c:pt idx="1">
                  <c:v>East Riding of Yorkshire </c:v>
                </c:pt>
                <c:pt idx="2">
                  <c:v>North East Lincolnshire </c:v>
                </c:pt>
                <c:pt idx="3">
                  <c:v>North Lincolnshire </c:v>
                </c:pt>
                <c:pt idx="4">
                  <c:v>HEY Area</c:v>
                </c:pt>
                <c:pt idx="5">
                  <c:v>Humber LEP</c:v>
                </c:pt>
                <c:pt idx="6">
                  <c:v>UK</c:v>
                </c:pt>
              </c:strCache>
            </c:strRef>
          </c:cat>
          <c:val>
            <c:numRef>
              <c:f>'SEIS calcs'!$B$2:$B$8</c:f>
              <c:numCache>
                <c:formatCode>0%</c:formatCode>
                <c:ptCount val="7"/>
                <c:pt idx="0">
                  <c:v>0.40697674418604651</c:v>
                </c:pt>
                <c:pt idx="1">
                  <c:v>0.29677419354838708</c:v>
                </c:pt>
                <c:pt idx="2">
                  <c:v>0.37254901960784315</c:v>
                </c:pt>
                <c:pt idx="3">
                  <c:v>0.31666666666666665</c:v>
                </c:pt>
                <c:pt idx="4">
                  <c:v>0.33609958506224069</c:v>
                </c:pt>
                <c:pt idx="5">
                  <c:v>0.33806818181818182</c:v>
                </c:pt>
                <c:pt idx="6">
                  <c:v>0.24</c:v>
                </c:pt>
              </c:numCache>
            </c:numRef>
          </c:val>
          <c:extLst>
            <c:ext xmlns:c16="http://schemas.microsoft.com/office/drawing/2014/chart" uri="{C3380CC4-5D6E-409C-BE32-E72D297353CC}">
              <c16:uniqueId val="{00000002-2AEF-49BB-895B-FDBF7119A390}"/>
            </c:ext>
          </c:extLst>
        </c:ser>
        <c:dLbls>
          <c:showLegendKey val="0"/>
          <c:showVal val="0"/>
          <c:showCatName val="0"/>
          <c:showSerName val="0"/>
          <c:showPercent val="0"/>
          <c:showBubbleSize val="0"/>
        </c:dLbls>
        <c:gapWidth val="132"/>
        <c:overlap val="-27"/>
        <c:axId val="670085912"/>
        <c:axId val="670093784"/>
      </c:barChart>
      <c:lineChart>
        <c:grouping val="standard"/>
        <c:varyColors val="0"/>
        <c:ser>
          <c:idx val="1"/>
          <c:order val="1"/>
          <c:tx>
            <c:strRef>
              <c:f>'SEIS calcs'!$C$1</c:f>
              <c:strCache>
                <c:ptCount val="1"/>
                <c:pt idx="0">
                  <c:v>Average value of claims made to 31/01/21</c:v>
                </c:pt>
              </c:strCache>
            </c:strRef>
          </c:tx>
          <c:spPr>
            <a:ln w="28575" cap="rnd">
              <a:noFill/>
              <a:round/>
            </a:ln>
            <a:effectLst/>
          </c:spPr>
          <c:marker>
            <c:symbol val="dash"/>
            <c:size val="22"/>
            <c:spPr>
              <a:solidFill>
                <a:srgbClr val="0F1C4E"/>
              </a:solidFill>
              <a:ln w="9525">
                <a:noFill/>
              </a:ln>
              <a:effectLst/>
            </c:spPr>
          </c:marker>
          <c:dPt>
            <c:idx val="4"/>
            <c:marker>
              <c:symbol val="dash"/>
              <c:size val="22"/>
              <c:spPr>
                <a:solidFill>
                  <a:srgbClr val="6CCDB3"/>
                </a:solidFill>
                <a:ln w="9525">
                  <a:noFill/>
                </a:ln>
                <a:effectLst/>
              </c:spPr>
            </c:marker>
            <c:bubble3D val="0"/>
            <c:extLst>
              <c:ext xmlns:c16="http://schemas.microsoft.com/office/drawing/2014/chart" uri="{C3380CC4-5D6E-409C-BE32-E72D297353CC}">
                <c16:uniqueId val="{00000003-2AEF-49BB-895B-FDBF7119A390}"/>
              </c:ext>
            </c:extLst>
          </c:dPt>
          <c:cat>
            <c:strRef>
              <c:f>'SEIS calcs'!$A$2:$A$8</c:f>
              <c:strCache>
                <c:ptCount val="7"/>
                <c:pt idx="0">
                  <c:v>Kingston upon Hull</c:v>
                </c:pt>
                <c:pt idx="1">
                  <c:v>East Riding of Yorkshire </c:v>
                </c:pt>
                <c:pt idx="2">
                  <c:v>North East Lincolnshire </c:v>
                </c:pt>
                <c:pt idx="3">
                  <c:v>North Lincolnshire </c:v>
                </c:pt>
                <c:pt idx="4">
                  <c:v>HEY Area</c:v>
                </c:pt>
                <c:pt idx="5">
                  <c:v>Humber LEP</c:v>
                </c:pt>
                <c:pt idx="6">
                  <c:v>UK</c:v>
                </c:pt>
              </c:strCache>
            </c:strRef>
          </c:cat>
          <c:val>
            <c:numRef>
              <c:f>'SEIS calcs'!$C$2:$C$8</c:f>
              <c:numCache>
                <c:formatCode>_-[$£-809]* #,##0_-;\-[$£-809]* #,##0_-;_-[$£-809]* "-"??_-;_-@_-</c:formatCode>
                <c:ptCount val="7"/>
                <c:pt idx="0">
                  <c:v>1914.2857142857142</c:v>
                </c:pt>
                <c:pt idx="1">
                  <c:v>2152.1739130434785</c:v>
                </c:pt>
                <c:pt idx="2">
                  <c:v>1947.3684210526317</c:v>
                </c:pt>
                <c:pt idx="3">
                  <c:v>2052.6315789473683</c:v>
                </c:pt>
                <c:pt idx="4">
                  <c:v>2049.3827160493829</c:v>
                </c:pt>
                <c:pt idx="5">
                  <c:v>2033.6134453781513</c:v>
                </c:pt>
                <c:pt idx="6">
                  <c:v>2254.5598731165742</c:v>
                </c:pt>
              </c:numCache>
            </c:numRef>
          </c:val>
          <c:smooth val="1"/>
          <c:extLst>
            <c:ext xmlns:c16="http://schemas.microsoft.com/office/drawing/2014/chart" uri="{C3380CC4-5D6E-409C-BE32-E72D297353CC}">
              <c16:uniqueId val="{00000004-2AEF-49BB-895B-FDBF7119A390}"/>
            </c:ext>
          </c:extLst>
        </c:ser>
        <c:dLbls>
          <c:showLegendKey val="0"/>
          <c:showVal val="0"/>
          <c:showCatName val="0"/>
          <c:showSerName val="0"/>
          <c:showPercent val="0"/>
          <c:showBubbleSize val="0"/>
        </c:dLbls>
        <c:marker val="1"/>
        <c:smooth val="0"/>
        <c:axId val="649784512"/>
        <c:axId val="649791072"/>
      </c:lineChart>
      <c:catAx>
        <c:axId val="670085912"/>
        <c:scaling>
          <c:orientation val="minMax"/>
        </c:scaling>
        <c:delete val="0"/>
        <c:axPos val="b"/>
        <c:numFmt formatCode="General" sourceLinked="1"/>
        <c:majorTickMark val="none"/>
        <c:minorTickMark val="none"/>
        <c:tickLblPos val="nextTo"/>
        <c:spPr>
          <a:noFill/>
          <a:ln w="9525" cap="flat" cmpd="sng" algn="ctr">
            <a:solidFill>
              <a:schemeClr val="bg2">
                <a:lumMod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670093784"/>
        <c:crosses val="autoZero"/>
        <c:auto val="1"/>
        <c:lblAlgn val="ctr"/>
        <c:lblOffset val="100"/>
        <c:noMultiLvlLbl val="0"/>
      </c:catAx>
      <c:valAx>
        <c:axId val="670093784"/>
        <c:scaling>
          <c:orientation val="minMax"/>
        </c:scaling>
        <c:delete val="0"/>
        <c:axPos val="l"/>
        <c:majorGridlines>
          <c:spPr>
            <a:ln w="15875" cap="flat" cmpd="sng" algn="ctr">
              <a:solidFill>
                <a:schemeClr val="bg2">
                  <a:lumMod val="40000"/>
                  <a:lumOff val="60000"/>
                </a:schemeClr>
              </a:solidFill>
              <a:prstDash val="dash"/>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crossAx val="670085912"/>
        <c:crosses val="autoZero"/>
        <c:crossBetween val="between"/>
      </c:valAx>
      <c:valAx>
        <c:axId val="649791072"/>
        <c:scaling>
          <c:orientation val="minMax"/>
        </c:scaling>
        <c:delete val="0"/>
        <c:axPos val="r"/>
        <c:numFmt formatCode="_-[$£-809]* #,##0_-;\-[$£-809]* #,##0_-;_-[$£-809]* &quot;-&quot;??_-;_-@_-"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9784512"/>
        <c:crosses val="max"/>
        <c:crossBetween val="between"/>
      </c:valAx>
      <c:catAx>
        <c:axId val="649784512"/>
        <c:scaling>
          <c:orientation val="minMax"/>
        </c:scaling>
        <c:delete val="1"/>
        <c:axPos val="b"/>
        <c:numFmt formatCode="General" sourceLinked="1"/>
        <c:majorTickMark val="out"/>
        <c:minorTickMark val="none"/>
        <c:tickLblPos val="nextTo"/>
        <c:crossAx val="649791072"/>
        <c:crosses val="autoZero"/>
        <c:auto val="1"/>
        <c:lblAlgn val="ctr"/>
        <c:lblOffset val="100"/>
        <c:noMultiLvlLbl val="0"/>
      </c:catAx>
      <c:spPr>
        <a:noFill/>
        <a:ln>
          <a:noFill/>
        </a:ln>
        <a:effectLst/>
      </c:spPr>
    </c:plotArea>
    <c:legend>
      <c:legendPos val="b"/>
      <c:layout>
        <c:manualLayout>
          <c:xMode val="edge"/>
          <c:yMode val="edge"/>
          <c:x val="2.7094016962771884E-3"/>
          <c:y val="8.6337709187705967E-3"/>
          <c:w val="0.99729070789331231"/>
          <c:h val="9.7265240381239251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a:outerShdw blurRad="50800" dist="38100" dir="5400000" algn="t" rotWithShape="0">
        <a:prstClr val="black">
          <a:alpha val="40000"/>
        </a:prstClr>
      </a:outerShdw>
    </a:effectLst>
  </c:spPr>
  <c:txPr>
    <a:bodyPr/>
    <a:lstStyle/>
    <a:p>
      <a:pPr>
        <a:defRPr sz="1200"/>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F1C4E"/>
              </a:solidFill>
              <a:ln>
                <a:noFill/>
              </a:ln>
              <a:effectLst/>
            </c:spPr>
            <c:extLst>
              <c:ext xmlns:c16="http://schemas.microsoft.com/office/drawing/2014/chart" uri="{C3380CC4-5D6E-409C-BE32-E72D297353CC}">
                <c16:uniqueId val="{00000007-915F-46B9-A945-B9883144C8E9}"/>
              </c:ext>
            </c:extLst>
          </c:dPt>
          <c:dPt>
            <c:idx val="1"/>
            <c:invertIfNegative val="0"/>
            <c:bubble3D val="0"/>
            <c:spPr>
              <a:solidFill>
                <a:srgbClr val="0F1C4E"/>
              </a:solidFill>
              <a:ln>
                <a:noFill/>
              </a:ln>
              <a:effectLst/>
            </c:spPr>
            <c:extLst>
              <c:ext xmlns:c16="http://schemas.microsoft.com/office/drawing/2014/chart" uri="{C3380CC4-5D6E-409C-BE32-E72D297353CC}">
                <c16:uniqueId val="{00000006-915F-46B9-A945-B9883144C8E9}"/>
              </c:ext>
            </c:extLst>
          </c:dPt>
          <c:dPt>
            <c:idx val="2"/>
            <c:invertIfNegative val="0"/>
            <c:bubble3D val="0"/>
            <c:spPr>
              <a:solidFill>
                <a:srgbClr val="6CCDB3"/>
              </a:solidFill>
              <a:ln>
                <a:noFill/>
              </a:ln>
              <a:effectLst/>
            </c:spPr>
            <c:extLst>
              <c:ext xmlns:c16="http://schemas.microsoft.com/office/drawing/2014/chart" uri="{C3380CC4-5D6E-409C-BE32-E72D297353CC}">
                <c16:uniqueId val="{00000005-915F-46B9-A945-B9883144C8E9}"/>
              </c:ext>
            </c:extLst>
          </c:dPt>
          <c:dPt>
            <c:idx val="3"/>
            <c:invertIfNegative val="0"/>
            <c:bubble3D val="0"/>
            <c:spPr>
              <a:solidFill>
                <a:srgbClr val="0F1C4E"/>
              </a:solidFill>
              <a:ln>
                <a:noFill/>
              </a:ln>
              <a:effectLst/>
            </c:spPr>
            <c:extLst>
              <c:ext xmlns:c16="http://schemas.microsoft.com/office/drawing/2014/chart" uri="{C3380CC4-5D6E-409C-BE32-E72D297353CC}">
                <c16:uniqueId val="{00000001-915F-46B9-A945-B9883144C8E9}"/>
              </c:ext>
            </c:extLst>
          </c:dPt>
          <c:dPt>
            <c:idx val="4"/>
            <c:invertIfNegative val="0"/>
            <c:bubble3D val="0"/>
            <c:spPr>
              <a:solidFill>
                <a:srgbClr val="0F1C4E"/>
              </a:solidFill>
              <a:ln>
                <a:noFill/>
              </a:ln>
              <a:effectLst/>
            </c:spPr>
            <c:extLst>
              <c:ext xmlns:c16="http://schemas.microsoft.com/office/drawing/2014/chart" uri="{C3380CC4-5D6E-409C-BE32-E72D297353CC}">
                <c16:uniqueId val="{00000008-915F-46B9-A945-B9883144C8E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previous!$A$17:$A$21</c:f>
              <c:strCache>
                <c:ptCount val="5"/>
                <c:pt idx="0">
                  <c:v>East Riding of Yorkshire</c:v>
                </c:pt>
                <c:pt idx="1">
                  <c:v>North Lincolnshrie</c:v>
                </c:pt>
                <c:pt idx="2">
                  <c:v>HEY LEP</c:v>
                </c:pt>
                <c:pt idx="3">
                  <c:v>North East Lincolnshire</c:v>
                </c:pt>
                <c:pt idx="4">
                  <c:v>Kingston Upon Hull</c:v>
                </c:pt>
              </c:strCache>
            </c:strRef>
          </c:cat>
          <c:val>
            <c:numRef>
              <c:f>previous!$B$17:$B$21</c:f>
              <c:numCache>
                <c:formatCode>0%</c:formatCode>
                <c:ptCount val="5"/>
                <c:pt idx="0">
                  <c:v>9.8000000000000004E-2</c:v>
                </c:pt>
                <c:pt idx="1">
                  <c:v>0.11699999999999999</c:v>
                </c:pt>
                <c:pt idx="2">
                  <c:v>7.9000000000000001E-2</c:v>
                </c:pt>
                <c:pt idx="3">
                  <c:v>7.0999999999999994E-2</c:v>
                </c:pt>
                <c:pt idx="4">
                  <c:v>5.7999999999999996E-2</c:v>
                </c:pt>
              </c:numCache>
            </c:numRef>
          </c:val>
          <c:extLst>
            <c:ext xmlns:c16="http://schemas.microsoft.com/office/drawing/2014/chart" uri="{C3380CC4-5D6E-409C-BE32-E72D297353CC}">
              <c16:uniqueId val="{00000002-915F-46B9-A945-B9883144C8E9}"/>
            </c:ext>
          </c:extLst>
        </c:ser>
        <c:dLbls>
          <c:showLegendKey val="0"/>
          <c:showVal val="0"/>
          <c:showCatName val="0"/>
          <c:showSerName val="0"/>
          <c:showPercent val="0"/>
          <c:showBubbleSize val="0"/>
        </c:dLbls>
        <c:gapWidth val="182"/>
        <c:axId val="763791720"/>
        <c:axId val="763795984"/>
      </c:barChart>
      <c:lineChart>
        <c:grouping val="standard"/>
        <c:varyColors val="0"/>
        <c:ser>
          <c:idx val="1"/>
          <c:order val="1"/>
          <c:spPr>
            <a:ln w="28575" cap="rnd">
              <a:solidFill>
                <a:schemeClr val="accent2"/>
              </a:solidFill>
              <a:round/>
            </a:ln>
            <a:effectLst/>
          </c:spPr>
          <c:marker>
            <c:symbol val="none"/>
          </c:marker>
          <c:cat>
            <c:strRef>
              <c:f>previous!$A$17:$A$21</c:f>
              <c:strCache>
                <c:ptCount val="5"/>
                <c:pt idx="0">
                  <c:v>East Riding of Yorkshire</c:v>
                </c:pt>
                <c:pt idx="1">
                  <c:v>North Lincolnshrie</c:v>
                </c:pt>
                <c:pt idx="2">
                  <c:v>HEY LEP</c:v>
                </c:pt>
                <c:pt idx="3">
                  <c:v>North East Lincolnshire</c:v>
                </c:pt>
                <c:pt idx="4">
                  <c:v>Kingston Upon Hull</c:v>
                </c:pt>
              </c:strCache>
            </c:strRef>
          </c:cat>
          <c:val>
            <c:numRef>
              <c:f>previous!$C$17:$C$21</c:f>
              <c:numCache>
                <c:formatCode>0%</c:formatCode>
                <c:ptCount val="5"/>
                <c:pt idx="0">
                  <c:v>9.6000000000000002E-2</c:v>
                </c:pt>
                <c:pt idx="1">
                  <c:v>9.6000000000000002E-2</c:v>
                </c:pt>
                <c:pt idx="2">
                  <c:v>9.6000000000000002E-2</c:v>
                </c:pt>
                <c:pt idx="3">
                  <c:v>9.6000000000000002E-2</c:v>
                </c:pt>
                <c:pt idx="4">
                  <c:v>9.6000000000000002E-2</c:v>
                </c:pt>
              </c:numCache>
            </c:numRef>
          </c:val>
          <c:smooth val="0"/>
          <c:extLst>
            <c:ext xmlns:c16="http://schemas.microsoft.com/office/drawing/2014/chart" uri="{C3380CC4-5D6E-409C-BE32-E72D297353CC}">
              <c16:uniqueId val="{00000003-915F-46B9-A945-B9883144C8E9}"/>
            </c:ext>
          </c:extLst>
        </c:ser>
        <c:dLbls>
          <c:showLegendKey val="0"/>
          <c:showVal val="0"/>
          <c:showCatName val="0"/>
          <c:showSerName val="0"/>
          <c:showPercent val="0"/>
          <c:showBubbleSize val="0"/>
        </c:dLbls>
        <c:marker val="1"/>
        <c:smooth val="0"/>
        <c:axId val="763791720"/>
        <c:axId val="763795984"/>
      </c:lineChart>
      <c:catAx>
        <c:axId val="763791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3795984"/>
        <c:crosses val="autoZero"/>
        <c:auto val="1"/>
        <c:lblAlgn val="ctr"/>
        <c:lblOffset val="100"/>
        <c:noMultiLvlLbl val="0"/>
      </c:catAx>
      <c:valAx>
        <c:axId val="763795984"/>
        <c:scaling>
          <c:orientation val="minMax"/>
        </c:scaling>
        <c:delete val="1"/>
        <c:axPos val="l"/>
        <c:numFmt formatCode="0%" sourceLinked="1"/>
        <c:majorTickMark val="none"/>
        <c:minorTickMark val="none"/>
        <c:tickLblPos val="nextTo"/>
        <c:crossAx val="763791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'Job Postings Trends'!$B$3</c:f>
              <c:strCache>
                <c:ptCount val="1"/>
                <c:pt idx="0">
                  <c:v>Unique Postings</c:v>
                </c:pt>
              </c:strCache>
            </c:strRef>
          </c:tx>
          <c:spPr>
            <a:ln w="28575" cap="rnd">
              <a:solidFill>
                <a:schemeClr val="accent1"/>
              </a:solidFill>
              <a:round/>
            </a:ln>
            <a:effectLst/>
          </c:spPr>
          <c:marker>
            <c:symbol val="none"/>
          </c:marker>
          <c:cat>
            <c:strRef>
              <c:f>'Job Postings Trends'!$A$4:$A$63</c:f>
              <c:strCache>
                <c:ptCount val="60"/>
                <c:pt idx="0">
                  <c:v>Oct 2016</c:v>
                </c:pt>
                <c:pt idx="1">
                  <c:v>Nov 2016</c:v>
                </c:pt>
                <c:pt idx="2">
                  <c:v>Dec 2016</c:v>
                </c:pt>
                <c:pt idx="3">
                  <c:v>Jan 2017</c:v>
                </c:pt>
                <c:pt idx="4">
                  <c:v>Feb 2017</c:v>
                </c:pt>
                <c:pt idx="5">
                  <c:v>Mar 2017</c:v>
                </c:pt>
                <c:pt idx="6">
                  <c:v>Apr 2017</c:v>
                </c:pt>
                <c:pt idx="7">
                  <c:v>May 2017</c:v>
                </c:pt>
                <c:pt idx="8">
                  <c:v>Jun 2017</c:v>
                </c:pt>
                <c:pt idx="9">
                  <c:v>Jul 2017</c:v>
                </c:pt>
                <c:pt idx="10">
                  <c:v>Aug 2017</c:v>
                </c:pt>
                <c:pt idx="11">
                  <c:v>Sep 2017</c:v>
                </c:pt>
                <c:pt idx="12">
                  <c:v>Oct 2017</c:v>
                </c:pt>
                <c:pt idx="13">
                  <c:v>Nov 2017</c:v>
                </c:pt>
                <c:pt idx="14">
                  <c:v>Dec 2017</c:v>
                </c:pt>
                <c:pt idx="15">
                  <c:v>Jan 2018</c:v>
                </c:pt>
                <c:pt idx="16">
                  <c:v>Feb 2018</c:v>
                </c:pt>
                <c:pt idx="17">
                  <c:v>Mar 2018</c:v>
                </c:pt>
                <c:pt idx="18">
                  <c:v>Apr 2018</c:v>
                </c:pt>
                <c:pt idx="19">
                  <c:v>May 2018</c:v>
                </c:pt>
                <c:pt idx="20">
                  <c:v>Jun 2018</c:v>
                </c:pt>
                <c:pt idx="21">
                  <c:v>Jul 2018</c:v>
                </c:pt>
                <c:pt idx="22">
                  <c:v>Aug 2018</c:v>
                </c:pt>
                <c:pt idx="23">
                  <c:v>Sep 2018</c:v>
                </c:pt>
                <c:pt idx="24">
                  <c:v>Oct 2018</c:v>
                </c:pt>
                <c:pt idx="25">
                  <c:v>Nov 2018</c:v>
                </c:pt>
                <c:pt idx="26">
                  <c:v>Dec 2018</c:v>
                </c:pt>
                <c:pt idx="27">
                  <c:v>Jan 2019</c:v>
                </c:pt>
                <c:pt idx="28">
                  <c:v>Feb 2019</c:v>
                </c:pt>
                <c:pt idx="29">
                  <c:v>Mar 2019</c:v>
                </c:pt>
                <c:pt idx="30">
                  <c:v>Apr 2019</c:v>
                </c:pt>
                <c:pt idx="31">
                  <c:v>May 2019</c:v>
                </c:pt>
                <c:pt idx="32">
                  <c:v>Jun 2019</c:v>
                </c:pt>
                <c:pt idx="33">
                  <c:v>Jul 2019</c:v>
                </c:pt>
                <c:pt idx="34">
                  <c:v>Aug 2019</c:v>
                </c:pt>
                <c:pt idx="35">
                  <c:v>Sep 2019</c:v>
                </c:pt>
                <c:pt idx="36">
                  <c:v>Oct 2019</c:v>
                </c:pt>
                <c:pt idx="37">
                  <c:v>Nov 2019</c:v>
                </c:pt>
                <c:pt idx="38">
                  <c:v>Dec 2019</c:v>
                </c:pt>
                <c:pt idx="39">
                  <c:v>Jan 2020</c:v>
                </c:pt>
                <c:pt idx="40">
                  <c:v>Feb 2020</c:v>
                </c:pt>
                <c:pt idx="41">
                  <c:v>Mar 2020</c:v>
                </c:pt>
                <c:pt idx="42">
                  <c:v>Apr 2020</c:v>
                </c:pt>
                <c:pt idx="43">
                  <c:v>May 2020</c:v>
                </c:pt>
                <c:pt idx="44">
                  <c:v>Jun 2020</c:v>
                </c:pt>
                <c:pt idx="45">
                  <c:v>Jul 2020</c:v>
                </c:pt>
                <c:pt idx="46">
                  <c:v>Aug 2020</c:v>
                </c:pt>
                <c:pt idx="47">
                  <c:v>Sep 2020</c:v>
                </c:pt>
                <c:pt idx="48">
                  <c:v>Oct 2020</c:v>
                </c:pt>
                <c:pt idx="49">
                  <c:v>Nov 2020</c:v>
                </c:pt>
                <c:pt idx="50">
                  <c:v>Dec 2020</c:v>
                </c:pt>
                <c:pt idx="51">
                  <c:v>Jan 2021</c:v>
                </c:pt>
                <c:pt idx="52">
                  <c:v>Feb 2021</c:v>
                </c:pt>
                <c:pt idx="53">
                  <c:v>Mar 2021</c:v>
                </c:pt>
                <c:pt idx="54">
                  <c:v>Apr 2021</c:v>
                </c:pt>
                <c:pt idx="55">
                  <c:v>May 2021</c:v>
                </c:pt>
                <c:pt idx="56">
                  <c:v>Jun 2021</c:v>
                </c:pt>
                <c:pt idx="57">
                  <c:v>Jul 2021</c:v>
                </c:pt>
                <c:pt idx="58">
                  <c:v>Aug 2021</c:v>
                </c:pt>
                <c:pt idx="59">
                  <c:v>Sep 2021</c:v>
                </c:pt>
              </c:strCache>
            </c:strRef>
          </c:cat>
          <c:val>
            <c:numRef>
              <c:f>'Job Postings Trends'!$B$4:$B$63</c:f>
              <c:numCache>
                <c:formatCode>#,##0;[Red]\ \(#,##0\)</c:formatCode>
                <c:ptCount val="60"/>
                <c:pt idx="0">
                  <c:v>11502</c:v>
                </c:pt>
                <c:pt idx="1">
                  <c:v>11597</c:v>
                </c:pt>
                <c:pt idx="2">
                  <c:v>11137</c:v>
                </c:pt>
                <c:pt idx="3">
                  <c:v>12035</c:v>
                </c:pt>
                <c:pt idx="4">
                  <c:v>13573</c:v>
                </c:pt>
                <c:pt idx="5">
                  <c:v>14108</c:v>
                </c:pt>
                <c:pt idx="6">
                  <c:v>11335</c:v>
                </c:pt>
                <c:pt idx="7">
                  <c:v>11394</c:v>
                </c:pt>
                <c:pt idx="8">
                  <c:v>12456</c:v>
                </c:pt>
                <c:pt idx="9">
                  <c:v>12571</c:v>
                </c:pt>
                <c:pt idx="10">
                  <c:v>12017</c:v>
                </c:pt>
                <c:pt idx="11">
                  <c:v>12189</c:v>
                </c:pt>
                <c:pt idx="12">
                  <c:v>10920</c:v>
                </c:pt>
                <c:pt idx="13">
                  <c:v>10578</c:v>
                </c:pt>
                <c:pt idx="14">
                  <c:v>9319</c:v>
                </c:pt>
                <c:pt idx="15">
                  <c:v>10177</c:v>
                </c:pt>
                <c:pt idx="16">
                  <c:v>10811</c:v>
                </c:pt>
                <c:pt idx="17">
                  <c:v>10796</c:v>
                </c:pt>
                <c:pt idx="18">
                  <c:v>11727</c:v>
                </c:pt>
                <c:pt idx="19">
                  <c:v>12478</c:v>
                </c:pt>
                <c:pt idx="20">
                  <c:v>12695</c:v>
                </c:pt>
                <c:pt idx="21">
                  <c:v>12210</c:v>
                </c:pt>
                <c:pt idx="22">
                  <c:v>11054</c:v>
                </c:pt>
                <c:pt idx="23">
                  <c:v>12003</c:v>
                </c:pt>
                <c:pt idx="24">
                  <c:v>11752</c:v>
                </c:pt>
                <c:pt idx="25">
                  <c:v>11285</c:v>
                </c:pt>
                <c:pt idx="26">
                  <c:v>10131</c:v>
                </c:pt>
                <c:pt idx="27">
                  <c:v>11179</c:v>
                </c:pt>
                <c:pt idx="28">
                  <c:v>11409</c:v>
                </c:pt>
                <c:pt idx="29">
                  <c:v>12247</c:v>
                </c:pt>
                <c:pt idx="30">
                  <c:v>11462</c:v>
                </c:pt>
                <c:pt idx="31">
                  <c:v>12771</c:v>
                </c:pt>
                <c:pt idx="32">
                  <c:v>12503</c:v>
                </c:pt>
                <c:pt idx="33">
                  <c:v>12111</c:v>
                </c:pt>
                <c:pt idx="34">
                  <c:v>11442</c:v>
                </c:pt>
                <c:pt idx="35">
                  <c:v>11398</c:v>
                </c:pt>
                <c:pt idx="36">
                  <c:v>11969</c:v>
                </c:pt>
                <c:pt idx="37">
                  <c:v>11142</c:v>
                </c:pt>
                <c:pt idx="38">
                  <c:v>10240</c:v>
                </c:pt>
                <c:pt idx="39">
                  <c:v>10855</c:v>
                </c:pt>
                <c:pt idx="40">
                  <c:v>12038</c:v>
                </c:pt>
                <c:pt idx="41">
                  <c:v>11441</c:v>
                </c:pt>
                <c:pt idx="42">
                  <c:v>9631</c:v>
                </c:pt>
                <c:pt idx="43">
                  <c:v>9066</c:v>
                </c:pt>
                <c:pt idx="44">
                  <c:v>9504</c:v>
                </c:pt>
                <c:pt idx="45">
                  <c:v>10506</c:v>
                </c:pt>
                <c:pt idx="46">
                  <c:v>11202</c:v>
                </c:pt>
                <c:pt idx="47">
                  <c:v>12089</c:v>
                </c:pt>
                <c:pt idx="48">
                  <c:v>13383</c:v>
                </c:pt>
                <c:pt idx="49">
                  <c:v>13414</c:v>
                </c:pt>
                <c:pt idx="50">
                  <c:v>12639</c:v>
                </c:pt>
                <c:pt idx="51">
                  <c:v>12513</c:v>
                </c:pt>
                <c:pt idx="52">
                  <c:v>10660</c:v>
                </c:pt>
                <c:pt idx="53">
                  <c:v>13687</c:v>
                </c:pt>
                <c:pt idx="54">
                  <c:v>14014</c:v>
                </c:pt>
                <c:pt idx="55">
                  <c:v>15583</c:v>
                </c:pt>
                <c:pt idx="56">
                  <c:v>15814</c:v>
                </c:pt>
                <c:pt idx="57">
                  <c:v>16552</c:v>
                </c:pt>
                <c:pt idx="58">
                  <c:v>16079</c:v>
                </c:pt>
                <c:pt idx="59">
                  <c:v>16847</c:v>
                </c:pt>
              </c:numCache>
            </c:numRef>
          </c:val>
          <c:smooth val="0"/>
          <c:extLst>
            <c:ext xmlns:c16="http://schemas.microsoft.com/office/drawing/2014/chart" uri="{C3380CC4-5D6E-409C-BE32-E72D297353CC}">
              <c16:uniqueId val="{00000000-A45C-4AE7-BF2B-8AF465953E57}"/>
            </c:ext>
          </c:extLst>
        </c:ser>
        <c:dLbls>
          <c:showLegendKey val="0"/>
          <c:showVal val="0"/>
          <c:showCatName val="0"/>
          <c:showSerName val="0"/>
          <c:showPercent val="0"/>
          <c:showBubbleSize val="0"/>
        </c:dLbls>
        <c:smooth val="0"/>
        <c:axId val="321190584"/>
        <c:axId val="321196816"/>
      </c:lineChart>
      <c:dateAx>
        <c:axId val="321190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1196816"/>
        <c:crosses val="autoZero"/>
        <c:auto val="0"/>
        <c:lblOffset val="100"/>
        <c:baseTimeUnit val="days"/>
        <c:majorUnit val="8"/>
      </c:dateAx>
      <c:valAx>
        <c:axId val="321196816"/>
        <c:scaling>
          <c:orientation val="minMax"/>
          <c:min val="7000"/>
        </c:scaling>
        <c:delete val="0"/>
        <c:axPos val="l"/>
        <c:majorGridlines>
          <c:spPr>
            <a:ln w="9525" cap="flat" cmpd="sng" algn="ctr">
              <a:solidFill>
                <a:schemeClr val="tx1">
                  <a:lumMod val="15000"/>
                  <a:lumOff val="85000"/>
                </a:schemeClr>
              </a:solidFill>
              <a:round/>
            </a:ln>
            <a:effectLst/>
          </c:spPr>
        </c:majorGridlines>
        <c:numFmt formatCode="#,##0;[Red]\ \(#,##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1190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508406432748536E-2"/>
          <c:y val="5.0241203703703705E-2"/>
          <c:w val="0.91949159356725141"/>
          <c:h val="0.72741111111111112"/>
        </c:manualLayout>
      </c:layout>
      <c:barChart>
        <c:barDir val="col"/>
        <c:grouping val="clustered"/>
        <c:varyColors val="0"/>
        <c:ser>
          <c:idx val="0"/>
          <c:order val="0"/>
          <c:tx>
            <c:strRef>
              <c:f>'[Chart in Microsoft PowerPoint]LA breakdown'!$B$38</c:f>
              <c:strCache>
                <c:ptCount val="1"/>
                <c:pt idx="0">
                  <c:v>Q2 2017</c:v>
                </c:pt>
              </c:strCache>
            </c:strRef>
          </c:tx>
          <c:spPr>
            <a:solidFill>
              <a:srgbClr val="6CCDB3"/>
            </a:solidFill>
            <a:ln>
              <a:noFill/>
            </a:ln>
            <a:effectLst/>
          </c:spPr>
          <c:invertIfNegative val="0"/>
          <c:cat>
            <c:strRef>
              <c:f>'[Chart in Microsoft PowerPoint]LA breakdown'!$A$39:$A$42</c:f>
              <c:strCache>
                <c:ptCount val="4"/>
                <c:pt idx="0">
                  <c:v>East Riding of Yorkshire</c:v>
                </c:pt>
                <c:pt idx="1">
                  <c:v>Kingston upon Hull</c:v>
                </c:pt>
                <c:pt idx="2">
                  <c:v>North East Lincolnshire</c:v>
                </c:pt>
                <c:pt idx="3">
                  <c:v>North Lincolnshire</c:v>
                </c:pt>
              </c:strCache>
            </c:strRef>
          </c:cat>
          <c:val>
            <c:numRef>
              <c:f>'[Chart in Microsoft PowerPoint]LA breakdown'!$B$39:$B$42</c:f>
              <c:numCache>
                <c:formatCode>_-* #,##0_-;\-* #,##0_-;_-* "-"??_-;_-@_-</c:formatCode>
                <c:ptCount val="4"/>
                <c:pt idx="0">
                  <c:v>2705</c:v>
                </c:pt>
                <c:pt idx="1">
                  <c:v>2830</c:v>
                </c:pt>
                <c:pt idx="2">
                  <c:v>1019</c:v>
                </c:pt>
                <c:pt idx="3">
                  <c:v>1086</c:v>
                </c:pt>
              </c:numCache>
            </c:numRef>
          </c:val>
          <c:extLst>
            <c:ext xmlns:c16="http://schemas.microsoft.com/office/drawing/2014/chart" uri="{C3380CC4-5D6E-409C-BE32-E72D297353CC}">
              <c16:uniqueId val="{00000000-770D-4A1A-AF3B-50F193D57B58}"/>
            </c:ext>
          </c:extLst>
        </c:ser>
        <c:ser>
          <c:idx val="1"/>
          <c:order val="1"/>
          <c:tx>
            <c:strRef>
              <c:f>'[Chart in Microsoft PowerPoint]LA breakdown'!$C$38</c:f>
              <c:strCache>
                <c:ptCount val="1"/>
                <c:pt idx="0">
                  <c:v>Q2 2018</c:v>
                </c:pt>
              </c:strCache>
            </c:strRef>
          </c:tx>
          <c:spPr>
            <a:solidFill>
              <a:srgbClr val="153F34"/>
            </a:solidFill>
            <a:ln>
              <a:noFill/>
            </a:ln>
            <a:effectLst/>
          </c:spPr>
          <c:invertIfNegative val="0"/>
          <c:cat>
            <c:strRef>
              <c:f>'[Chart in Microsoft PowerPoint]LA breakdown'!$A$39:$A$42</c:f>
              <c:strCache>
                <c:ptCount val="4"/>
                <c:pt idx="0">
                  <c:v>East Riding of Yorkshire</c:v>
                </c:pt>
                <c:pt idx="1">
                  <c:v>Kingston upon Hull</c:v>
                </c:pt>
                <c:pt idx="2">
                  <c:v>North East Lincolnshire</c:v>
                </c:pt>
                <c:pt idx="3">
                  <c:v>North Lincolnshire</c:v>
                </c:pt>
              </c:strCache>
            </c:strRef>
          </c:cat>
          <c:val>
            <c:numRef>
              <c:f>'[Chart in Microsoft PowerPoint]LA breakdown'!$C$39:$C$42</c:f>
              <c:numCache>
                <c:formatCode>_-* #,##0_-;\-* #,##0_-;_-* "-"??_-;_-@_-</c:formatCode>
                <c:ptCount val="4"/>
                <c:pt idx="0">
                  <c:v>2303</c:v>
                </c:pt>
                <c:pt idx="1">
                  <c:v>3068</c:v>
                </c:pt>
                <c:pt idx="2">
                  <c:v>1092</c:v>
                </c:pt>
                <c:pt idx="3">
                  <c:v>1255</c:v>
                </c:pt>
              </c:numCache>
            </c:numRef>
          </c:val>
          <c:extLst>
            <c:ext xmlns:c16="http://schemas.microsoft.com/office/drawing/2014/chart" uri="{C3380CC4-5D6E-409C-BE32-E72D297353CC}">
              <c16:uniqueId val="{00000001-770D-4A1A-AF3B-50F193D57B58}"/>
            </c:ext>
          </c:extLst>
        </c:ser>
        <c:ser>
          <c:idx val="2"/>
          <c:order val="2"/>
          <c:tx>
            <c:strRef>
              <c:f>'[Chart in Microsoft PowerPoint]LA breakdown'!$D$38</c:f>
              <c:strCache>
                <c:ptCount val="1"/>
                <c:pt idx="0">
                  <c:v>Q2 2019</c:v>
                </c:pt>
              </c:strCache>
            </c:strRef>
          </c:tx>
          <c:spPr>
            <a:solidFill>
              <a:srgbClr val="0F1C4E"/>
            </a:solidFill>
            <a:ln>
              <a:noFill/>
            </a:ln>
            <a:effectLst/>
          </c:spPr>
          <c:invertIfNegative val="0"/>
          <c:cat>
            <c:strRef>
              <c:f>'[Chart in Microsoft PowerPoint]LA breakdown'!$A$39:$A$42</c:f>
              <c:strCache>
                <c:ptCount val="4"/>
                <c:pt idx="0">
                  <c:v>East Riding of Yorkshire</c:v>
                </c:pt>
                <c:pt idx="1">
                  <c:v>Kingston upon Hull</c:v>
                </c:pt>
                <c:pt idx="2">
                  <c:v>North East Lincolnshire</c:v>
                </c:pt>
                <c:pt idx="3">
                  <c:v>North Lincolnshire</c:v>
                </c:pt>
              </c:strCache>
            </c:strRef>
          </c:cat>
          <c:val>
            <c:numRef>
              <c:f>'[Chart in Microsoft PowerPoint]LA breakdown'!$D$39:$D$42</c:f>
              <c:numCache>
                <c:formatCode>_-* #,##0_-;\-* #,##0_-;_-* "-"??_-;_-@_-</c:formatCode>
                <c:ptCount val="4"/>
                <c:pt idx="0">
                  <c:v>1266</c:v>
                </c:pt>
                <c:pt idx="1">
                  <c:v>2235</c:v>
                </c:pt>
                <c:pt idx="2">
                  <c:v>1470</c:v>
                </c:pt>
                <c:pt idx="3">
                  <c:v>1034</c:v>
                </c:pt>
              </c:numCache>
            </c:numRef>
          </c:val>
          <c:extLst>
            <c:ext xmlns:c16="http://schemas.microsoft.com/office/drawing/2014/chart" uri="{C3380CC4-5D6E-409C-BE32-E72D297353CC}">
              <c16:uniqueId val="{00000002-770D-4A1A-AF3B-50F193D57B58}"/>
            </c:ext>
          </c:extLst>
        </c:ser>
        <c:ser>
          <c:idx val="3"/>
          <c:order val="3"/>
          <c:tx>
            <c:strRef>
              <c:f>'[Chart in Microsoft PowerPoint]LA breakdown'!$E$38</c:f>
              <c:strCache>
                <c:ptCount val="1"/>
                <c:pt idx="0">
                  <c:v>Q2 2020</c:v>
                </c:pt>
              </c:strCache>
            </c:strRef>
          </c:tx>
          <c:spPr>
            <a:solidFill>
              <a:srgbClr val="5496B4"/>
            </a:solidFill>
            <a:ln>
              <a:noFill/>
            </a:ln>
            <a:effectLst/>
          </c:spPr>
          <c:invertIfNegative val="0"/>
          <c:cat>
            <c:strRef>
              <c:f>'[Chart in Microsoft PowerPoint]LA breakdown'!$A$39:$A$42</c:f>
              <c:strCache>
                <c:ptCount val="4"/>
                <c:pt idx="0">
                  <c:v>East Riding of Yorkshire</c:v>
                </c:pt>
                <c:pt idx="1">
                  <c:v>Kingston upon Hull</c:v>
                </c:pt>
                <c:pt idx="2">
                  <c:v>North East Lincolnshire</c:v>
                </c:pt>
                <c:pt idx="3">
                  <c:v>North Lincolnshire</c:v>
                </c:pt>
              </c:strCache>
            </c:strRef>
          </c:cat>
          <c:val>
            <c:numRef>
              <c:f>'[Chart in Microsoft PowerPoint]LA breakdown'!$E$39:$E$42</c:f>
              <c:numCache>
                <c:formatCode>_-* #,##0_-;\-* #,##0_-;_-* "-"??_-;_-@_-</c:formatCode>
                <c:ptCount val="4"/>
                <c:pt idx="0">
                  <c:v>792</c:v>
                </c:pt>
                <c:pt idx="1">
                  <c:v>649</c:v>
                </c:pt>
                <c:pt idx="2">
                  <c:v>373</c:v>
                </c:pt>
                <c:pt idx="3">
                  <c:v>373</c:v>
                </c:pt>
              </c:numCache>
            </c:numRef>
          </c:val>
          <c:extLst>
            <c:ext xmlns:c16="http://schemas.microsoft.com/office/drawing/2014/chart" uri="{C3380CC4-5D6E-409C-BE32-E72D297353CC}">
              <c16:uniqueId val="{00000003-770D-4A1A-AF3B-50F193D57B58}"/>
            </c:ext>
          </c:extLst>
        </c:ser>
        <c:dLbls>
          <c:showLegendKey val="0"/>
          <c:showVal val="0"/>
          <c:showCatName val="0"/>
          <c:showSerName val="0"/>
          <c:showPercent val="0"/>
          <c:showBubbleSize val="0"/>
        </c:dLbls>
        <c:gapWidth val="220"/>
        <c:overlap val="-27"/>
        <c:axId val="327796720"/>
        <c:axId val="327791144"/>
      </c:barChart>
      <c:catAx>
        <c:axId val="327796720"/>
        <c:scaling>
          <c:orientation val="minMax"/>
        </c:scaling>
        <c:delete val="0"/>
        <c:axPos val="b"/>
        <c:numFmt formatCode="General" sourceLinked="1"/>
        <c:majorTickMark val="none"/>
        <c:minorTickMark val="none"/>
        <c:tickLblPos val="nextTo"/>
        <c:spPr>
          <a:noFill/>
          <a:ln w="9525" cap="flat" cmpd="sng" algn="ctr">
            <a:solidFill>
              <a:schemeClr val="bg2">
                <a:lumMod val="75000"/>
              </a:schemeClr>
            </a:solidFill>
            <a:round/>
          </a:ln>
          <a:effectLst/>
        </c:spPr>
        <c:txPr>
          <a:bodyPr rot="-60000000" spcFirstLastPara="1" vertOverflow="ellipsis" vert="horz" wrap="square" anchor="ctr" anchorCtr="1"/>
          <a:lstStyle/>
          <a:p>
            <a:pPr>
              <a:defRPr lang="en-US" sz="800" b="0" i="0" u="none" strike="noStrike" kern="1200" baseline="0">
                <a:solidFill>
                  <a:schemeClr val="bg1">
                    <a:lumMod val="50000"/>
                  </a:schemeClr>
                </a:solidFill>
                <a:latin typeface="+mn-lt"/>
                <a:ea typeface="+mn-ea"/>
                <a:cs typeface="+mn-cs"/>
              </a:defRPr>
            </a:pPr>
            <a:endParaRPr lang="en-US"/>
          </a:p>
        </c:txPr>
        <c:crossAx val="327791144"/>
        <c:crosses val="autoZero"/>
        <c:auto val="1"/>
        <c:lblAlgn val="ctr"/>
        <c:lblOffset val="100"/>
        <c:noMultiLvlLbl val="1"/>
      </c:catAx>
      <c:valAx>
        <c:axId val="327791144"/>
        <c:scaling>
          <c:orientation val="minMax"/>
        </c:scaling>
        <c:delete val="0"/>
        <c:axPos val="l"/>
        <c:majorGridlines>
          <c:spPr>
            <a:ln w="3175" cap="flat" cmpd="sng" algn="ctr">
              <a:solidFill>
                <a:sysClr val="window" lastClr="FFFFFF">
                  <a:lumMod val="85000"/>
                </a:sysClr>
              </a:solidFill>
              <a:prstDash val="solid"/>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lang="en-US" sz="800" b="0" i="0" u="none" strike="noStrike" kern="1200" baseline="0">
                <a:solidFill>
                  <a:schemeClr val="bg1">
                    <a:lumMod val="50000"/>
                  </a:schemeClr>
                </a:solidFill>
                <a:latin typeface="+mn-lt"/>
                <a:ea typeface="+mn-ea"/>
                <a:cs typeface="+mn-cs"/>
              </a:defRPr>
            </a:pPr>
            <a:endParaRPr lang="en-US"/>
          </a:p>
        </c:txPr>
        <c:crossAx val="327796720"/>
        <c:crosses val="autoZero"/>
        <c:crossBetween val="between"/>
      </c:valAx>
      <c:spPr>
        <a:noFill/>
        <a:ln>
          <a:noFill/>
        </a:ln>
        <a:effectLst/>
      </c:spPr>
    </c:plotArea>
    <c:legend>
      <c:legendPos val="b"/>
      <c:layout>
        <c:manualLayout>
          <c:xMode val="edge"/>
          <c:yMode val="edge"/>
          <c:x val="1.3357090643274735E-3"/>
          <c:y val="0.91472453703703693"/>
          <c:w val="0.99866429093567255"/>
          <c:h val="8.527546296296297E-2"/>
        </c:manualLayout>
      </c:layout>
      <c:overlay val="1"/>
      <c:spPr>
        <a:noFill/>
        <a:ln>
          <a:noFill/>
        </a:ln>
        <a:effectLst/>
      </c:spPr>
      <c:txPr>
        <a:bodyPr rot="0" spcFirstLastPara="1" vertOverflow="ellipsis" vert="horz" wrap="square" anchor="ctr" anchorCtr="1"/>
        <a:lstStyle/>
        <a:p>
          <a:pPr>
            <a:defRPr lang="en-US" sz="800" b="0" i="0" u="none" strike="noStrike" kern="1200" baseline="0">
              <a:solidFill>
                <a:schemeClr val="bg1">
                  <a:lumMod val="50000"/>
                </a:schemeClr>
              </a:solidFill>
              <a:latin typeface="+mn-lt"/>
              <a:ea typeface="+mn-ea"/>
              <a:cs typeface="+mn-cs"/>
            </a:defRPr>
          </a:pPr>
          <a:endParaRPr lang="en-US"/>
        </a:p>
      </c:txPr>
    </c:legend>
    <c:plotVisOnly val="1"/>
    <c:dispBlanksAs val="gap"/>
    <c:showDLblsOverMax val="0"/>
  </c:chart>
  <c:spPr>
    <a:noFill/>
    <a:ln w="9525" cap="flat" cmpd="sng" algn="ctr">
      <a:noFill/>
      <a:round/>
    </a:ln>
    <a:effectLst>
      <a:outerShdw blurRad="50800" dist="38100" dir="5400000" algn="t" rotWithShape="0">
        <a:prstClr val="black">
          <a:alpha val="40000"/>
        </a:prstClr>
      </a:outerShdw>
    </a:effectLst>
  </c:spPr>
  <c:txPr>
    <a:bodyPr/>
    <a:lstStyle/>
    <a:p>
      <a:pPr algn="ctr">
        <a:defRPr lang="en-US" sz="800" b="0" i="0" u="none" strike="noStrike" kern="1200" baseline="0">
          <a:solidFill>
            <a:schemeClr val="bg1">
              <a:lumMod val="50000"/>
            </a:schemeClr>
          </a:solidFill>
          <a:latin typeface="+mn-lt"/>
          <a:ea typeface="+mn-ea"/>
          <a:cs typeface="+mn-cs"/>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70121147520318E-2"/>
          <c:y val="1.552849573449896E-2"/>
          <c:w val="0.92591823401987416"/>
          <c:h val="0.52290391947280268"/>
        </c:manualLayout>
      </c:layout>
      <c:lineChart>
        <c:grouping val="standard"/>
        <c:varyColors val="0"/>
        <c:ser>
          <c:idx val="0"/>
          <c:order val="0"/>
          <c:tx>
            <c:strRef>
              <c:f>Recovery!$A$2</c:f>
              <c:strCache>
                <c:ptCount val="1"/>
                <c:pt idx="0">
                  <c:v>Humber - Historic GVA Current Prices</c:v>
                </c:pt>
              </c:strCache>
            </c:strRef>
          </c:tx>
          <c:spPr>
            <a:ln w="28575" cap="rnd">
              <a:solidFill>
                <a:srgbClr val="0F1C4E"/>
              </a:solidFill>
              <a:round/>
            </a:ln>
            <a:effectLst/>
          </c:spPr>
          <c:marker>
            <c:symbol val="none"/>
          </c:marker>
          <c:cat>
            <c:numRef>
              <c:f>Recovery!$B$1:$V$1</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Recovery!$B$2:$V$2</c:f>
              <c:numCache>
                <c:formatCode>#,##0</c:formatCode>
                <c:ptCount val="21"/>
                <c:pt idx="0">
                  <c:v>16826</c:v>
                </c:pt>
                <c:pt idx="1">
                  <c:v>16364</c:v>
                </c:pt>
                <c:pt idx="2">
                  <c:v>16639</c:v>
                </c:pt>
                <c:pt idx="3">
                  <c:v>16976</c:v>
                </c:pt>
                <c:pt idx="4">
                  <c:v>17561</c:v>
                </c:pt>
                <c:pt idx="5">
                  <c:v>18744</c:v>
                </c:pt>
                <c:pt idx="6">
                  <c:v>19047</c:v>
                </c:pt>
                <c:pt idx="7">
                  <c:v>19865</c:v>
                </c:pt>
                <c:pt idx="8">
                  <c:v>20413</c:v>
                </c:pt>
                <c:pt idx="9">
                  <c:v>21002</c:v>
                </c:pt>
              </c:numCache>
            </c:numRef>
          </c:val>
          <c:smooth val="0"/>
          <c:extLst>
            <c:ext xmlns:c16="http://schemas.microsoft.com/office/drawing/2014/chart" uri="{C3380CC4-5D6E-409C-BE32-E72D297353CC}">
              <c16:uniqueId val="{00000000-9566-442C-8D97-96E8526B4C1F}"/>
            </c:ext>
          </c:extLst>
        </c:ser>
        <c:ser>
          <c:idx val="1"/>
          <c:order val="1"/>
          <c:tx>
            <c:strRef>
              <c:f>Recovery!$A$3</c:f>
              <c:strCache>
                <c:ptCount val="1"/>
                <c:pt idx="0">
                  <c:v>Humber - Historic Trend Projected GVA</c:v>
                </c:pt>
              </c:strCache>
            </c:strRef>
          </c:tx>
          <c:spPr>
            <a:ln w="28575" cap="rnd">
              <a:solidFill>
                <a:srgbClr val="0F1C4E"/>
              </a:solidFill>
              <a:prstDash val="dash"/>
              <a:round/>
            </a:ln>
            <a:effectLst/>
          </c:spPr>
          <c:marker>
            <c:symbol val="none"/>
          </c:marker>
          <c:cat>
            <c:numRef>
              <c:f>Recovery!$B$1:$V$1</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Recovery!$B$3:$V$3</c:f>
              <c:numCache>
                <c:formatCode>General</c:formatCode>
                <c:ptCount val="21"/>
                <c:pt idx="9" formatCode="#,##0">
                  <c:v>21002</c:v>
                </c:pt>
                <c:pt idx="10" formatCode="#,##0">
                  <c:v>21148.776677443107</c:v>
                </c:pt>
                <c:pt idx="11" formatCode="#,##0">
                  <c:v>21296.579133052164</c:v>
                </c:pt>
                <c:pt idx="12" formatCode="#,##0">
                  <c:v>21445.414535683038</c:v>
                </c:pt>
                <c:pt idx="13" formatCode="#,##0">
                  <c:v>21595.290104292584</c:v>
                </c:pt>
                <c:pt idx="14" formatCode="#,##0">
                  <c:v>21746.213108288779</c:v>
                </c:pt>
                <c:pt idx="15" formatCode="#,##0">
                  <c:v>21898.190867883313</c:v>
                </c:pt>
                <c:pt idx="16" formatCode="#,##0">
                  <c:v>22051.230754446635</c:v>
                </c:pt>
                <c:pt idx="17" formatCode="#,##0">
                  <c:v>22205.340190865496</c:v>
                </c:pt>
                <c:pt idx="18" formatCode="#,##0">
                  <c:v>22360.526651902976</c:v>
                </c:pt>
                <c:pt idx="19" formatCode="#,##0">
                  <c:v>22516.797664561025</c:v>
                </c:pt>
                <c:pt idx="20" formatCode="#,##0">
                  <c:v>22674.160808445558</c:v>
                </c:pt>
              </c:numCache>
            </c:numRef>
          </c:val>
          <c:smooth val="0"/>
          <c:extLst>
            <c:ext xmlns:c16="http://schemas.microsoft.com/office/drawing/2014/chart" uri="{C3380CC4-5D6E-409C-BE32-E72D297353CC}">
              <c16:uniqueId val="{00000001-9566-442C-8D97-96E8526B4C1F}"/>
            </c:ext>
          </c:extLst>
        </c:ser>
        <c:ser>
          <c:idx val="2"/>
          <c:order val="2"/>
          <c:tx>
            <c:strRef>
              <c:f>Recovery!$A$4</c:f>
              <c:strCache>
                <c:ptCount val="1"/>
                <c:pt idx="0">
                  <c:v>Humber - COVID Recovery Scenario A (Historic Growth)</c:v>
                </c:pt>
              </c:strCache>
            </c:strRef>
          </c:tx>
          <c:spPr>
            <a:ln w="28575" cap="rnd">
              <a:solidFill>
                <a:srgbClr val="BFBFBF"/>
              </a:solidFill>
              <a:round/>
            </a:ln>
            <a:effectLst/>
          </c:spPr>
          <c:marker>
            <c:symbol val="none"/>
          </c:marker>
          <c:cat>
            <c:numRef>
              <c:f>Recovery!$B$1:$V$1</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Recovery!$B$4:$V$4</c:f>
              <c:numCache>
                <c:formatCode>General</c:formatCode>
                <c:ptCount val="21"/>
                <c:pt idx="9" formatCode="#,##0">
                  <c:v>21002</c:v>
                </c:pt>
                <c:pt idx="10" formatCode="#,##0">
                  <c:v>19273.591644929762</c:v>
                </c:pt>
                <c:pt idx="11" formatCode="#,##0">
                  <c:v>20316.304544835086</c:v>
                </c:pt>
                <c:pt idx="12" formatCode="#,##0">
                  <c:v>20458.289102449278</c:v>
                </c:pt>
                <c:pt idx="13" formatCode="#,##0">
                  <c:v>20601.265947541557</c:v>
                </c:pt>
                <c:pt idx="14" formatCode="#,##0">
                  <c:v>20745.242014911422</c:v>
                </c:pt>
                <c:pt idx="15" formatCode="#,##0">
                  <c:v>20890.224287823614</c:v>
                </c:pt>
                <c:pt idx="16" formatCode="#,##0">
                  <c:v>21036.2197983468</c:v>
                </c:pt>
                <c:pt idx="17" formatCode="#,##0">
                  <c:v>21183.235627694685</c:v>
                </c:pt>
                <c:pt idx="18" formatCode="#,##0">
                  <c:v>21331.278906569431</c:v>
                </c:pt>
                <c:pt idx="19" formatCode="#,##0">
                  <c:v>21480.356815507555</c:v>
                </c:pt>
                <c:pt idx="20" formatCode="#,##0">
                  <c:v>21630.476585228182</c:v>
                </c:pt>
              </c:numCache>
            </c:numRef>
          </c:val>
          <c:smooth val="0"/>
          <c:extLst>
            <c:ext xmlns:c16="http://schemas.microsoft.com/office/drawing/2014/chart" uri="{C3380CC4-5D6E-409C-BE32-E72D297353CC}">
              <c16:uniqueId val="{00000002-9566-442C-8D97-96E8526B4C1F}"/>
            </c:ext>
          </c:extLst>
        </c:ser>
        <c:ser>
          <c:idx val="3"/>
          <c:order val="3"/>
          <c:tx>
            <c:strRef>
              <c:f>Recovery!$A$5</c:f>
              <c:strCache>
                <c:ptCount val="1"/>
                <c:pt idx="0">
                  <c:v>Humber - COVID Recovery Scenario B (OBR Forecast)</c:v>
                </c:pt>
              </c:strCache>
            </c:strRef>
          </c:tx>
          <c:spPr>
            <a:ln w="28575" cap="rnd">
              <a:solidFill>
                <a:srgbClr val="6CCDB3"/>
              </a:solidFill>
              <a:round/>
            </a:ln>
            <a:effectLst/>
          </c:spPr>
          <c:marker>
            <c:symbol val="none"/>
          </c:marker>
          <c:cat>
            <c:numRef>
              <c:f>Recovery!$B$1:$V$1</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Recovery!$B$5:$V$5</c:f>
              <c:numCache>
                <c:formatCode>General</c:formatCode>
                <c:ptCount val="21"/>
                <c:pt idx="9" formatCode="#,##0">
                  <c:v>21002</c:v>
                </c:pt>
                <c:pt idx="10" formatCode="#,##0">
                  <c:v>19273.591644929762</c:v>
                </c:pt>
                <c:pt idx="11" formatCode="#,##0">
                  <c:v>20893.30863467708</c:v>
                </c:pt>
                <c:pt idx="12" formatCode="#,##0">
                  <c:v>22146.907152757707</c:v>
                </c:pt>
                <c:pt idx="13" formatCode="#,##0">
                  <c:v>22611.992202965619</c:v>
                </c:pt>
                <c:pt idx="14" formatCode="#,##0">
                  <c:v>22905.948101604179</c:v>
                </c:pt>
                <c:pt idx="15" formatCode="#,##0">
                  <c:v>23272.443271229848</c:v>
                </c:pt>
                <c:pt idx="16" formatCode="#,##0">
                  <c:v>23668.074806840759</c:v>
                </c:pt>
                <c:pt idx="17" formatCode="#,##0">
                  <c:v>24070.43207855706</c:v>
                </c:pt>
                <c:pt idx="18" formatCode="#,##0">
                  <c:v>24479.629423892537</c:v>
                </c:pt>
                <c:pt idx="19" formatCode="#,##0">
                  <c:v>24895.783124098714</c:v>
                </c:pt>
                <c:pt idx="20" formatCode="#,##0">
                  <c:v>25319.011437208399</c:v>
                </c:pt>
              </c:numCache>
            </c:numRef>
          </c:val>
          <c:smooth val="0"/>
          <c:extLst>
            <c:ext xmlns:c16="http://schemas.microsoft.com/office/drawing/2014/chart" uri="{C3380CC4-5D6E-409C-BE32-E72D297353CC}">
              <c16:uniqueId val="{00000003-9566-442C-8D97-96E8526B4C1F}"/>
            </c:ext>
          </c:extLst>
        </c:ser>
        <c:ser>
          <c:idx val="4"/>
          <c:order val="4"/>
          <c:tx>
            <c:strRef>
              <c:f>Recovery!$A$6</c:f>
              <c:strCache>
                <c:ptCount val="1"/>
                <c:pt idx="0">
                  <c:v>Hull &amp; East Yorkshire - Historic GVA Current Prices</c:v>
                </c:pt>
              </c:strCache>
            </c:strRef>
          </c:tx>
          <c:spPr>
            <a:ln w="28575" cap="rnd">
              <a:solidFill>
                <a:srgbClr val="4F81BD"/>
              </a:solidFill>
              <a:round/>
            </a:ln>
            <a:effectLst/>
          </c:spPr>
          <c:marker>
            <c:symbol val="none"/>
          </c:marker>
          <c:cat>
            <c:numRef>
              <c:f>Recovery!$B$1:$V$1</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Recovery!$B$6:$V$6</c:f>
              <c:numCache>
                <c:formatCode>General</c:formatCode>
                <c:ptCount val="21"/>
                <c:pt idx="0">
                  <c:v>10576</c:v>
                </c:pt>
                <c:pt idx="1">
                  <c:v>10355</c:v>
                </c:pt>
                <c:pt idx="2">
                  <c:v>10633</c:v>
                </c:pt>
                <c:pt idx="3">
                  <c:v>10745</c:v>
                </c:pt>
                <c:pt idx="4">
                  <c:v>11086</c:v>
                </c:pt>
                <c:pt idx="5">
                  <c:v>11626</c:v>
                </c:pt>
                <c:pt idx="6">
                  <c:v>11852</c:v>
                </c:pt>
                <c:pt idx="7">
                  <c:v>12371</c:v>
                </c:pt>
                <c:pt idx="8">
                  <c:v>12874</c:v>
                </c:pt>
                <c:pt idx="9">
                  <c:v>13355</c:v>
                </c:pt>
              </c:numCache>
            </c:numRef>
          </c:val>
          <c:smooth val="0"/>
          <c:extLst>
            <c:ext xmlns:c16="http://schemas.microsoft.com/office/drawing/2014/chart" uri="{C3380CC4-5D6E-409C-BE32-E72D297353CC}">
              <c16:uniqueId val="{00000004-9566-442C-8D97-96E8526B4C1F}"/>
            </c:ext>
          </c:extLst>
        </c:ser>
        <c:ser>
          <c:idx val="5"/>
          <c:order val="5"/>
          <c:tx>
            <c:strRef>
              <c:f>Recovery!$A$7</c:f>
              <c:strCache>
                <c:ptCount val="1"/>
                <c:pt idx="0">
                  <c:v>Hull &amp; East Yorkshire - Historic Trend Projected GVA</c:v>
                </c:pt>
              </c:strCache>
            </c:strRef>
          </c:tx>
          <c:spPr>
            <a:ln w="28575" cap="rnd">
              <a:solidFill>
                <a:srgbClr val="4F81BD"/>
              </a:solidFill>
              <a:prstDash val="dash"/>
              <a:round/>
            </a:ln>
            <a:effectLst/>
          </c:spPr>
          <c:marker>
            <c:symbol val="none"/>
          </c:marker>
          <c:cat>
            <c:numRef>
              <c:f>Recovery!$B$1:$V$1</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Recovery!$B$7:$V$7</c:f>
              <c:numCache>
                <c:formatCode>General</c:formatCode>
                <c:ptCount val="21"/>
                <c:pt idx="9">
                  <c:v>13355</c:v>
                </c:pt>
                <c:pt idx="10">
                  <c:v>13455.129885055916</c:v>
                </c:pt>
                <c:pt idx="11">
                  <c:v>13556.010499717322</c:v>
                </c:pt>
                <c:pt idx="12">
                  <c:v>13657.647472622863</c:v>
                </c:pt>
                <c:pt idx="13">
                  <c:v>13760.046474612227</c:v>
                </c:pt>
                <c:pt idx="14">
                  <c:v>13863.213219042553</c:v>
                </c:pt>
                <c:pt idx="15">
                  <c:v>13967.153462107202</c:v>
                </c:pt>
                <c:pt idx="16">
                  <c:v>14071.873003156932</c:v>
                </c:pt>
                <c:pt idx="17">
                  <c:v>14177.377685023466</c:v>
                </c:pt>
                <c:pt idx="18">
                  <c:v>14283.673394345496</c:v>
                </c:pt>
                <c:pt idx="19">
                  <c:v>14390.766061897129</c:v>
                </c:pt>
                <c:pt idx="20">
                  <c:v>14498.661662918796</c:v>
                </c:pt>
              </c:numCache>
            </c:numRef>
          </c:val>
          <c:smooth val="0"/>
          <c:extLst>
            <c:ext xmlns:c16="http://schemas.microsoft.com/office/drawing/2014/chart" uri="{C3380CC4-5D6E-409C-BE32-E72D297353CC}">
              <c16:uniqueId val="{00000005-9566-442C-8D97-96E8526B4C1F}"/>
            </c:ext>
          </c:extLst>
        </c:ser>
        <c:ser>
          <c:idx val="6"/>
          <c:order val="6"/>
          <c:tx>
            <c:strRef>
              <c:f>Recovery!$A$8</c:f>
              <c:strCache>
                <c:ptCount val="1"/>
                <c:pt idx="0">
                  <c:v>Hull &amp; East Yorkshire - COVID Recovery Scenario A (Historic Growth)</c:v>
                </c:pt>
              </c:strCache>
            </c:strRef>
          </c:tx>
          <c:spPr>
            <a:ln w="28575" cap="rnd">
              <a:solidFill>
                <a:srgbClr val="B3A2C7"/>
              </a:solidFill>
              <a:round/>
            </a:ln>
            <a:effectLst/>
          </c:spPr>
          <c:marker>
            <c:symbol val="none"/>
          </c:marker>
          <c:cat>
            <c:numRef>
              <c:f>Recovery!$B$1:$V$1</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Recovery!$B$8:$V$8</c:f>
              <c:numCache>
                <c:formatCode>General</c:formatCode>
                <c:ptCount val="21"/>
                <c:pt idx="9">
                  <c:v>13355</c:v>
                </c:pt>
                <c:pt idx="10">
                  <c:v>12224.925659480534</c:v>
                </c:pt>
                <c:pt idx="11">
                  <c:v>12909.079407786619</c:v>
                </c:pt>
                <c:pt idx="12">
                  <c:v>13005.865977406937</c:v>
                </c:pt>
                <c:pt idx="13">
                  <c:v>13103.37820993186</c:v>
                </c:pt>
                <c:pt idx="14">
                  <c:v>13201.621546060995</c:v>
                </c:pt>
                <c:pt idx="15">
                  <c:v>13300.601467285911</c:v>
                </c:pt>
                <c:pt idx="16">
                  <c:v>13400.32349619597</c:v>
                </c:pt>
                <c:pt idx="17">
                  <c:v>13500.793196786473</c:v>
                </c:pt>
                <c:pt idx="18">
                  <c:v>13602.016174769093</c:v>
                </c:pt>
                <c:pt idx="19">
                  <c:v>13703.998077884651</c:v>
                </c:pt>
                <c:pt idx="20">
                  <c:v>13806.744596218237</c:v>
                </c:pt>
              </c:numCache>
            </c:numRef>
          </c:val>
          <c:smooth val="0"/>
          <c:extLst>
            <c:ext xmlns:c16="http://schemas.microsoft.com/office/drawing/2014/chart" uri="{C3380CC4-5D6E-409C-BE32-E72D297353CC}">
              <c16:uniqueId val="{00000006-9566-442C-8D97-96E8526B4C1F}"/>
            </c:ext>
          </c:extLst>
        </c:ser>
        <c:ser>
          <c:idx val="7"/>
          <c:order val="7"/>
          <c:tx>
            <c:strRef>
              <c:f>Recovery!$A$9</c:f>
              <c:strCache>
                <c:ptCount val="1"/>
                <c:pt idx="0">
                  <c:v>Hull &amp; East Yorkshire - COVID Recovery Scenario B (OBR Forecast)</c:v>
                </c:pt>
              </c:strCache>
            </c:strRef>
          </c:tx>
          <c:spPr>
            <a:ln w="28575" cap="rnd">
              <a:solidFill>
                <a:srgbClr val="44BBEF"/>
              </a:solidFill>
              <a:round/>
            </a:ln>
            <a:effectLst/>
          </c:spPr>
          <c:marker>
            <c:symbol val="none"/>
          </c:marker>
          <c:cat>
            <c:numRef>
              <c:f>Recovery!$B$1:$V$1</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Recovery!$B$9:$V$9</c:f>
              <c:numCache>
                <c:formatCode>General</c:formatCode>
                <c:ptCount val="21"/>
                <c:pt idx="9">
                  <c:v>13355</c:v>
                </c:pt>
                <c:pt idx="10">
                  <c:v>12224.925659480534</c:v>
                </c:pt>
                <c:pt idx="11">
                  <c:v>13272.357620415023</c:v>
                </c:pt>
                <c:pt idx="12">
                  <c:v>14068.699077639925</c:v>
                </c:pt>
                <c:pt idx="13">
                  <c:v>14364.141758270365</c:v>
                </c:pt>
                <c:pt idx="14">
                  <c:v>14550.875601127884</c:v>
                </c:pt>
                <c:pt idx="15">
                  <c:v>14783.689610745934</c:v>
                </c:pt>
                <c:pt idx="16">
                  <c:v>15035.01233412862</c:v>
                </c:pt>
                <c:pt idx="17">
                  <c:v>15290.607543808812</c:v>
                </c:pt>
                <c:pt idx="18">
                  <c:v>15550.547872053565</c:v>
                </c:pt>
                <c:pt idx="19">
                  <c:v>15814.907185878481</c:v>
                </c:pt>
                <c:pt idx="20">
                  <c:v>16083.760608038419</c:v>
                </c:pt>
              </c:numCache>
            </c:numRef>
          </c:val>
          <c:smooth val="0"/>
          <c:extLst>
            <c:ext xmlns:c16="http://schemas.microsoft.com/office/drawing/2014/chart" uri="{C3380CC4-5D6E-409C-BE32-E72D297353CC}">
              <c16:uniqueId val="{00000007-9566-442C-8D97-96E8526B4C1F}"/>
            </c:ext>
          </c:extLst>
        </c:ser>
        <c:dLbls>
          <c:showLegendKey val="0"/>
          <c:showVal val="0"/>
          <c:showCatName val="0"/>
          <c:showSerName val="0"/>
          <c:showPercent val="0"/>
          <c:showBubbleSize val="0"/>
        </c:dLbls>
        <c:smooth val="0"/>
        <c:axId val="1061759296"/>
        <c:axId val="1061759952"/>
      </c:lineChart>
      <c:catAx>
        <c:axId val="106175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61759952"/>
        <c:crosses val="autoZero"/>
        <c:auto val="1"/>
        <c:lblAlgn val="ctr"/>
        <c:lblOffset val="100"/>
        <c:noMultiLvlLbl val="0"/>
      </c:catAx>
      <c:valAx>
        <c:axId val="1061759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61759296"/>
        <c:crosses val="autoZero"/>
        <c:crossBetween val="between"/>
      </c:valAx>
      <c:spPr>
        <a:noFill/>
        <a:ln>
          <a:noFill/>
        </a:ln>
        <a:effectLst/>
      </c:spPr>
    </c:plotArea>
    <c:legend>
      <c:legendPos val="b"/>
      <c:layout>
        <c:manualLayout>
          <c:xMode val="edge"/>
          <c:yMode val="edge"/>
          <c:x val="9.0775559387530382E-3"/>
          <c:y val="0.65811421135022763"/>
          <c:w val="0.98824174682650134"/>
          <c:h val="0.3200549479451593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Sheet1!$A$28</c:f>
              <c:strCache>
                <c:ptCount val="1"/>
                <c:pt idx="0">
                  <c:v>Humber</c:v>
                </c:pt>
              </c:strCache>
            </c:strRef>
          </c:tx>
          <c:spPr>
            <a:solidFill>
              <a:srgbClr val="6CCDB3"/>
            </a:solidFill>
            <a:ln>
              <a:noFill/>
            </a:ln>
            <a:effectLst/>
          </c:spPr>
          <c:invertIfNegative val="0"/>
          <c:cat>
            <c:strRef>
              <c:f>Sheet1!$B$27:$E$27</c:f>
              <c:strCache>
                <c:ptCount val="4"/>
                <c:pt idx="0">
                  <c:v>Q2 2017</c:v>
                </c:pt>
                <c:pt idx="1">
                  <c:v>Q2 2018</c:v>
                </c:pt>
                <c:pt idx="2">
                  <c:v>Q2 2019</c:v>
                </c:pt>
                <c:pt idx="3">
                  <c:v>Q2 2020</c:v>
                </c:pt>
              </c:strCache>
            </c:strRef>
          </c:cat>
          <c:val>
            <c:numRef>
              <c:f>Sheet1!$B$28:$E$28</c:f>
              <c:numCache>
                <c:formatCode>_(* #,##0_);_(* \(#,##0\);_(* "-"??_);_(@_)</c:formatCode>
                <c:ptCount val="4"/>
                <c:pt idx="0">
                  <c:v>7640</c:v>
                </c:pt>
                <c:pt idx="1">
                  <c:v>7718</c:v>
                </c:pt>
                <c:pt idx="2">
                  <c:v>6005</c:v>
                </c:pt>
                <c:pt idx="3">
                  <c:v>2848</c:v>
                </c:pt>
              </c:numCache>
            </c:numRef>
          </c:val>
          <c:extLst>
            <c:ext xmlns:c16="http://schemas.microsoft.com/office/drawing/2014/chart" uri="{C3380CC4-5D6E-409C-BE32-E72D297353CC}">
              <c16:uniqueId val="{00000000-88E5-459A-A7AE-4B1D70BC8EA6}"/>
            </c:ext>
          </c:extLst>
        </c:ser>
        <c:ser>
          <c:idx val="1"/>
          <c:order val="1"/>
          <c:tx>
            <c:strRef>
              <c:f>Sheet1!$A$29</c:f>
              <c:strCache>
                <c:ptCount val="1"/>
                <c:pt idx="0">
                  <c:v>HEY</c:v>
                </c:pt>
              </c:strCache>
            </c:strRef>
          </c:tx>
          <c:spPr>
            <a:solidFill>
              <a:srgbClr val="0F1C4E"/>
            </a:solidFill>
            <a:ln>
              <a:noFill/>
            </a:ln>
            <a:effectLst/>
          </c:spPr>
          <c:invertIfNegative val="0"/>
          <c:cat>
            <c:strRef>
              <c:f>Sheet1!$B$27:$E$27</c:f>
              <c:strCache>
                <c:ptCount val="4"/>
                <c:pt idx="0">
                  <c:v>Q2 2017</c:v>
                </c:pt>
                <c:pt idx="1">
                  <c:v>Q2 2018</c:v>
                </c:pt>
                <c:pt idx="2">
                  <c:v>Q2 2019</c:v>
                </c:pt>
                <c:pt idx="3">
                  <c:v>Q2 2020</c:v>
                </c:pt>
              </c:strCache>
            </c:strRef>
          </c:cat>
          <c:val>
            <c:numRef>
              <c:f>Sheet1!$B$29:$E$29</c:f>
              <c:numCache>
                <c:formatCode>_(* #,##0_);_(* \(#,##0\);_(* "-"??_);_(@_)</c:formatCode>
                <c:ptCount val="4"/>
                <c:pt idx="0">
                  <c:v>5535</c:v>
                </c:pt>
                <c:pt idx="1">
                  <c:v>5371</c:v>
                </c:pt>
                <c:pt idx="2">
                  <c:v>3501</c:v>
                </c:pt>
                <c:pt idx="3">
                  <c:v>1826</c:v>
                </c:pt>
              </c:numCache>
            </c:numRef>
          </c:val>
          <c:extLst>
            <c:ext xmlns:c16="http://schemas.microsoft.com/office/drawing/2014/chart" uri="{C3380CC4-5D6E-409C-BE32-E72D297353CC}">
              <c16:uniqueId val="{00000001-88E5-459A-A7AE-4B1D70BC8EA6}"/>
            </c:ext>
          </c:extLst>
        </c:ser>
        <c:dLbls>
          <c:showLegendKey val="0"/>
          <c:showVal val="0"/>
          <c:showCatName val="0"/>
          <c:showSerName val="0"/>
          <c:showPercent val="0"/>
          <c:showBubbleSize val="0"/>
        </c:dLbls>
        <c:gapWidth val="19"/>
        <c:overlap val="-27"/>
        <c:axId val="549830704"/>
        <c:axId val="549837760"/>
      </c:barChart>
      <c:catAx>
        <c:axId val="54983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800" b="0" i="0" u="none" strike="noStrike" kern="1200" baseline="0">
                <a:solidFill>
                  <a:schemeClr val="bg1">
                    <a:lumMod val="50000"/>
                  </a:schemeClr>
                </a:solidFill>
                <a:latin typeface="+mn-lt"/>
                <a:ea typeface="+mn-ea"/>
                <a:cs typeface="+mn-cs"/>
              </a:defRPr>
            </a:pPr>
            <a:endParaRPr lang="en-US"/>
          </a:p>
        </c:txPr>
        <c:crossAx val="549837760"/>
        <c:crosses val="autoZero"/>
        <c:auto val="1"/>
        <c:lblAlgn val="ctr"/>
        <c:lblOffset val="100"/>
        <c:noMultiLvlLbl val="0"/>
      </c:catAx>
      <c:valAx>
        <c:axId val="549837760"/>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800" b="0" i="0" u="none" strike="noStrike" kern="1200" baseline="0">
                <a:solidFill>
                  <a:schemeClr val="bg1">
                    <a:lumMod val="50000"/>
                  </a:schemeClr>
                </a:solidFill>
                <a:latin typeface="+mn-lt"/>
                <a:ea typeface="+mn-ea"/>
                <a:cs typeface="+mn-cs"/>
              </a:defRPr>
            </a:pPr>
            <a:endParaRPr lang="en-US"/>
          </a:p>
        </c:txPr>
        <c:crossAx val="5498307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626633274351909E-3"/>
          <c:y val="8.8746182835625423E-3"/>
          <c:w val="0.99474992054977796"/>
          <c:h val="0.7987956863308866"/>
        </c:manualLayout>
      </c:layout>
      <c:barChart>
        <c:barDir val="col"/>
        <c:grouping val="clustered"/>
        <c:varyColors val="0"/>
        <c:ser>
          <c:idx val="0"/>
          <c:order val="0"/>
          <c:tx>
            <c:strRef>
              <c:f>charts!$P$2</c:f>
              <c:strCache>
                <c:ptCount val="1"/>
                <c:pt idx="0">
                  <c:v>#REF!</c:v>
                </c:pt>
              </c:strCache>
            </c:strRef>
          </c:tx>
          <c:spPr>
            <a:solidFill>
              <a:srgbClr val="6CCDB3"/>
            </a:solidFill>
            <a:ln w="0">
              <a:solidFill>
                <a:srgbClr val="FFFFFF"/>
              </a:solidFill>
            </a:ln>
            <a:effectLst/>
          </c:spPr>
          <c:invertIfNegative val="0"/>
          <c:dLbls>
            <c:spPr>
              <a:noFill/>
              <a:ln>
                <a:noFill/>
              </a:ln>
              <a:effectLst/>
            </c:spPr>
            <c:txPr>
              <a:bodyPr rot="0" spcFirstLastPara="1" vertOverflow="ellipsis" vert="horz" wrap="square" anchor="ctr" anchorCtr="1"/>
              <a:lstStyle/>
              <a:p>
                <a:pPr>
                  <a:defRPr lang="en-US" sz="800" b="0" i="0" u="none" strike="noStrike" kern="1200" baseline="0">
                    <a:solidFill>
                      <a:schemeClr val="bg1">
                        <a:lumMod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[1]charts!$O$3:$O$5</c:f>
              <c:numCache>
                <c:formatCode>General</c:formatCode>
                <c:ptCount val="3"/>
                <c:pt idx="0">
                  <c:v>0</c:v>
                </c:pt>
                <c:pt idx="1">
                  <c:v>0</c:v>
                </c:pt>
                <c:pt idx="2">
                  <c:v>0</c:v>
                </c:pt>
              </c:numCache>
            </c:numRef>
          </c:cat>
          <c:val>
            <c:numRef>
              <c:f>[1]charts!$P$3:$P$5</c:f>
              <c:numCache>
                <c:formatCode>General</c:formatCode>
                <c:ptCount val="3"/>
                <c:pt idx="0">
                  <c:v>0</c:v>
                </c:pt>
                <c:pt idx="1">
                  <c:v>0</c:v>
                </c:pt>
                <c:pt idx="2">
                  <c:v>0</c:v>
                </c:pt>
              </c:numCache>
            </c:numRef>
          </c:val>
          <c:extLst>
            <c:ext xmlns:c16="http://schemas.microsoft.com/office/drawing/2014/chart" uri="{C3380CC4-5D6E-409C-BE32-E72D297353CC}">
              <c16:uniqueId val="{00000000-0BFF-4DA4-AC5B-AD02DD9C77C5}"/>
            </c:ext>
          </c:extLst>
        </c:ser>
        <c:ser>
          <c:idx val="1"/>
          <c:order val="1"/>
          <c:tx>
            <c:strRef>
              <c:f>charts!$Q$2</c:f>
              <c:strCache>
                <c:ptCount val="1"/>
                <c:pt idx="0">
                  <c:v>#REF!</c:v>
                </c:pt>
              </c:strCache>
            </c:strRef>
          </c:tx>
          <c:spPr>
            <a:solidFill>
              <a:srgbClr val="0F1C4E"/>
            </a:solidFill>
            <a:ln w="0">
              <a:solidFill>
                <a:srgbClr val="FFFFFF"/>
              </a:solidFill>
            </a:ln>
            <a:effectLst/>
          </c:spPr>
          <c:invertIfNegative val="0"/>
          <c:dLbls>
            <c:spPr>
              <a:noFill/>
              <a:ln>
                <a:noFill/>
              </a:ln>
              <a:effectLst/>
            </c:spPr>
            <c:txPr>
              <a:bodyPr rot="0" spcFirstLastPara="1" vertOverflow="ellipsis" vert="horz" wrap="square" anchor="ctr" anchorCtr="1"/>
              <a:lstStyle/>
              <a:p>
                <a:pPr algn="ctr">
                  <a:defRPr lang="en-US" sz="8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[1]charts!$O$3:$O$5</c:f>
              <c:numCache>
                <c:formatCode>General</c:formatCode>
                <c:ptCount val="3"/>
                <c:pt idx="0">
                  <c:v>0</c:v>
                </c:pt>
                <c:pt idx="1">
                  <c:v>0</c:v>
                </c:pt>
                <c:pt idx="2">
                  <c:v>0</c:v>
                </c:pt>
              </c:numCache>
            </c:numRef>
          </c:cat>
          <c:val>
            <c:numRef>
              <c:f>[1]charts!$Q$3:$Q$5</c:f>
              <c:numCache>
                <c:formatCode>General</c:formatCode>
                <c:ptCount val="3"/>
                <c:pt idx="0">
                  <c:v>0</c:v>
                </c:pt>
                <c:pt idx="1">
                  <c:v>0</c:v>
                </c:pt>
                <c:pt idx="2">
                  <c:v>0</c:v>
                </c:pt>
              </c:numCache>
            </c:numRef>
          </c:val>
          <c:extLst>
            <c:ext xmlns:c16="http://schemas.microsoft.com/office/drawing/2014/chart" uri="{C3380CC4-5D6E-409C-BE32-E72D297353CC}">
              <c16:uniqueId val="{00000001-0BFF-4DA4-AC5B-AD02DD9C77C5}"/>
            </c:ext>
          </c:extLst>
        </c:ser>
        <c:dLbls>
          <c:dLblPos val="inEnd"/>
          <c:showLegendKey val="0"/>
          <c:showVal val="1"/>
          <c:showCatName val="0"/>
          <c:showSerName val="0"/>
          <c:showPercent val="0"/>
          <c:showBubbleSize val="0"/>
        </c:dLbls>
        <c:gapWidth val="35"/>
        <c:overlap val="7"/>
        <c:axId val="553036752"/>
        <c:axId val="553034792"/>
      </c:barChart>
      <c:catAx>
        <c:axId val="553036752"/>
        <c:scaling>
          <c:orientation val="minMax"/>
        </c:scaling>
        <c:delete val="0"/>
        <c:axPos val="b"/>
        <c:numFmt formatCode="General" sourceLinked="1"/>
        <c:majorTickMark val="none"/>
        <c:minorTickMark val="none"/>
        <c:tickLblPos val="nextTo"/>
        <c:spPr>
          <a:noFill/>
          <a:ln w="9525" cap="flat" cmpd="sng" algn="ctr">
            <a:solidFill>
              <a:srgbClr val="FFFFFF"/>
            </a:solidFill>
            <a:round/>
          </a:ln>
          <a:effectLst/>
        </c:spPr>
        <c:txPr>
          <a:bodyPr rot="-60000000" spcFirstLastPara="1" vertOverflow="ellipsis" vert="horz" wrap="square" anchor="ctr" anchorCtr="1"/>
          <a:lstStyle/>
          <a:p>
            <a:pPr>
              <a:defRPr lang="en-US" sz="1000" b="0" i="0" u="none" strike="noStrike" kern="1200" baseline="0">
                <a:solidFill>
                  <a:schemeClr val="bg1">
                    <a:lumMod val="50000"/>
                  </a:schemeClr>
                </a:solidFill>
                <a:latin typeface="+mn-lt"/>
                <a:ea typeface="+mn-ea"/>
                <a:cs typeface="+mn-cs"/>
              </a:defRPr>
            </a:pPr>
            <a:endParaRPr lang="en-US"/>
          </a:p>
        </c:txPr>
        <c:crossAx val="553034792"/>
        <c:crosses val="autoZero"/>
        <c:auto val="1"/>
        <c:lblAlgn val="ctr"/>
        <c:lblOffset val="100"/>
        <c:noMultiLvlLbl val="1"/>
      </c:catAx>
      <c:valAx>
        <c:axId val="553034792"/>
        <c:scaling>
          <c:orientation val="minMax"/>
        </c:scaling>
        <c:delete val="1"/>
        <c:axPos val="l"/>
        <c:numFmt formatCode="General" sourceLinked="1"/>
        <c:majorTickMark val="none"/>
        <c:minorTickMark val="none"/>
        <c:tickLblPos val="nextTo"/>
        <c:crossAx val="553036752"/>
        <c:crosses val="autoZero"/>
        <c:crossBetween val="between"/>
      </c:valAx>
      <c:spPr>
        <a:noFill/>
        <a:ln>
          <a:noFill/>
        </a:ln>
        <a:effectLst/>
      </c:spPr>
    </c:plotArea>
    <c:legend>
      <c:legendPos val="b"/>
      <c:layout>
        <c:manualLayout>
          <c:xMode val="edge"/>
          <c:yMode val="edge"/>
          <c:x val="1.3358756059009297E-3"/>
          <c:y val="1.3651988972702364E-3"/>
          <c:w val="0.99866429093567255"/>
          <c:h val="9.1227248017695453E-2"/>
        </c:manualLayout>
      </c:layout>
      <c:overlay val="1"/>
      <c:spPr>
        <a:noFill/>
        <a:ln>
          <a:noFill/>
        </a:ln>
        <a:effectLst/>
      </c:spPr>
      <c:txPr>
        <a:bodyPr rot="0" spcFirstLastPara="1" vertOverflow="ellipsis" vert="horz" wrap="square" anchor="ctr" anchorCtr="1"/>
        <a:lstStyle/>
        <a:p>
          <a:pPr>
            <a:defRPr lang="en-US" sz="1000" b="0" i="0" u="none" strike="noStrike" kern="1200" baseline="0">
              <a:solidFill>
                <a:schemeClr val="bg1">
                  <a:lumMod val="50000"/>
                </a:schemeClr>
              </a:solidFill>
              <a:latin typeface="+mn-lt"/>
              <a:ea typeface="+mn-ea"/>
              <a:cs typeface="+mn-cs"/>
            </a:defRPr>
          </a:pPr>
          <a:endParaRPr lang="en-US"/>
        </a:p>
      </c:txPr>
    </c:legend>
    <c:plotVisOnly val="1"/>
    <c:dispBlanksAs val="gap"/>
    <c:showDLblsOverMax val="0"/>
  </c:chart>
  <c:spPr>
    <a:noFill/>
    <a:ln w="9525" cap="flat" cmpd="sng" algn="ctr">
      <a:noFill/>
      <a:round/>
    </a:ln>
    <a:effectLst>
      <a:outerShdw blurRad="50800" dist="38100" dir="5400000" algn="t" rotWithShape="0">
        <a:prstClr val="black">
          <a:alpha val="40000"/>
        </a:prstClr>
      </a:outerShdw>
    </a:effectLst>
  </c:spPr>
  <c:txPr>
    <a:bodyPr/>
    <a:lstStyle/>
    <a:p>
      <a:pPr algn="ctr">
        <a:defRPr lang="en-US" sz="800" b="0" i="0" u="none" strike="noStrike" kern="1200" baseline="0">
          <a:solidFill>
            <a:schemeClr val="bg1">
              <a:lumMod val="50000"/>
            </a:schemeClr>
          </a:solidFill>
          <a:latin typeface="+mn-lt"/>
          <a:ea typeface="+mn-ea"/>
          <a:cs typeface="+mn-cs"/>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49153751174727"/>
          <c:y val="2.7207858575919909E-5"/>
          <c:w val="0.494803433825519"/>
          <c:h val="0.8826255938410873"/>
        </c:manualLayout>
      </c:layout>
      <c:barChart>
        <c:barDir val="bar"/>
        <c:grouping val="clustered"/>
        <c:varyColors val="0"/>
        <c:ser>
          <c:idx val="0"/>
          <c:order val="0"/>
          <c:tx>
            <c:strRef>
              <c:f>charts!$K$44</c:f>
              <c:strCache>
                <c:ptCount val="1"/>
                <c:pt idx="0">
                  <c:v>2018/19</c:v>
                </c:pt>
              </c:strCache>
            </c:strRef>
          </c:tx>
          <c:spPr>
            <a:solidFill>
              <a:srgbClr val="0F1C4E"/>
            </a:solidFill>
            <a:ln>
              <a:noFill/>
            </a:ln>
            <a:effectLst/>
          </c:spPr>
          <c:invertIfNegative val="0"/>
          <c:cat>
            <c:strRef>
              <c:f>charts!$J$45:$J$54</c:f>
              <c:strCache>
                <c:ptCount val="10"/>
                <c:pt idx="0">
                  <c:v>Agriculture, Horticulture and Animal Care</c:v>
                </c:pt>
                <c:pt idx="1">
                  <c:v>Arts, Media and Publishing</c:v>
                </c:pt>
                <c:pt idx="2">
                  <c:v>Business, Administration and Law</c:v>
                </c:pt>
                <c:pt idx="3">
                  <c:v>Construction, Planning and the Built Environment</c:v>
                </c:pt>
                <c:pt idx="4">
                  <c:v>Education and Training</c:v>
                </c:pt>
                <c:pt idx="5">
                  <c:v>Engineering and Manufacturing Technologies</c:v>
                </c:pt>
                <c:pt idx="6">
                  <c:v>Health, Public Services and Care</c:v>
                </c:pt>
                <c:pt idx="7">
                  <c:v>Information and Communication Technology</c:v>
                </c:pt>
                <c:pt idx="8">
                  <c:v>Leisure, Travel and Tourism</c:v>
                </c:pt>
                <c:pt idx="9">
                  <c:v>Retail and Commercial Enterprise</c:v>
                </c:pt>
              </c:strCache>
            </c:strRef>
          </c:cat>
          <c:val>
            <c:numRef>
              <c:f>charts!$K$45:$K$54</c:f>
              <c:numCache>
                <c:formatCode>General</c:formatCode>
                <c:ptCount val="10"/>
                <c:pt idx="0">
                  <c:v>40</c:v>
                </c:pt>
                <c:pt idx="1">
                  <c:v>10</c:v>
                </c:pt>
                <c:pt idx="2">
                  <c:v>760</c:v>
                </c:pt>
                <c:pt idx="3">
                  <c:v>260</c:v>
                </c:pt>
                <c:pt idx="4">
                  <c:v>50</c:v>
                </c:pt>
                <c:pt idx="5">
                  <c:v>630</c:v>
                </c:pt>
                <c:pt idx="6">
                  <c:v>480</c:v>
                </c:pt>
                <c:pt idx="7">
                  <c:v>120</c:v>
                </c:pt>
                <c:pt idx="8">
                  <c:v>50</c:v>
                </c:pt>
                <c:pt idx="9">
                  <c:v>990</c:v>
                </c:pt>
              </c:numCache>
            </c:numRef>
          </c:val>
          <c:extLst>
            <c:ext xmlns:c16="http://schemas.microsoft.com/office/drawing/2014/chart" uri="{C3380CC4-5D6E-409C-BE32-E72D297353CC}">
              <c16:uniqueId val="{00000000-4962-467F-89FC-7600D485B58D}"/>
            </c:ext>
          </c:extLst>
        </c:ser>
        <c:ser>
          <c:idx val="1"/>
          <c:order val="1"/>
          <c:tx>
            <c:strRef>
              <c:f>charts!$L$44</c:f>
              <c:strCache>
                <c:ptCount val="1"/>
                <c:pt idx="0">
                  <c:v>2019/20</c:v>
                </c:pt>
              </c:strCache>
            </c:strRef>
          </c:tx>
          <c:spPr>
            <a:solidFill>
              <a:srgbClr val="6CCDB3"/>
            </a:solidFill>
            <a:ln>
              <a:noFill/>
            </a:ln>
            <a:effectLst/>
          </c:spPr>
          <c:invertIfNegative val="0"/>
          <c:cat>
            <c:strRef>
              <c:f>charts!$J$45:$J$54</c:f>
              <c:strCache>
                <c:ptCount val="10"/>
                <c:pt idx="0">
                  <c:v>Agriculture, Horticulture and Animal Care</c:v>
                </c:pt>
                <c:pt idx="1">
                  <c:v>Arts, Media and Publishing</c:v>
                </c:pt>
                <c:pt idx="2">
                  <c:v>Business, Administration and Law</c:v>
                </c:pt>
                <c:pt idx="3">
                  <c:v>Construction, Planning and the Built Environment</c:v>
                </c:pt>
                <c:pt idx="4">
                  <c:v>Education and Training</c:v>
                </c:pt>
                <c:pt idx="5">
                  <c:v>Engineering and Manufacturing Technologies</c:v>
                </c:pt>
                <c:pt idx="6">
                  <c:v>Health, Public Services and Care</c:v>
                </c:pt>
                <c:pt idx="7">
                  <c:v>Information and Communication Technology</c:v>
                </c:pt>
                <c:pt idx="8">
                  <c:v>Leisure, Travel and Tourism</c:v>
                </c:pt>
                <c:pt idx="9">
                  <c:v>Retail and Commercial Enterprise</c:v>
                </c:pt>
              </c:strCache>
            </c:strRef>
          </c:cat>
          <c:val>
            <c:numRef>
              <c:f>charts!$L$45:$L$54</c:f>
              <c:numCache>
                <c:formatCode>General</c:formatCode>
                <c:ptCount val="10"/>
                <c:pt idx="0">
                  <c:v>40</c:v>
                </c:pt>
                <c:pt idx="1">
                  <c:v>20</c:v>
                </c:pt>
                <c:pt idx="2">
                  <c:v>700</c:v>
                </c:pt>
                <c:pt idx="3">
                  <c:v>360</c:v>
                </c:pt>
                <c:pt idx="4">
                  <c:v>60</c:v>
                </c:pt>
                <c:pt idx="5">
                  <c:v>500</c:v>
                </c:pt>
                <c:pt idx="6">
                  <c:v>520</c:v>
                </c:pt>
                <c:pt idx="7">
                  <c:v>110</c:v>
                </c:pt>
                <c:pt idx="8">
                  <c:v>60</c:v>
                </c:pt>
                <c:pt idx="9">
                  <c:v>880</c:v>
                </c:pt>
              </c:numCache>
            </c:numRef>
          </c:val>
          <c:extLst>
            <c:ext xmlns:c16="http://schemas.microsoft.com/office/drawing/2014/chart" uri="{C3380CC4-5D6E-409C-BE32-E72D297353CC}">
              <c16:uniqueId val="{00000001-4962-467F-89FC-7600D485B58D}"/>
            </c:ext>
          </c:extLst>
        </c:ser>
        <c:dLbls>
          <c:showLegendKey val="0"/>
          <c:showVal val="0"/>
          <c:showCatName val="0"/>
          <c:showSerName val="0"/>
          <c:showPercent val="0"/>
          <c:showBubbleSize val="0"/>
        </c:dLbls>
        <c:gapWidth val="182"/>
        <c:axId val="553032048"/>
        <c:axId val="553029696"/>
      </c:barChart>
      <c:catAx>
        <c:axId val="553032048"/>
        <c:scaling>
          <c:orientation val="minMax"/>
        </c:scaling>
        <c:delete val="0"/>
        <c:axPos val="l"/>
        <c:numFmt formatCode="General" sourceLinked="1"/>
        <c:majorTickMark val="none"/>
        <c:minorTickMark val="none"/>
        <c:tickLblPos val="nextTo"/>
        <c:spPr>
          <a:noFill/>
          <a:ln w="9525" cap="flat" cmpd="sng" algn="ctr">
            <a:solidFill>
              <a:schemeClr val="bg2">
                <a:lumMod val="75000"/>
              </a:schemeClr>
            </a:solidFill>
            <a:round/>
          </a:ln>
          <a:effectLst/>
        </c:spPr>
        <c:txPr>
          <a:bodyPr rot="-60000000" spcFirstLastPara="1" vertOverflow="ellipsis" vert="horz" wrap="square" anchor="ctr" anchorCtr="1"/>
          <a:lstStyle/>
          <a:p>
            <a:pPr algn="ctr">
              <a:defRPr lang="en-US" sz="1000" b="0" i="0" u="none" strike="noStrike" kern="1200" baseline="0">
                <a:solidFill>
                  <a:schemeClr val="bg1">
                    <a:lumMod val="50000"/>
                  </a:schemeClr>
                </a:solidFill>
                <a:latin typeface="+mn-lt"/>
                <a:ea typeface="+mn-ea"/>
                <a:cs typeface="+mn-cs"/>
              </a:defRPr>
            </a:pPr>
            <a:endParaRPr lang="en-US"/>
          </a:p>
        </c:txPr>
        <c:crossAx val="553029696"/>
        <c:crosses val="autoZero"/>
        <c:auto val="1"/>
        <c:lblAlgn val="ctr"/>
        <c:lblOffset val="100"/>
        <c:noMultiLvlLbl val="0"/>
      </c:catAx>
      <c:valAx>
        <c:axId val="553029696"/>
        <c:scaling>
          <c:orientation val="minMax"/>
        </c:scaling>
        <c:delete val="0"/>
        <c:axPos val="b"/>
        <c:majorGridlines>
          <c:spPr>
            <a:ln w="15875" cap="flat" cmpd="sng" algn="ctr">
              <a:solidFill>
                <a:schemeClr val="bg2">
                  <a:lumMod val="40000"/>
                  <a:lumOff val="60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000" b="0" i="0" u="none" strike="noStrike" kern="1200" baseline="0">
                <a:solidFill>
                  <a:schemeClr val="bg1">
                    <a:lumMod val="50000"/>
                  </a:schemeClr>
                </a:solidFill>
                <a:latin typeface="+mn-lt"/>
                <a:ea typeface="+mn-ea"/>
                <a:cs typeface="+mn-cs"/>
              </a:defRPr>
            </a:pPr>
            <a:endParaRPr lang="en-US"/>
          </a:p>
        </c:txPr>
        <c:crossAx val="553032048"/>
        <c:crosses val="autoZero"/>
        <c:crossBetween val="between"/>
      </c:valAx>
      <c:spPr>
        <a:noFill/>
        <a:ln>
          <a:noFill/>
        </a:ln>
        <a:effectLst/>
      </c:spPr>
    </c:plotArea>
    <c:legend>
      <c:legendPos val="t"/>
      <c:layout>
        <c:manualLayout>
          <c:xMode val="edge"/>
          <c:yMode val="edge"/>
          <c:x val="0.82756682951588412"/>
          <c:y val="8.6384950978536545E-2"/>
          <c:w val="0.16979490364340266"/>
          <c:h val="0.3526641225347314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2">
                  <a:lumMod val="75000"/>
                </a:schemeClr>
              </a:solidFill>
              <a:latin typeface="+mn-lt"/>
              <a:ea typeface="+mn-ea"/>
              <a:cs typeface="+mn-cs"/>
            </a:defRPr>
          </a:pPr>
          <a:endParaRPr lang="en-US"/>
        </a:p>
      </c:txPr>
    </c:legend>
    <c:plotVisOnly val="1"/>
    <c:dispBlanksAs val="gap"/>
    <c:showDLblsOverMax val="0"/>
  </c:chart>
  <c:spPr>
    <a:noFill/>
    <a:ln w="9525" cap="flat" cmpd="sng" algn="ctr">
      <a:noFill/>
      <a:round/>
    </a:ln>
    <a:effectLst>
      <a:outerShdw blurRad="50800" dist="38100" dir="5400000" algn="t" rotWithShape="0">
        <a:prstClr val="black">
          <a:alpha val="40000"/>
        </a:prstClr>
      </a:outerShdw>
    </a:effectLst>
  </c:spPr>
  <c:txPr>
    <a:bodyPr/>
    <a:lstStyle/>
    <a:p>
      <a:pPr>
        <a:defRPr sz="1200">
          <a:solidFill>
            <a:schemeClr val="bg2">
              <a:lumMod val="75000"/>
            </a:schemeClr>
          </a:solidFill>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81714785651793"/>
          <c:y val="5.0925925925925923E-2"/>
          <c:w val="0.85862729658792647"/>
          <c:h val="0.68139173603417913"/>
        </c:manualLayout>
      </c:layout>
      <c:lineChart>
        <c:grouping val="standard"/>
        <c:varyColors val="0"/>
        <c:ser>
          <c:idx val="0"/>
          <c:order val="0"/>
          <c:tx>
            <c:strRef>
              <c:f>'Takeup calcs'!$J$277</c:f>
              <c:strCache>
                <c:ptCount val="1"/>
                <c:pt idx="0">
                  <c:v>Humber</c:v>
                </c:pt>
              </c:strCache>
            </c:strRef>
          </c:tx>
          <c:spPr>
            <a:ln w="28575" cap="rnd">
              <a:solidFill>
                <a:schemeClr val="accent1"/>
              </a:solidFill>
              <a:round/>
            </a:ln>
            <a:effectLst/>
          </c:spPr>
          <c:marker>
            <c:symbol val="none"/>
          </c:marker>
          <c:cat>
            <c:strRef>
              <c:f>'Takeup calcs'!$A$278:$A$319</c:f>
              <c:strCache>
                <c:ptCount val="42"/>
                <c:pt idx="0">
                  <c:v>2011 Q1</c:v>
                </c:pt>
                <c:pt idx="1">
                  <c:v>2011 Q2</c:v>
                </c:pt>
                <c:pt idx="2">
                  <c:v>2011 Q3</c:v>
                </c:pt>
                <c:pt idx="3">
                  <c:v>2011 Q4</c:v>
                </c:pt>
                <c:pt idx="4">
                  <c:v>2012 Q1</c:v>
                </c:pt>
                <c:pt idx="5">
                  <c:v>2012 Q2</c:v>
                </c:pt>
                <c:pt idx="6">
                  <c:v>2012 Q3</c:v>
                </c:pt>
                <c:pt idx="7">
                  <c:v>2012 Q4</c:v>
                </c:pt>
                <c:pt idx="8">
                  <c:v>2013 Q1</c:v>
                </c:pt>
                <c:pt idx="9">
                  <c:v>2013 Q2</c:v>
                </c:pt>
                <c:pt idx="10">
                  <c:v>2013 Q3</c:v>
                </c:pt>
                <c:pt idx="11">
                  <c:v>2013 Q4</c:v>
                </c:pt>
                <c:pt idx="12">
                  <c:v>2014 Q1</c:v>
                </c:pt>
                <c:pt idx="13">
                  <c:v>2014 Q2</c:v>
                </c:pt>
                <c:pt idx="14">
                  <c:v>2014 Q3</c:v>
                </c:pt>
                <c:pt idx="15">
                  <c:v>2014 Q4</c:v>
                </c:pt>
                <c:pt idx="16">
                  <c:v>2015 Q1</c:v>
                </c:pt>
                <c:pt idx="17">
                  <c:v>2015 Q2</c:v>
                </c:pt>
                <c:pt idx="18">
                  <c:v>2015 Q3</c:v>
                </c:pt>
                <c:pt idx="19">
                  <c:v>2015 Q4</c:v>
                </c:pt>
                <c:pt idx="20">
                  <c:v>2016 Q1</c:v>
                </c:pt>
                <c:pt idx="21">
                  <c:v>2016 Q2</c:v>
                </c:pt>
                <c:pt idx="22">
                  <c:v>2016 Q3</c:v>
                </c:pt>
                <c:pt idx="23">
                  <c:v>2016 Q4</c:v>
                </c:pt>
                <c:pt idx="24">
                  <c:v>2017 Q1</c:v>
                </c:pt>
                <c:pt idx="25">
                  <c:v>2017 Q2</c:v>
                </c:pt>
                <c:pt idx="26">
                  <c:v>2017 Q3</c:v>
                </c:pt>
                <c:pt idx="27">
                  <c:v>2017 Q4</c:v>
                </c:pt>
                <c:pt idx="28">
                  <c:v>2018 Q1</c:v>
                </c:pt>
                <c:pt idx="29">
                  <c:v>2018 Q2</c:v>
                </c:pt>
                <c:pt idx="30">
                  <c:v>2018 Q3</c:v>
                </c:pt>
                <c:pt idx="31">
                  <c:v>2018 Q4</c:v>
                </c:pt>
                <c:pt idx="32">
                  <c:v>2019 Q1</c:v>
                </c:pt>
                <c:pt idx="33">
                  <c:v>2019 Q2</c:v>
                </c:pt>
                <c:pt idx="34">
                  <c:v>2019 Q3</c:v>
                </c:pt>
                <c:pt idx="35">
                  <c:v>2019 Q4</c:v>
                </c:pt>
                <c:pt idx="36">
                  <c:v>2020 Q1</c:v>
                </c:pt>
                <c:pt idx="37">
                  <c:v>2020 Q2</c:v>
                </c:pt>
                <c:pt idx="38">
                  <c:v>2020 Q3</c:v>
                </c:pt>
                <c:pt idx="39">
                  <c:v>2020 Q4</c:v>
                </c:pt>
                <c:pt idx="40">
                  <c:v>2021 Q1</c:v>
                </c:pt>
                <c:pt idx="41">
                  <c:v>2021 Q2</c:v>
                </c:pt>
              </c:strCache>
            </c:strRef>
          </c:cat>
          <c:val>
            <c:numRef>
              <c:f>'Takeup calcs'!$J$278:$J$319</c:f>
              <c:numCache>
                <c:formatCode>0.0</c:formatCode>
                <c:ptCount val="42"/>
                <c:pt idx="0" formatCode="General">
                  <c:v>100</c:v>
                </c:pt>
                <c:pt idx="1">
                  <c:v>99.951978081400057</c:v>
                </c:pt>
                <c:pt idx="2">
                  <c:v>100.57299449845769</c:v>
                </c:pt>
                <c:pt idx="3">
                  <c:v>100.03482522259026</c:v>
                </c:pt>
                <c:pt idx="4">
                  <c:v>100.39548711526967</c:v>
                </c:pt>
                <c:pt idx="5">
                  <c:v>100.28997922417965</c:v>
                </c:pt>
                <c:pt idx="6">
                  <c:v>100.03792846024682</c:v>
                </c:pt>
                <c:pt idx="7">
                  <c:v>99.58455583748011</c:v>
                </c:pt>
                <c:pt idx="8">
                  <c:v>99.483991234311404</c:v>
                </c:pt>
                <c:pt idx="9">
                  <c:v>99.693694571359146</c:v>
                </c:pt>
                <c:pt idx="10">
                  <c:v>98.869864333236279</c:v>
                </c:pt>
                <c:pt idx="11">
                  <c:v>98.637079913569082</c:v>
                </c:pt>
                <c:pt idx="12">
                  <c:v>98.962650591859116</c:v>
                </c:pt>
                <c:pt idx="13">
                  <c:v>99.551675748334546</c:v>
                </c:pt>
                <c:pt idx="14">
                  <c:v>99.534250548950155</c:v>
                </c:pt>
                <c:pt idx="15">
                  <c:v>99.322303248164872</c:v>
                </c:pt>
                <c:pt idx="16">
                  <c:v>99.364983438452995</c:v>
                </c:pt>
                <c:pt idx="17">
                  <c:v>99.589519923114139</c:v>
                </c:pt>
                <c:pt idx="18">
                  <c:v>99.724208099723938</c:v>
                </c:pt>
                <c:pt idx="19">
                  <c:v>99.594365790170784</c:v>
                </c:pt>
                <c:pt idx="20">
                  <c:v>99.644371153791425</c:v>
                </c:pt>
                <c:pt idx="21">
                  <c:v>99.984330565413188</c:v>
                </c:pt>
                <c:pt idx="22">
                  <c:v>99.866376885203195</c:v>
                </c:pt>
                <c:pt idx="23">
                  <c:v>100.02005884658075</c:v>
                </c:pt>
                <c:pt idx="24">
                  <c:v>99.626593487907769</c:v>
                </c:pt>
                <c:pt idx="25">
                  <c:v>99.729478677966028</c:v>
                </c:pt>
                <c:pt idx="26">
                  <c:v>100.06843432629641</c:v>
                </c:pt>
                <c:pt idx="27">
                  <c:v>100.01037915324849</c:v>
                </c:pt>
                <c:pt idx="28">
                  <c:v>99.629889378060824</c:v>
                </c:pt>
                <c:pt idx="29">
                  <c:v>100.07695701003325</c:v>
                </c:pt>
                <c:pt idx="30">
                  <c:v>99.875053909860526</c:v>
                </c:pt>
                <c:pt idx="31">
                  <c:v>99.662838428043202</c:v>
                </c:pt>
                <c:pt idx="32">
                  <c:v>100.37102024821523</c:v>
                </c:pt>
                <c:pt idx="33">
                  <c:v>98.815946810397108</c:v>
                </c:pt>
                <c:pt idx="34">
                  <c:v>99.913981754932891</c:v>
                </c:pt>
                <c:pt idx="35">
                  <c:v>99.753133339609136</c:v>
                </c:pt>
                <c:pt idx="36">
                  <c:v>100.05554193366187</c:v>
                </c:pt>
                <c:pt idx="37">
                  <c:v>100.06673657617108</c:v>
                </c:pt>
                <c:pt idx="38">
                  <c:v>99.995130051381295</c:v>
                </c:pt>
                <c:pt idx="39">
                  <c:v>100.04536637907444</c:v>
                </c:pt>
                <c:pt idx="40">
                  <c:v>99.469847695066122</c:v>
                </c:pt>
                <c:pt idx="41">
                  <c:v>99.803793283871258</c:v>
                </c:pt>
              </c:numCache>
            </c:numRef>
          </c:val>
          <c:smooth val="1"/>
          <c:extLst>
            <c:ext xmlns:c16="http://schemas.microsoft.com/office/drawing/2014/chart" uri="{C3380CC4-5D6E-409C-BE32-E72D297353CC}">
              <c16:uniqueId val="{00000000-BC50-4085-B84F-3F1E9AC8CF21}"/>
            </c:ext>
          </c:extLst>
        </c:ser>
        <c:ser>
          <c:idx val="1"/>
          <c:order val="1"/>
          <c:tx>
            <c:strRef>
              <c:f>'Takeup calcs'!$K$277</c:f>
              <c:strCache>
                <c:ptCount val="1"/>
                <c:pt idx="0">
                  <c:v>HEY LEP</c:v>
                </c:pt>
              </c:strCache>
            </c:strRef>
          </c:tx>
          <c:spPr>
            <a:ln w="28575" cap="rnd">
              <a:solidFill>
                <a:srgbClr val="6CCDB3"/>
              </a:solidFill>
              <a:prstDash val="solid"/>
              <a:round/>
            </a:ln>
            <a:effectLst/>
          </c:spPr>
          <c:marker>
            <c:symbol val="none"/>
          </c:marker>
          <c:cat>
            <c:strRef>
              <c:f>'Takeup calcs'!$A$278:$A$319</c:f>
              <c:strCache>
                <c:ptCount val="42"/>
                <c:pt idx="0">
                  <c:v>2011 Q1</c:v>
                </c:pt>
                <c:pt idx="1">
                  <c:v>2011 Q2</c:v>
                </c:pt>
                <c:pt idx="2">
                  <c:v>2011 Q3</c:v>
                </c:pt>
                <c:pt idx="3">
                  <c:v>2011 Q4</c:v>
                </c:pt>
                <c:pt idx="4">
                  <c:v>2012 Q1</c:v>
                </c:pt>
                <c:pt idx="5">
                  <c:v>2012 Q2</c:v>
                </c:pt>
                <c:pt idx="6">
                  <c:v>2012 Q3</c:v>
                </c:pt>
                <c:pt idx="7">
                  <c:v>2012 Q4</c:v>
                </c:pt>
                <c:pt idx="8">
                  <c:v>2013 Q1</c:v>
                </c:pt>
                <c:pt idx="9">
                  <c:v>2013 Q2</c:v>
                </c:pt>
                <c:pt idx="10">
                  <c:v>2013 Q3</c:v>
                </c:pt>
                <c:pt idx="11">
                  <c:v>2013 Q4</c:v>
                </c:pt>
                <c:pt idx="12">
                  <c:v>2014 Q1</c:v>
                </c:pt>
                <c:pt idx="13">
                  <c:v>2014 Q2</c:v>
                </c:pt>
                <c:pt idx="14">
                  <c:v>2014 Q3</c:v>
                </c:pt>
                <c:pt idx="15">
                  <c:v>2014 Q4</c:v>
                </c:pt>
                <c:pt idx="16">
                  <c:v>2015 Q1</c:v>
                </c:pt>
                <c:pt idx="17">
                  <c:v>2015 Q2</c:v>
                </c:pt>
                <c:pt idx="18">
                  <c:v>2015 Q3</c:v>
                </c:pt>
                <c:pt idx="19">
                  <c:v>2015 Q4</c:v>
                </c:pt>
                <c:pt idx="20">
                  <c:v>2016 Q1</c:v>
                </c:pt>
                <c:pt idx="21">
                  <c:v>2016 Q2</c:v>
                </c:pt>
                <c:pt idx="22">
                  <c:v>2016 Q3</c:v>
                </c:pt>
                <c:pt idx="23">
                  <c:v>2016 Q4</c:v>
                </c:pt>
                <c:pt idx="24">
                  <c:v>2017 Q1</c:v>
                </c:pt>
                <c:pt idx="25">
                  <c:v>2017 Q2</c:v>
                </c:pt>
                <c:pt idx="26">
                  <c:v>2017 Q3</c:v>
                </c:pt>
                <c:pt idx="27">
                  <c:v>2017 Q4</c:v>
                </c:pt>
                <c:pt idx="28">
                  <c:v>2018 Q1</c:v>
                </c:pt>
                <c:pt idx="29">
                  <c:v>2018 Q2</c:v>
                </c:pt>
                <c:pt idx="30">
                  <c:v>2018 Q3</c:v>
                </c:pt>
                <c:pt idx="31">
                  <c:v>2018 Q4</c:v>
                </c:pt>
                <c:pt idx="32">
                  <c:v>2019 Q1</c:v>
                </c:pt>
                <c:pt idx="33">
                  <c:v>2019 Q2</c:v>
                </c:pt>
                <c:pt idx="34">
                  <c:v>2019 Q3</c:v>
                </c:pt>
                <c:pt idx="35">
                  <c:v>2019 Q4</c:v>
                </c:pt>
                <c:pt idx="36">
                  <c:v>2020 Q1</c:v>
                </c:pt>
                <c:pt idx="37">
                  <c:v>2020 Q2</c:v>
                </c:pt>
                <c:pt idx="38">
                  <c:v>2020 Q3</c:v>
                </c:pt>
                <c:pt idx="39">
                  <c:v>2020 Q4</c:v>
                </c:pt>
                <c:pt idx="40">
                  <c:v>2021 Q1</c:v>
                </c:pt>
                <c:pt idx="41">
                  <c:v>2021 Q2</c:v>
                </c:pt>
              </c:strCache>
            </c:strRef>
          </c:cat>
          <c:val>
            <c:numRef>
              <c:f>'Takeup calcs'!$K$278:$K$319</c:f>
              <c:numCache>
                <c:formatCode>0.0</c:formatCode>
                <c:ptCount val="42"/>
                <c:pt idx="0" formatCode="General">
                  <c:v>100</c:v>
                </c:pt>
                <c:pt idx="1">
                  <c:v>99.992751398245645</c:v>
                </c:pt>
                <c:pt idx="2">
                  <c:v>99.98284711644655</c:v>
                </c:pt>
                <c:pt idx="3">
                  <c:v>99.967130440715792</c:v>
                </c:pt>
                <c:pt idx="4">
                  <c:v>100.11476484521801</c:v>
                </c:pt>
                <c:pt idx="5">
                  <c:v>99.92683634923597</c:v>
                </c:pt>
                <c:pt idx="6">
                  <c:v>100.04132291664577</c:v>
                </c:pt>
                <c:pt idx="7">
                  <c:v>99.785038420398834</c:v>
                </c:pt>
                <c:pt idx="8">
                  <c:v>99.640416239383129</c:v>
                </c:pt>
                <c:pt idx="9">
                  <c:v>99.898124233649</c:v>
                </c:pt>
                <c:pt idx="10">
                  <c:v>99.74376634296803</c:v>
                </c:pt>
                <c:pt idx="11">
                  <c:v>99.715920500846536</c:v>
                </c:pt>
                <c:pt idx="12">
                  <c:v>99.833832025895887</c:v>
                </c:pt>
                <c:pt idx="13">
                  <c:v>99.891235520021624</c:v>
                </c:pt>
                <c:pt idx="14">
                  <c:v>99.892754676037143</c:v>
                </c:pt>
                <c:pt idx="15">
                  <c:v>99.932167777436618</c:v>
                </c:pt>
                <c:pt idx="16">
                  <c:v>99.909495494374568</c:v>
                </c:pt>
                <c:pt idx="17">
                  <c:v>99.893449701620639</c:v>
                </c:pt>
                <c:pt idx="18">
                  <c:v>99.812747799364374</c:v>
                </c:pt>
                <c:pt idx="19">
                  <c:v>99.758980646982522</c:v>
                </c:pt>
                <c:pt idx="20">
                  <c:v>99.990026817685887</c:v>
                </c:pt>
                <c:pt idx="21">
                  <c:v>99.995819812443429</c:v>
                </c:pt>
                <c:pt idx="22">
                  <c:v>100.00765130185182</c:v>
                </c:pt>
                <c:pt idx="23">
                  <c:v>99.969551323859847</c:v>
                </c:pt>
                <c:pt idx="24">
                  <c:v>99.947314518810174</c:v>
                </c:pt>
                <c:pt idx="25">
                  <c:v>99.831055268247098</c:v>
                </c:pt>
                <c:pt idx="26">
                  <c:v>99.962995740877872</c:v>
                </c:pt>
                <c:pt idx="27">
                  <c:v>99.987731694705161</c:v>
                </c:pt>
                <c:pt idx="28">
                  <c:v>99.829303991079058</c:v>
                </c:pt>
                <c:pt idx="29">
                  <c:v>100.05698607741341</c:v>
                </c:pt>
                <c:pt idx="30">
                  <c:v>99.923566584989459</c:v>
                </c:pt>
                <c:pt idx="31">
                  <c:v>99.844787876720261</c:v>
                </c:pt>
                <c:pt idx="32">
                  <c:v>100.17030936331241</c:v>
                </c:pt>
                <c:pt idx="33">
                  <c:v>99.628106459991884</c:v>
                </c:pt>
                <c:pt idx="34">
                  <c:v>100.0049066531809</c:v>
                </c:pt>
                <c:pt idx="35">
                  <c:v>99.904190823655483</c:v>
                </c:pt>
                <c:pt idx="36">
                  <c:v>99.995077961267214</c:v>
                </c:pt>
                <c:pt idx="37">
                  <c:v>100.0225017041171</c:v>
                </c:pt>
                <c:pt idx="38">
                  <c:v>99.977938456454538</c:v>
                </c:pt>
                <c:pt idx="39">
                  <c:v>99.997205849988191</c:v>
                </c:pt>
                <c:pt idx="40">
                  <c:v>99.690155052916268</c:v>
                </c:pt>
                <c:pt idx="41">
                  <c:v>100.03220798055266</c:v>
                </c:pt>
              </c:numCache>
            </c:numRef>
          </c:val>
          <c:smooth val="1"/>
          <c:extLst>
            <c:ext xmlns:c16="http://schemas.microsoft.com/office/drawing/2014/chart" uri="{C3380CC4-5D6E-409C-BE32-E72D297353CC}">
              <c16:uniqueId val="{00000001-BC50-4085-B84F-3F1E9AC8CF21}"/>
            </c:ext>
          </c:extLst>
        </c:ser>
        <c:ser>
          <c:idx val="2"/>
          <c:order val="2"/>
          <c:tx>
            <c:strRef>
              <c:f>'Takeup calcs'!$L$277</c:f>
              <c:strCache>
                <c:ptCount val="1"/>
                <c:pt idx="0">
                  <c:v>United Kingdom</c:v>
                </c:pt>
              </c:strCache>
            </c:strRef>
          </c:tx>
          <c:spPr>
            <a:ln w="28575" cap="rnd">
              <a:solidFill>
                <a:sysClr val="windowText" lastClr="000000">
                  <a:lumMod val="50000"/>
                  <a:lumOff val="50000"/>
                </a:sysClr>
              </a:solidFill>
              <a:round/>
            </a:ln>
            <a:effectLst/>
          </c:spPr>
          <c:marker>
            <c:symbol val="none"/>
          </c:marker>
          <c:cat>
            <c:strRef>
              <c:f>'Takeup calcs'!$A$278:$A$319</c:f>
              <c:strCache>
                <c:ptCount val="42"/>
                <c:pt idx="0">
                  <c:v>2011 Q1</c:v>
                </c:pt>
                <c:pt idx="1">
                  <c:v>2011 Q2</c:v>
                </c:pt>
                <c:pt idx="2">
                  <c:v>2011 Q3</c:v>
                </c:pt>
                <c:pt idx="3">
                  <c:v>2011 Q4</c:v>
                </c:pt>
                <c:pt idx="4">
                  <c:v>2012 Q1</c:v>
                </c:pt>
                <c:pt idx="5">
                  <c:v>2012 Q2</c:v>
                </c:pt>
                <c:pt idx="6">
                  <c:v>2012 Q3</c:v>
                </c:pt>
                <c:pt idx="7">
                  <c:v>2012 Q4</c:v>
                </c:pt>
                <c:pt idx="8">
                  <c:v>2013 Q1</c:v>
                </c:pt>
                <c:pt idx="9">
                  <c:v>2013 Q2</c:v>
                </c:pt>
                <c:pt idx="10">
                  <c:v>2013 Q3</c:v>
                </c:pt>
                <c:pt idx="11">
                  <c:v>2013 Q4</c:v>
                </c:pt>
                <c:pt idx="12">
                  <c:v>2014 Q1</c:v>
                </c:pt>
                <c:pt idx="13">
                  <c:v>2014 Q2</c:v>
                </c:pt>
                <c:pt idx="14">
                  <c:v>2014 Q3</c:v>
                </c:pt>
                <c:pt idx="15">
                  <c:v>2014 Q4</c:v>
                </c:pt>
                <c:pt idx="16">
                  <c:v>2015 Q1</c:v>
                </c:pt>
                <c:pt idx="17">
                  <c:v>2015 Q2</c:v>
                </c:pt>
                <c:pt idx="18">
                  <c:v>2015 Q3</c:v>
                </c:pt>
                <c:pt idx="19">
                  <c:v>2015 Q4</c:v>
                </c:pt>
                <c:pt idx="20">
                  <c:v>2016 Q1</c:v>
                </c:pt>
                <c:pt idx="21">
                  <c:v>2016 Q2</c:v>
                </c:pt>
                <c:pt idx="22">
                  <c:v>2016 Q3</c:v>
                </c:pt>
                <c:pt idx="23">
                  <c:v>2016 Q4</c:v>
                </c:pt>
                <c:pt idx="24">
                  <c:v>2017 Q1</c:v>
                </c:pt>
                <c:pt idx="25">
                  <c:v>2017 Q2</c:v>
                </c:pt>
                <c:pt idx="26">
                  <c:v>2017 Q3</c:v>
                </c:pt>
                <c:pt idx="27">
                  <c:v>2017 Q4</c:v>
                </c:pt>
                <c:pt idx="28">
                  <c:v>2018 Q1</c:v>
                </c:pt>
                <c:pt idx="29">
                  <c:v>2018 Q2</c:v>
                </c:pt>
                <c:pt idx="30">
                  <c:v>2018 Q3</c:v>
                </c:pt>
                <c:pt idx="31">
                  <c:v>2018 Q4</c:v>
                </c:pt>
                <c:pt idx="32">
                  <c:v>2019 Q1</c:v>
                </c:pt>
                <c:pt idx="33">
                  <c:v>2019 Q2</c:v>
                </c:pt>
                <c:pt idx="34">
                  <c:v>2019 Q3</c:v>
                </c:pt>
                <c:pt idx="35">
                  <c:v>2019 Q4</c:v>
                </c:pt>
                <c:pt idx="36">
                  <c:v>2020 Q1</c:v>
                </c:pt>
                <c:pt idx="37">
                  <c:v>2020 Q2</c:v>
                </c:pt>
                <c:pt idx="38">
                  <c:v>2020 Q3</c:v>
                </c:pt>
                <c:pt idx="39">
                  <c:v>2020 Q4</c:v>
                </c:pt>
                <c:pt idx="40">
                  <c:v>2021 Q1</c:v>
                </c:pt>
                <c:pt idx="41">
                  <c:v>2021 Q2</c:v>
                </c:pt>
              </c:strCache>
            </c:strRef>
          </c:cat>
          <c:val>
            <c:numRef>
              <c:f>'Takeup calcs'!$L$278:$L$319</c:f>
              <c:numCache>
                <c:formatCode>0.0</c:formatCode>
                <c:ptCount val="42"/>
                <c:pt idx="0" formatCode="General">
                  <c:v>100</c:v>
                </c:pt>
                <c:pt idx="1">
                  <c:v>99.851846509662664</c:v>
                </c:pt>
                <c:pt idx="2">
                  <c:v>99.923471831558913</c:v>
                </c:pt>
                <c:pt idx="3">
                  <c:v>100.22102722398061</c:v>
                </c:pt>
                <c:pt idx="4">
                  <c:v>100.01101508253481</c:v>
                </c:pt>
                <c:pt idx="5">
                  <c:v>99.300151318976447</c:v>
                </c:pt>
                <c:pt idx="6">
                  <c:v>100.74429795104989</c:v>
                </c:pt>
                <c:pt idx="7">
                  <c:v>98.366950706756541</c:v>
                </c:pt>
                <c:pt idx="8">
                  <c:v>96.514921765945587</c:v>
                </c:pt>
                <c:pt idx="9">
                  <c:v>98.589037495676976</c:v>
                </c:pt>
                <c:pt idx="10">
                  <c:v>98.553545240283029</c:v>
                </c:pt>
                <c:pt idx="11">
                  <c:v>98.294981430063956</c:v>
                </c:pt>
                <c:pt idx="12">
                  <c:v>98.861917811031518</c:v>
                </c:pt>
                <c:pt idx="13">
                  <c:v>98.03381535310956</c:v>
                </c:pt>
                <c:pt idx="14">
                  <c:v>97.424078224544132</c:v>
                </c:pt>
                <c:pt idx="15">
                  <c:v>98.220495780987221</c:v>
                </c:pt>
                <c:pt idx="16">
                  <c:v>98.681208021777621</c:v>
                </c:pt>
                <c:pt idx="17">
                  <c:v>98.66019749360585</c:v>
                </c:pt>
                <c:pt idx="18">
                  <c:v>99.046355550986604</c:v>
                </c:pt>
                <c:pt idx="19">
                  <c:v>98.748703923681134</c:v>
                </c:pt>
                <c:pt idx="20">
                  <c:v>99.387792767272956</c:v>
                </c:pt>
                <c:pt idx="21">
                  <c:v>99.502623098757212</c:v>
                </c:pt>
                <c:pt idx="22">
                  <c:v>98.626075245565005</c:v>
                </c:pt>
                <c:pt idx="23">
                  <c:v>98.660993639138354</c:v>
                </c:pt>
                <c:pt idx="24">
                  <c:v>99.355668581854076</c:v>
                </c:pt>
                <c:pt idx="25">
                  <c:v>99.098738273873764</c:v>
                </c:pt>
                <c:pt idx="26">
                  <c:v>98.570385439201672</c:v>
                </c:pt>
                <c:pt idx="27">
                  <c:v>98.928354298951888</c:v>
                </c:pt>
                <c:pt idx="28">
                  <c:v>98.836366128521192</c:v>
                </c:pt>
                <c:pt idx="29">
                  <c:v>99.372884511950261</c:v>
                </c:pt>
                <c:pt idx="30">
                  <c:v>98.576708712630861</c:v>
                </c:pt>
                <c:pt idx="31">
                  <c:v>99.126149818165132</c:v>
                </c:pt>
                <c:pt idx="32">
                  <c:v>98.599614049055191</c:v>
                </c:pt>
                <c:pt idx="33">
                  <c:v>98.643125349747763</c:v>
                </c:pt>
                <c:pt idx="34">
                  <c:v>98.591634780841844</c:v>
                </c:pt>
                <c:pt idx="35">
                  <c:v>98.765280552235765</c:v>
                </c:pt>
                <c:pt idx="36">
                  <c:v>99.119656718470466</c:v>
                </c:pt>
                <c:pt idx="37">
                  <c:v>99.85240044520144</c:v>
                </c:pt>
                <c:pt idx="38">
                  <c:v>99.288986864806361</c:v>
                </c:pt>
                <c:pt idx="39">
                  <c:v>99.910250743574863</c:v>
                </c:pt>
                <c:pt idx="40">
                  <c:v>100.14007964776373</c:v>
                </c:pt>
                <c:pt idx="41">
                  <c:v>99.357709289738253</c:v>
                </c:pt>
              </c:numCache>
            </c:numRef>
          </c:val>
          <c:smooth val="1"/>
          <c:extLst>
            <c:ext xmlns:c16="http://schemas.microsoft.com/office/drawing/2014/chart" uri="{C3380CC4-5D6E-409C-BE32-E72D297353CC}">
              <c16:uniqueId val="{00000002-BC50-4085-B84F-3F1E9AC8CF21}"/>
            </c:ext>
          </c:extLst>
        </c:ser>
        <c:dLbls>
          <c:showLegendKey val="0"/>
          <c:showVal val="0"/>
          <c:showCatName val="0"/>
          <c:showSerName val="0"/>
          <c:showPercent val="0"/>
          <c:showBubbleSize val="0"/>
        </c:dLbls>
        <c:smooth val="0"/>
        <c:axId val="485178904"/>
        <c:axId val="485186448"/>
      </c:lineChart>
      <c:catAx>
        <c:axId val="485178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75000"/>
                  </a:schemeClr>
                </a:solidFill>
                <a:latin typeface="+mn-lt"/>
                <a:ea typeface="+mn-ea"/>
                <a:cs typeface="+mn-cs"/>
              </a:defRPr>
            </a:pPr>
            <a:endParaRPr lang="en-US"/>
          </a:p>
        </c:txPr>
        <c:crossAx val="485186448"/>
        <c:crosses val="autoZero"/>
        <c:auto val="1"/>
        <c:lblAlgn val="ctr"/>
        <c:lblOffset val="100"/>
        <c:tickLblSkip val="4"/>
        <c:noMultiLvlLbl val="0"/>
      </c:catAx>
      <c:valAx>
        <c:axId val="485186448"/>
        <c:scaling>
          <c:orientation val="minMax"/>
        </c:scaling>
        <c:delete val="0"/>
        <c:axPos val="l"/>
        <c:majorGridlines>
          <c:spPr>
            <a:ln w="9525" cap="flat" cmpd="sng" algn="ctr">
              <a:solidFill>
                <a:srgbClr val="74818C">
                  <a:lumMod val="40000"/>
                  <a:lumOff val="60000"/>
                </a:srgb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2">
                    <a:lumMod val="75000"/>
                  </a:schemeClr>
                </a:solidFill>
                <a:latin typeface="+mn-lt"/>
                <a:ea typeface="+mn-ea"/>
                <a:cs typeface="+mn-cs"/>
              </a:defRPr>
            </a:pPr>
            <a:endParaRPr lang="en-US"/>
          </a:p>
        </c:txPr>
        <c:crossAx val="485178904"/>
        <c:crosses val="autoZero"/>
        <c:crossBetween val="between"/>
      </c:valAx>
      <c:spPr>
        <a:noFill/>
        <a:ln>
          <a:noFill/>
        </a:ln>
        <a:effectLst/>
      </c:spPr>
    </c:plotArea>
    <c:legend>
      <c:legendPos val="b"/>
      <c:layout>
        <c:manualLayout>
          <c:xMode val="edge"/>
          <c:yMode val="edge"/>
          <c:x val="0"/>
          <c:y val="0.87355132691746884"/>
          <c:w val="1"/>
          <c:h val="0.1264486730825313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2">
                  <a:lumMod val="7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200">
          <a:solidFill>
            <a:schemeClr val="bg2">
              <a:lumMod val="75000"/>
            </a:schemeClr>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'New calcs'!$O$51</c:f>
              <c:strCache>
                <c:ptCount val="1"/>
                <c:pt idx="0">
                  <c:v>October 2021</c:v>
                </c:pt>
              </c:strCache>
            </c:strRef>
          </c:tx>
          <c:spPr>
            <a:solidFill>
              <a:srgbClr val="0F1C4E"/>
            </a:solidFill>
            <a:ln>
              <a:noFill/>
            </a:ln>
            <a:effectLst/>
          </c:spPr>
          <c:invertIfNegative val="0"/>
          <c:cat>
            <c:strRef>
              <c:f>'New calcs'!$N$52:$N$65</c:f>
              <c:strCache>
                <c:ptCount val="14"/>
                <c:pt idx="0">
                  <c:v>Manufacturing</c:v>
                </c:pt>
                <c:pt idx="1">
                  <c:v>Construction</c:v>
                </c:pt>
                <c:pt idx="2">
                  <c:v>Wholesale and retail trade; repair of motor vehicles and motorcycles</c:v>
                </c:pt>
                <c:pt idx="3">
                  <c:v>Transportation and storage</c:v>
                </c:pt>
                <c:pt idx="4">
                  <c:v>Accommodation and food service activities</c:v>
                </c:pt>
                <c:pt idx="5">
                  <c:v>Information and communication</c:v>
                </c:pt>
                <c:pt idx="6">
                  <c:v>Real estate activities</c:v>
                </c:pt>
                <c:pt idx="7">
                  <c:v>Professional, scientific and technical activities</c:v>
                </c:pt>
                <c:pt idx="8">
                  <c:v>Administrative and support service activities</c:v>
                </c:pt>
                <c:pt idx="9">
                  <c:v>Education</c:v>
                </c:pt>
                <c:pt idx="10">
                  <c:v>Human health and social work activities</c:v>
                </c:pt>
                <c:pt idx="11">
                  <c:v>Arts, entertainment and recreation</c:v>
                </c:pt>
                <c:pt idx="12">
                  <c:v>Other service activities</c:v>
                </c:pt>
                <c:pt idx="13">
                  <c:v>All industries</c:v>
                </c:pt>
              </c:strCache>
            </c:strRef>
          </c:cat>
          <c:val>
            <c:numRef>
              <c:f>'New calcs'!$O$52:$O$65</c:f>
              <c:numCache>
                <c:formatCode>0%</c:formatCode>
                <c:ptCount val="14"/>
                <c:pt idx="0">
                  <c:v>0.91600000000000004</c:v>
                </c:pt>
                <c:pt idx="1">
                  <c:v>0.90500000000000003</c:v>
                </c:pt>
                <c:pt idx="2">
                  <c:v>0.93100000000000005</c:v>
                </c:pt>
                <c:pt idx="3">
                  <c:v>0.85599999999999998</c:v>
                </c:pt>
                <c:pt idx="4">
                  <c:v>0.91600000000000004</c:v>
                </c:pt>
                <c:pt idx="5">
                  <c:v>0.84199999999999997</c:v>
                </c:pt>
                <c:pt idx="6">
                  <c:v>0.89800000000000002</c:v>
                </c:pt>
                <c:pt idx="7">
                  <c:v>0.85399999999999998</c:v>
                </c:pt>
                <c:pt idx="8">
                  <c:v>0.81899999999999995</c:v>
                </c:pt>
                <c:pt idx="9">
                  <c:v>0.94099999999999995</c:v>
                </c:pt>
                <c:pt idx="10">
                  <c:v>1</c:v>
                </c:pt>
                <c:pt idx="11">
                  <c:v>0.92700000000000005</c:v>
                </c:pt>
                <c:pt idx="12">
                  <c:v>1</c:v>
                </c:pt>
                <c:pt idx="13">
                  <c:v>0.88800000000000001</c:v>
                </c:pt>
              </c:numCache>
            </c:numRef>
          </c:val>
          <c:extLst>
            <c:ext xmlns:c16="http://schemas.microsoft.com/office/drawing/2014/chart" uri="{C3380CC4-5D6E-409C-BE32-E72D297353CC}">
              <c16:uniqueId val="{00000000-1679-4D68-AB11-87313C86BB57}"/>
            </c:ext>
          </c:extLst>
        </c:ser>
        <c:ser>
          <c:idx val="1"/>
          <c:order val="1"/>
          <c:tx>
            <c:strRef>
              <c:f>'New calcs'!$P$51</c:f>
              <c:strCache>
                <c:ptCount val="1"/>
                <c:pt idx="0">
                  <c:v>November 2020</c:v>
                </c:pt>
              </c:strCache>
            </c:strRef>
          </c:tx>
          <c:spPr>
            <a:solidFill>
              <a:srgbClr val="6CCDB3"/>
            </a:solidFill>
            <a:ln>
              <a:noFill/>
            </a:ln>
            <a:effectLst/>
          </c:spPr>
          <c:invertIfNegative val="0"/>
          <c:cat>
            <c:strRef>
              <c:f>'New calcs'!$N$52:$N$65</c:f>
              <c:strCache>
                <c:ptCount val="14"/>
                <c:pt idx="0">
                  <c:v>Manufacturing</c:v>
                </c:pt>
                <c:pt idx="1">
                  <c:v>Construction</c:v>
                </c:pt>
                <c:pt idx="2">
                  <c:v>Wholesale and retail trade; repair of motor vehicles and motorcycles</c:v>
                </c:pt>
                <c:pt idx="3">
                  <c:v>Transportation and storage</c:v>
                </c:pt>
                <c:pt idx="4">
                  <c:v>Accommodation and food service activities</c:v>
                </c:pt>
                <c:pt idx="5">
                  <c:v>Information and communication</c:v>
                </c:pt>
                <c:pt idx="6">
                  <c:v>Real estate activities</c:v>
                </c:pt>
                <c:pt idx="7">
                  <c:v>Professional, scientific and technical activities</c:v>
                </c:pt>
                <c:pt idx="8">
                  <c:v>Administrative and support service activities</c:v>
                </c:pt>
                <c:pt idx="9">
                  <c:v>Education</c:v>
                </c:pt>
                <c:pt idx="10">
                  <c:v>Human health and social work activities</c:v>
                </c:pt>
                <c:pt idx="11">
                  <c:v>Arts, entertainment and recreation</c:v>
                </c:pt>
                <c:pt idx="12">
                  <c:v>Other service activities</c:v>
                </c:pt>
                <c:pt idx="13">
                  <c:v>All industries</c:v>
                </c:pt>
              </c:strCache>
            </c:strRef>
          </c:cat>
          <c:val>
            <c:numRef>
              <c:f>'New calcs'!$P$52:$P$65</c:f>
              <c:numCache>
                <c:formatCode>0%</c:formatCode>
                <c:ptCount val="14"/>
                <c:pt idx="0">
                  <c:v>0.84399999999999997</c:v>
                </c:pt>
                <c:pt idx="1">
                  <c:v>0.78799999999999992</c:v>
                </c:pt>
                <c:pt idx="2">
                  <c:v>0.76500000000000001</c:v>
                </c:pt>
                <c:pt idx="3">
                  <c:v>0.81</c:v>
                </c:pt>
                <c:pt idx="4">
                  <c:v>0.44600000000000001</c:v>
                </c:pt>
                <c:pt idx="5">
                  <c:v>0.79900000000000015</c:v>
                </c:pt>
                <c:pt idx="6">
                  <c:v>0.88000000000000012</c:v>
                </c:pt>
                <c:pt idx="7">
                  <c:v>0.80800000000000005</c:v>
                </c:pt>
                <c:pt idx="8">
                  <c:v>0.72700000000000009</c:v>
                </c:pt>
                <c:pt idx="9">
                  <c:v>0.67600000000000005</c:v>
                </c:pt>
                <c:pt idx="10">
                  <c:v>0.93000000000000016</c:v>
                </c:pt>
                <c:pt idx="11">
                  <c:v>0.58299999999999996</c:v>
                </c:pt>
                <c:pt idx="12">
                  <c:v>0.34200000000000003</c:v>
                </c:pt>
                <c:pt idx="13" formatCode="0.0%">
                  <c:v>0.75</c:v>
                </c:pt>
              </c:numCache>
            </c:numRef>
          </c:val>
          <c:extLst>
            <c:ext xmlns:c16="http://schemas.microsoft.com/office/drawing/2014/chart" uri="{C3380CC4-5D6E-409C-BE32-E72D297353CC}">
              <c16:uniqueId val="{00000001-1679-4D68-AB11-87313C86BB57}"/>
            </c:ext>
          </c:extLst>
        </c:ser>
        <c:dLbls>
          <c:showLegendKey val="0"/>
          <c:showVal val="0"/>
          <c:showCatName val="0"/>
          <c:showSerName val="0"/>
          <c:showPercent val="0"/>
          <c:showBubbleSize val="0"/>
        </c:dLbls>
        <c:gapWidth val="182"/>
        <c:axId val="561075088"/>
        <c:axId val="561068856"/>
      </c:barChart>
      <c:catAx>
        <c:axId val="5610750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1068856"/>
        <c:crosses val="autoZero"/>
        <c:auto val="1"/>
        <c:lblAlgn val="ctr"/>
        <c:lblOffset val="100"/>
        <c:noMultiLvlLbl val="0"/>
      </c:catAx>
      <c:valAx>
        <c:axId val="561068856"/>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1075088"/>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656810854391578"/>
          <c:y val="1.207445017617572E-2"/>
          <c:w val="0.68543859649122807"/>
          <c:h val="0.87057836944185263"/>
        </c:manualLayout>
      </c:layout>
      <c:barChart>
        <c:barDir val="bar"/>
        <c:grouping val="clustered"/>
        <c:varyColors val="0"/>
        <c:ser>
          <c:idx val="0"/>
          <c:order val="0"/>
          <c:tx>
            <c:strRef>
              <c:f>BICS!$V$139</c:f>
              <c:strCache>
                <c:ptCount val="1"/>
                <c:pt idx="0">
                  <c:v>Wave 2 : 23 Mar to 5 Apr 2020</c:v>
                </c:pt>
              </c:strCache>
            </c:strRef>
          </c:tx>
          <c:spPr>
            <a:solidFill>
              <a:srgbClr val="6CCDB3">
                <a:alpha val="50000"/>
              </a:srgbClr>
            </a:solidFill>
            <a:ln>
              <a:solidFill>
                <a:srgbClr val="6CCDB3"/>
              </a:solidFill>
            </a:ln>
            <a:effectLst/>
          </c:spPr>
          <c:invertIfNegative val="0"/>
          <c:cat>
            <c:strRef>
              <c:f>BICS!$U$140:$U$152</c:f>
              <c:strCache>
                <c:ptCount val="13"/>
                <c:pt idx="0">
                  <c:v>Manufacturing</c:v>
                </c:pt>
                <c:pt idx="1">
                  <c:v>Water Supply, Sewerage, Waste Management And Remediation Activities</c:v>
                </c:pt>
                <c:pt idx="2">
                  <c:v>Construction</c:v>
                </c:pt>
                <c:pt idx="3">
                  <c:v>Wholesale And Retail Trade; Repair Of Motor Vehicles And Motorcycles</c:v>
                </c:pt>
                <c:pt idx="4">
                  <c:v>Transportation And Storage</c:v>
                </c:pt>
                <c:pt idx="5">
                  <c:v>Accommodation And Food Service Activities</c:v>
                </c:pt>
                <c:pt idx="6">
                  <c:v>Information And Communication</c:v>
                </c:pt>
                <c:pt idx="7">
                  <c:v>Professional, Scientific And Technical Activities</c:v>
                </c:pt>
                <c:pt idx="8">
                  <c:v>Administrative And Support Service Activities</c:v>
                </c:pt>
                <c:pt idx="9">
                  <c:v>Education</c:v>
                </c:pt>
                <c:pt idx="10">
                  <c:v>Human Health And Social Work Activities</c:v>
                </c:pt>
                <c:pt idx="11">
                  <c:v>Arts, Entertainment And Recreation</c:v>
                </c:pt>
                <c:pt idx="12">
                  <c:v>All Industries</c:v>
                </c:pt>
              </c:strCache>
            </c:strRef>
          </c:cat>
          <c:val>
            <c:numRef>
              <c:f>BICS!$V$140:$V$152</c:f>
              <c:numCache>
                <c:formatCode>0%</c:formatCode>
                <c:ptCount val="13"/>
                <c:pt idx="0">
                  <c:v>8.299999999999999E-2</c:v>
                </c:pt>
                <c:pt idx="1">
                  <c:v>0</c:v>
                </c:pt>
                <c:pt idx="2">
                  <c:v>0.10099999999999999</c:v>
                </c:pt>
                <c:pt idx="3">
                  <c:v>0.152</c:v>
                </c:pt>
                <c:pt idx="4">
                  <c:v>0.11299999999999999</c:v>
                </c:pt>
                <c:pt idx="5">
                  <c:v>0.35199999999999998</c:v>
                </c:pt>
                <c:pt idx="6">
                  <c:v>0.18099999999999999</c:v>
                </c:pt>
                <c:pt idx="7">
                  <c:v>0.125</c:v>
                </c:pt>
                <c:pt idx="8">
                  <c:v>0.20100000000000001</c:v>
                </c:pt>
                <c:pt idx="9">
                  <c:v>0.17599999999999999</c:v>
                </c:pt>
                <c:pt idx="10">
                  <c:v>0.11899999999999999</c:v>
                </c:pt>
                <c:pt idx="11">
                  <c:v>0.24199999999999999</c:v>
                </c:pt>
                <c:pt idx="12">
                  <c:v>0.16500000000000001</c:v>
                </c:pt>
              </c:numCache>
            </c:numRef>
          </c:val>
          <c:extLst>
            <c:ext xmlns:c16="http://schemas.microsoft.com/office/drawing/2014/chart" uri="{C3380CC4-5D6E-409C-BE32-E72D297353CC}">
              <c16:uniqueId val="{00000000-BCCC-491D-A821-91795258DB08}"/>
            </c:ext>
          </c:extLst>
        </c:ser>
        <c:dLbls>
          <c:showLegendKey val="0"/>
          <c:showVal val="0"/>
          <c:showCatName val="0"/>
          <c:showSerName val="0"/>
          <c:showPercent val="0"/>
          <c:showBubbleSize val="0"/>
        </c:dLbls>
        <c:gapWidth val="182"/>
        <c:axId val="522357656"/>
        <c:axId val="522351384"/>
      </c:barChart>
      <c:barChart>
        <c:barDir val="bar"/>
        <c:grouping val="clustered"/>
        <c:varyColors val="0"/>
        <c:ser>
          <c:idx val="1"/>
          <c:order val="1"/>
          <c:tx>
            <c:strRef>
              <c:f>BICS!$W$139</c:f>
              <c:strCache>
                <c:ptCount val="1"/>
                <c:pt idx="0">
                  <c:v>Wave 17 : 19 Oct to 1 Nov 2020</c:v>
                </c:pt>
              </c:strCache>
            </c:strRef>
          </c:tx>
          <c:spPr>
            <a:solidFill>
              <a:srgbClr val="0F1C4E">
                <a:alpha val="50000"/>
              </a:srgbClr>
            </a:solidFill>
            <a:ln>
              <a:solidFill>
                <a:srgbClr val="0F1C4E"/>
              </a:solidFill>
            </a:ln>
            <a:effectLst/>
          </c:spPr>
          <c:invertIfNegative val="0"/>
          <c:cat>
            <c:strRef>
              <c:f>BICS!$U$140:$U$152</c:f>
              <c:strCache>
                <c:ptCount val="13"/>
                <c:pt idx="0">
                  <c:v>Manufacturing</c:v>
                </c:pt>
                <c:pt idx="1">
                  <c:v>Water Supply, Sewerage, Waste Management And Remediation Activities</c:v>
                </c:pt>
                <c:pt idx="2">
                  <c:v>Construction</c:v>
                </c:pt>
                <c:pt idx="3">
                  <c:v>Wholesale And Retail Trade; Repair Of Motor Vehicles And Motorcycles</c:v>
                </c:pt>
                <c:pt idx="4">
                  <c:v>Transportation And Storage</c:v>
                </c:pt>
                <c:pt idx="5">
                  <c:v>Accommodation And Food Service Activities</c:v>
                </c:pt>
                <c:pt idx="6">
                  <c:v>Information And Communication</c:v>
                </c:pt>
                <c:pt idx="7">
                  <c:v>Professional, Scientific And Technical Activities</c:v>
                </c:pt>
                <c:pt idx="8">
                  <c:v>Administrative And Support Service Activities</c:v>
                </c:pt>
                <c:pt idx="9">
                  <c:v>Education</c:v>
                </c:pt>
                <c:pt idx="10">
                  <c:v>Human Health And Social Work Activities</c:v>
                </c:pt>
                <c:pt idx="11">
                  <c:v>Arts, Entertainment And Recreation</c:v>
                </c:pt>
                <c:pt idx="12">
                  <c:v>All Industries</c:v>
                </c:pt>
              </c:strCache>
            </c:strRef>
          </c:cat>
          <c:val>
            <c:numRef>
              <c:f>BICS!$W$140:$W$152</c:f>
              <c:numCache>
                <c:formatCode>0%</c:formatCode>
                <c:ptCount val="13"/>
                <c:pt idx="0">
                  <c:v>0.22700000000000001</c:v>
                </c:pt>
                <c:pt idx="1">
                  <c:v>0.08</c:v>
                </c:pt>
                <c:pt idx="2">
                  <c:v>0.29099999999999998</c:v>
                </c:pt>
                <c:pt idx="3">
                  <c:v>0.27</c:v>
                </c:pt>
                <c:pt idx="4">
                  <c:v>7.6999999999999999E-2</c:v>
                </c:pt>
                <c:pt idx="5">
                  <c:v>0.81200000000000006</c:v>
                </c:pt>
                <c:pt idx="6">
                  <c:v>5.0999999999999997E-2</c:v>
                </c:pt>
                <c:pt idx="7">
                  <c:v>3.6999999999999998E-2</c:v>
                </c:pt>
                <c:pt idx="8">
                  <c:v>9.6000000000000002E-2</c:v>
                </c:pt>
                <c:pt idx="9">
                  <c:v>0.13800000000000001</c:v>
                </c:pt>
                <c:pt idx="10">
                  <c:v>3.5000000000000003E-2</c:v>
                </c:pt>
                <c:pt idx="11">
                  <c:v>0.82199999999999995</c:v>
                </c:pt>
                <c:pt idx="12">
                  <c:v>0.24299999999999999</c:v>
                </c:pt>
              </c:numCache>
            </c:numRef>
          </c:val>
          <c:extLst>
            <c:ext xmlns:c16="http://schemas.microsoft.com/office/drawing/2014/chart" uri="{C3380CC4-5D6E-409C-BE32-E72D297353CC}">
              <c16:uniqueId val="{00000001-BCCC-491D-A821-91795258DB08}"/>
            </c:ext>
          </c:extLst>
        </c:ser>
        <c:dLbls>
          <c:showLegendKey val="0"/>
          <c:showVal val="0"/>
          <c:showCatName val="0"/>
          <c:showSerName val="0"/>
          <c:showPercent val="0"/>
          <c:showBubbleSize val="0"/>
        </c:dLbls>
        <c:gapWidth val="182"/>
        <c:axId val="522999536"/>
        <c:axId val="522351776"/>
      </c:barChart>
      <c:catAx>
        <c:axId val="522357656"/>
        <c:scaling>
          <c:orientation val="minMax"/>
        </c:scaling>
        <c:delete val="0"/>
        <c:axPos val="l"/>
        <c:numFmt formatCode="General" sourceLinked="1"/>
        <c:majorTickMark val="none"/>
        <c:minorTickMark val="none"/>
        <c:tickLblPos val="nextTo"/>
        <c:spPr>
          <a:noFill/>
          <a:ln w="9525" cap="flat" cmpd="sng" algn="ctr">
            <a:solidFill>
              <a:schemeClr val="bg2">
                <a:lumMod val="75000"/>
              </a:schemeClr>
            </a:solidFill>
            <a:round/>
          </a:ln>
          <a:effectLst/>
        </c:spPr>
        <c:txPr>
          <a:bodyPr rot="-60000000" spcFirstLastPara="1" vertOverflow="ellipsis" vert="horz" wrap="square" anchor="ctr" anchorCtr="1"/>
          <a:lstStyle/>
          <a:p>
            <a:pPr>
              <a:defRPr sz="1000" b="0" i="0" u="none" strike="noStrike" kern="1200" baseline="0">
                <a:solidFill>
                  <a:schemeClr val="bg2">
                    <a:lumMod val="75000"/>
                  </a:schemeClr>
                </a:solidFill>
                <a:latin typeface="+mn-lt"/>
                <a:ea typeface="+mn-ea"/>
                <a:cs typeface="+mn-cs"/>
              </a:defRPr>
            </a:pPr>
            <a:endParaRPr lang="en-US"/>
          </a:p>
        </c:txPr>
        <c:crossAx val="522351384"/>
        <c:crosses val="autoZero"/>
        <c:auto val="1"/>
        <c:lblAlgn val="ctr"/>
        <c:lblOffset val="100"/>
        <c:noMultiLvlLbl val="0"/>
      </c:catAx>
      <c:valAx>
        <c:axId val="522351384"/>
        <c:scaling>
          <c:orientation val="minMax"/>
        </c:scaling>
        <c:delete val="0"/>
        <c:axPos val="b"/>
        <c:majorGridlines>
          <c:spPr>
            <a:ln w="15875" cap="flat" cmpd="sng" algn="ctr">
              <a:solidFill>
                <a:schemeClr val="bg2">
                  <a:lumMod val="40000"/>
                  <a:lumOff val="60000"/>
                </a:schemeClr>
              </a:solidFill>
              <a:prstDash val="dash"/>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2">
                    <a:lumMod val="75000"/>
                  </a:schemeClr>
                </a:solidFill>
                <a:latin typeface="+mn-lt"/>
                <a:ea typeface="+mn-ea"/>
                <a:cs typeface="+mn-cs"/>
              </a:defRPr>
            </a:pPr>
            <a:endParaRPr lang="en-US"/>
          </a:p>
        </c:txPr>
        <c:crossAx val="522357656"/>
        <c:crosses val="autoZero"/>
        <c:crossBetween val="between"/>
        <c:majorUnit val="0.2"/>
      </c:valAx>
      <c:valAx>
        <c:axId val="522351776"/>
        <c:scaling>
          <c:orientation val="minMax"/>
        </c:scaling>
        <c:delete val="1"/>
        <c:axPos val="t"/>
        <c:numFmt formatCode="0%" sourceLinked="1"/>
        <c:majorTickMark val="out"/>
        <c:minorTickMark val="none"/>
        <c:tickLblPos val="nextTo"/>
        <c:crossAx val="522999536"/>
        <c:crosses val="max"/>
        <c:crossBetween val="between"/>
      </c:valAx>
      <c:catAx>
        <c:axId val="522999536"/>
        <c:scaling>
          <c:orientation val="minMax"/>
        </c:scaling>
        <c:delete val="1"/>
        <c:axPos val="l"/>
        <c:numFmt formatCode="General" sourceLinked="1"/>
        <c:majorTickMark val="out"/>
        <c:minorTickMark val="none"/>
        <c:tickLblPos val="nextTo"/>
        <c:crossAx val="522351776"/>
        <c:crosses val="autoZero"/>
        <c:auto val="1"/>
        <c:lblAlgn val="ctr"/>
        <c:lblOffset val="100"/>
        <c:noMultiLvlLbl val="0"/>
      </c:catAx>
      <c:spPr>
        <a:noFill/>
        <a:ln>
          <a:noFill/>
        </a:ln>
        <a:effectLst/>
      </c:spPr>
    </c:plotArea>
    <c:plotVisOnly val="1"/>
    <c:dispBlanksAs val="gap"/>
    <c:showDLblsOverMax val="0"/>
  </c:chart>
  <c:spPr>
    <a:noFill/>
    <a:ln w="9525" cap="flat" cmpd="sng" algn="ctr">
      <a:noFill/>
      <a:round/>
    </a:ln>
    <a:effectLst/>
  </c:spPr>
  <c:txPr>
    <a:bodyPr/>
    <a:lstStyle/>
    <a:p>
      <a:pPr>
        <a:defRPr sz="1000">
          <a:solidFill>
            <a:schemeClr val="bg2">
              <a:lumMod val="75000"/>
            </a:schemeClr>
          </a:solidFill>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792296510881345"/>
          <c:y val="7.8365517444580687E-3"/>
          <c:w val="0.48772608903339137"/>
          <c:h val="0.82047678629800525"/>
        </c:manualLayout>
      </c:layout>
      <c:barChart>
        <c:barDir val="bar"/>
        <c:grouping val="stacked"/>
        <c:varyColors val="0"/>
        <c:ser>
          <c:idx val="0"/>
          <c:order val="0"/>
          <c:tx>
            <c:strRef>
              <c:f>'New calcs'!$D$107</c:f>
              <c:strCache>
                <c:ptCount val="1"/>
                <c:pt idx="0">
                  <c:v>Coronavirus Job Retention Scheme (CJRS)</c:v>
                </c:pt>
              </c:strCache>
            </c:strRef>
          </c:tx>
          <c:spPr>
            <a:solidFill>
              <a:srgbClr val="6CCDB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calcs'!$C$108:$C$122</c:f>
              <c:strCache>
                <c:ptCount val="15"/>
                <c:pt idx="0">
                  <c:v>All Businesses</c:v>
                </c:pt>
                <c:pt idx="1">
                  <c:v>Manufacturing</c:v>
                </c:pt>
                <c:pt idx="2">
                  <c:v>Water supply, sewerage, waste management and remediation activities</c:v>
                </c:pt>
                <c:pt idx="3">
                  <c:v>Construction</c:v>
                </c:pt>
                <c:pt idx="4">
                  <c:v>Wholesale and retail trade; repair of motor vehicles and motorcycles</c:v>
                </c:pt>
                <c:pt idx="5">
                  <c:v>Transportation and storage</c:v>
                </c:pt>
                <c:pt idx="6">
                  <c:v>Accommodation and food service activities</c:v>
                </c:pt>
                <c:pt idx="7">
                  <c:v>Information and communication</c:v>
                </c:pt>
                <c:pt idx="8">
                  <c:v>Real estate activities</c:v>
                </c:pt>
                <c:pt idx="9">
                  <c:v>Professional, scientific and technical activities</c:v>
                </c:pt>
                <c:pt idx="10">
                  <c:v>Administrative and support service activities</c:v>
                </c:pt>
                <c:pt idx="11">
                  <c:v>Education</c:v>
                </c:pt>
                <c:pt idx="12">
                  <c:v>Human health and social work activities</c:v>
                </c:pt>
                <c:pt idx="13">
                  <c:v>Arts, entertainment and recreation</c:v>
                </c:pt>
                <c:pt idx="14">
                  <c:v>Other service activities</c:v>
                </c:pt>
              </c:strCache>
            </c:strRef>
          </c:cat>
          <c:val>
            <c:numRef>
              <c:f>'New calcs'!$D$108:$D$122</c:f>
              <c:numCache>
                <c:formatCode>0%</c:formatCode>
                <c:ptCount val="15"/>
                <c:pt idx="0">
                  <c:v>0.251</c:v>
                </c:pt>
                <c:pt idx="1">
                  <c:v>0.29899999999999999</c:v>
                </c:pt>
                <c:pt idx="2">
                  <c:v>0.20899999999999999</c:v>
                </c:pt>
                <c:pt idx="3">
                  <c:v>0.26900000000000002</c:v>
                </c:pt>
                <c:pt idx="4">
                  <c:v>0.27200000000000002</c:v>
                </c:pt>
                <c:pt idx="5">
                  <c:v>7.8E-2</c:v>
                </c:pt>
                <c:pt idx="6">
                  <c:v>0.443</c:v>
                </c:pt>
                <c:pt idx="7">
                  <c:v>0.222</c:v>
                </c:pt>
                <c:pt idx="8">
                  <c:v>0.215</c:v>
                </c:pt>
                <c:pt idx="9">
                  <c:v>0.186</c:v>
                </c:pt>
                <c:pt idx="10">
                  <c:v>0.27</c:v>
                </c:pt>
                <c:pt idx="11">
                  <c:v>6.7000000000000004E-2</c:v>
                </c:pt>
                <c:pt idx="12">
                  <c:v>0.19900000000000001</c:v>
                </c:pt>
                <c:pt idx="13">
                  <c:v>0.183</c:v>
                </c:pt>
                <c:pt idx="14">
                  <c:v>0.51</c:v>
                </c:pt>
              </c:numCache>
            </c:numRef>
          </c:val>
          <c:extLst>
            <c:ext xmlns:c16="http://schemas.microsoft.com/office/drawing/2014/chart" uri="{C3380CC4-5D6E-409C-BE32-E72D297353CC}">
              <c16:uniqueId val="{00000000-9EF7-443A-8A2B-794D9C077341}"/>
            </c:ext>
          </c:extLst>
        </c:ser>
        <c:ser>
          <c:idx val="1"/>
          <c:order val="1"/>
          <c:tx>
            <c:strRef>
              <c:f>'New calcs'!$E$107</c:f>
              <c:strCache>
                <c:ptCount val="1"/>
                <c:pt idx="0">
                  <c:v>Kickstart Job Scheme for young people</c:v>
                </c:pt>
              </c:strCache>
            </c:strRef>
          </c:tx>
          <c:spPr>
            <a:solidFill>
              <a:srgbClr val="0F1C4E"/>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1-9EF7-443A-8A2B-794D9C077341}"/>
                </c:ext>
              </c:extLst>
            </c:dLbl>
            <c:dLbl>
              <c:idx val="7"/>
              <c:delete val="1"/>
              <c:extLst>
                <c:ext xmlns:c15="http://schemas.microsoft.com/office/drawing/2012/chart" uri="{CE6537A1-D6FC-4f65-9D91-7224C49458BB}"/>
                <c:ext xmlns:c16="http://schemas.microsoft.com/office/drawing/2014/chart" uri="{C3380CC4-5D6E-409C-BE32-E72D297353CC}">
                  <c16:uniqueId val="{00000002-9EF7-443A-8A2B-794D9C077341}"/>
                </c:ext>
              </c:extLst>
            </c:dLbl>
            <c:spPr>
              <a:noFill/>
              <a:ln>
                <a:noFill/>
              </a:ln>
              <a:effectLst/>
            </c:spPr>
            <c:txPr>
              <a:bodyPr rot="0" spcFirstLastPara="1" vertOverflow="ellipsis" vert="horz" wrap="square" lIns="38100" tIns="19050" rIns="38100" bIns="19050" anchor="ctr" anchorCtr="0">
                <a:spAutoFit/>
              </a:bodyPr>
              <a:lstStyle/>
              <a:p>
                <a:pPr algn="ctr">
                  <a:defRPr lang="en-US" sz="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calcs'!$C$108:$C$122</c:f>
              <c:strCache>
                <c:ptCount val="15"/>
                <c:pt idx="0">
                  <c:v>All Businesses</c:v>
                </c:pt>
                <c:pt idx="1">
                  <c:v>Manufacturing</c:v>
                </c:pt>
                <c:pt idx="2">
                  <c:v>Water supply, sewerage, waste management and remediation activities</c:v>
                </c:pt>
                <c:pt idx="3">
                  <c:v>Construction</c:v>
                </c:pt>
                <c:pt idx="4">
                  <c:v>Wholesale and retail trade; repair of motor vehicles and motorcycles</c:v>
                </c:pt>
                <c:pt idx="5">
                  <c:v>Transportation and storage</c:v>
                </c:pt>
                <c:pt idx="6">
                  <c:v>Accommodation and food service activities</c:v>
                </c:pt>
                <c:pt idx="7">
                  <c:v>Information and communication</c:v>
                </c:pt>
                <c:pt idx="8">
                  <c:v>Real estate activities</c:v>
                </c:pt>
                <c:pt idx="9">
                  <c:v>Professional, scientific and technical activities</c:v>
                </c:pt>
                <c:pt idx="10">
                  <c:v>Administrative and support service activities</c:v>
                </c:pt>
                <c:pt idx="11">
                  <c:v>Education</c:v>
                </c:pt>
                <c:pt idx="12">
                  <c:v>Human health and social work activities</c:v>
                </c:pt>
                <c:pt idx="13">
                  <c:v>Arts, entertainment and recreation</c:v>
                </c:pt>
                <c:pt idx="14">
                  <c:v>Other service activities</c:v>
                </c:pt>
              </c:strCache>
            </c:strRef>
          </c:cat>
          <c:val>
            <c:numRef>
              <c:f>'New calcs'!$E$108:$E$122</c:f>
              <c:numCache>
                <c:formatCode>0%</c:formatCode>
                <c:ptCount val="15"/>
                <c:pt idx="0">
                  <c:v>2.1999999999999999E-2</c:v>
                </c:pt>
                <c:pt idx="1">
                  <c:v>1.2E-2</c:v>
                </c:pt>
                <c:pt idx="2">
                  <c:v>0.04</c:v>
                </c:pt>
                <c:pt idx="3">
                  <c:v>1.7000000000000001E-2</c:v>
                </c:pt>
                <c:pt idx="4">
                  <c:v>2.1000000000000001E-2</c:v>
                </c:pt>
                <c:pt idx="5">
                  <c:v>0</c:v>
                </c:pt>
                <c:pt idx="6">
                  <c:v>6.3E-2</c:v>
                </c:pt>
                <c:pt idx="7">
                  <c:v>0</c:v>
                </c:pt>
                <c:pt idx="8">
                  <c:v>0</c:v>
                </c:pt>
                <c:pt idx="9">
                  <c:v>1.0999999999999999E-2</c:v>
                </c:pt>
                <c:pt idx="10">
                  <c:v>3.7999999999999999E-2</c:v>
                </c:pt>
                <c:pt idx="11">
                  <c:v>8.5999999999999993E-2</c:v>
                </c:pt>
                <c:pt idx="12">
                  <c:v>6.9000000000000006E-2</c:v>
                </c:pt>
                <c:pt idx="13">
                  <c:v>4.8000000000000001E-2</c:v>
                </c:pt>
                <c:pt idx="14" formatCode="0.0%">
                  <c:v>0</c:v>
                </c:pt>
              </c:numCache>
            </c:numRef>
          </c:val>
          <c:extLst>
            <c:ext xmlns:c16="http://schemas.microsoft.com/office/drawing/2014/chart" uri="{C3380CC4-5D6E-409C-BE32-E72D297353CC}">
              <c16:uniqueId val="{00000003-9EF7-443A-8A2B-794D9C077341}"/>
            </c:ext>
          </c:extLst>
        </c:ser>
        <c:ser>
          <c:idx val="2"/>
          <c:order val="2"/>
          <c:tx>
            <c:strRef>
              <c:f>'New calcs'!$F$107</c:f>
              <c:strCache>
                <c:ptCount val="1"/>
                <c:pt idx="0">
                  <c:v>Recovery Loan Scheme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calcs'!$C$108:$C$122</c:f>
              <c:strCache>
                <c:ptCount val="15"/>
                <c:pt idx="0">
                  <c:v>All Businesses</c:v>
                </c:pt>
                <c:pt idx="1">
                  <c:v>Manufacturing</c:v>
                </c:pt>
                <c:pt idx="2">
                  <c:v>Water supply, sewerage, waste management and remediation activities</c:v>
                </c:pt>
                <c:pt idx="3">
                  <c:v>Construction</c:v>
                </c:pt>
                <c:pt idx="4">
                  <c:v>Wholesale and retail trade; repair of motor vehicles and motorcycles</c:v>
                </c:pt>
                <c:pt idx="5">
                  <c:v>Transportation and storage</c:v>
                </c:pt>
                <c:pt idx="6">
                  <c:v>Accommodation and food service activities</c:v>
                </c:pt>
                <c:pt idx="7">
                  <c:v>Information and communication</c:v>
                </c:pt>
                <c:pt idx="8">
                  <c:v>Real estate activities</c:v>
                </c:pt>
                <c:pt idx="9">
                  <c:v>Professional, scientific and technical activities</c:v>
                </c:pt>
                <c:pt idx="10">
                  <c:v>Administrative and support service activities</c:v>
                </c:pt>
                <c:pt idx="11">
                  <c:v>Education</c:v>
                </c:pt>
                <c:pt idx="12">
                  <c:v>Human health and social work activities</c:v>
                </c:pt>
                <c:pt idx="13">
                  <c:v>Arts, entertainment and recreation</c:v>
                </c:pt>
                <c:pt idx="14">
                  <c:v>Other service activities</c:v>
                </c:pt>
              </c:strCache>
            </c:strRef>
          </c:cat>
          <c:val>
            <c:numRef>
              <c:f>'New calcs'!$F$108:$F$122</c:f>
              <c:numCache>
                <c:formatCode>0%</c:formatCode>
                <c:ptCount val="15"/>
                <c:pt idx="0">
                  <c:v>7.0999999999999994E-2</c:v>
                </c:pt>
                <c:pt idx="1">
                  <c:v>8.5000000000000006E-2</c:v>
                </c:pt>
                <c:pt idx="2">
                  <c:v>6.4000000000000001E-2</c:v>
                </c:pt>
                <c:pt idx="3">
                  <c:v>5.6000000000000001E-2</c:v>
                </c:pt>
                <c:pt idx="4">
                  <c:v>8.2000000000000003E-2</c:v>
                </c:pt>
                <c:pt idx="5">
                  <c:v>3.7999999999999999E-2</c:v>
                </c:pt>
                <c:pt idx="6">
                  <c:v>0.128</c:v>
                </c:pt>
                <c:pt idx="7">
                  <c:v>5.8000000000000003E-2</c:v>
                </c:pt>
                <c:pt idx="8">
                  <c:v>0.129</c:v>
                </c:pt>
                <c:pt idx="9">
                  <c:v>6.7000000000000004E-2</c:v>
                </c:pt>
                <c:pt idx="10">
                  <c:v>5.7000000000000002E-2</c:v>
                </c:pt>
                <c:pt idx="11">
                  <c:v>7.9000000000000001E-2</c:v>
                </c:pt>
                <c:pt idx="12">
                  <c:v>9.8000000000000004E-2</c:v>
                </c:pt>
                <c:pt idx="13">
                  <c:v>6.3E-2</c:v>
                </c:pt>
                <c:pt idx="14" formatCode="0.0%">
                  <c:v>0</c:v>
                </c:pt>
              </c:numCache>
            </c:numRef>
          </c:val>
          <c:extLst>
            <c:ext xmlns:c16="http://schemas.microsoft.com/office/drawing/2014/chart" uri="{C3380CC4-5D6E-409C-BE32-E72D297353CC}">
              <c16:uniqueId val="{00000004-9EF7-443A-8A2B-794D9C077341}"/>
            </c:ext>
          </c:extLst>
        </c:ser>
        <c:ser>
          <c:idx val="3"/>
          <c:order val="3"/>
          <c:tx>
            <c:strRef>
              <c:f>'New calcs'!$G$107</c:f>
              <c:strCache>
                <c:ptCount val="1"/>
                <c:pt idx="0">
                  <c:v>Super-deduction</c:v>
                </c:pt>
              </c:strCache>
            </c:strRef>
          </c:tx>
          <c:spPr>
            <a:solidFill>
              <a:srgbClr val="C2E4DB"/>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5-9EF7-443A-8A2B-794D9C077341}"/>
                </c:ext>
              </c:extLst>
            </c:dLbl>
            <c:dLbl>
              <c:idx val="5"/>
              <c:delete val="1"/>
              <c:extLst>
                <c:ext xmlns:c15="http://schemas.microsoft.com/office/drawing/2012/chart" uri="{CE6537A1-D6FC-4f65-9D91-7224C49458BB}"/>
                <c:ext xmlns:c16="http://schemas.microsoft.com/office/drawing/2014/chart" uri="{C3380CC4-5D6E-409C-BE32-E72D297353CC}">
                  <c16:uniqueId val="{00000006-9EF7-443A-8A2B-794D9C077341}"/>
                </c:ext>
              </c:extLst>
            </c:dLbl>
            <c:dLbl>
              <c:idx val="6"/>
              <c:delete val="1"/>
              <c:extLst>
                <c:ext xmlns:c15="http://schemas.microsoft.com/office/drawing/2012/chart" uri="{CE6537A1-D6FC-4f65-9D91-7224C49458BB}"/>
                <c:ext xmlns:c16="http://schemas.microsoft.com/office/drawing/2014/chart" uri="{C3380CC4-5D6E-409C-BE32-E72D297353CC}">
                  <c16:uniqueId val="{00000007-9EF7-443A-8A2B-794D9C077341}"/>
                </c:ext>
              </c:extLst>
            </c:dLbl>
            <c:dLbl>
              <c:idx val="7"/>
              <c:delete val="1"/>
              <c:extLst>
                <c:ext xmlns:c15="http://schemas.microsoft.com/office/drawing/2012/chart" uri="{CE6537A1-D6FC-4f65-9D91-7224C49458BB}"/>
                <c:ext xmlns:c16="http://schemas.microsoft.com/office/drawing/2014/chart" uri="{C3380CC4-5D6E-409C-BE32-E72D297353CC}">
                  <c16:uniqueId val="{00000008-9EF7-443A-8A2B-794D9C077341}"/>
                </c:ext>
              </c:extLst>
            </c:dLbl>
            <c:dLbl>
              <c:idx val="8"/>
              <c:delete val="1"/>
              <c:extLst>
                <c:ext xmlns:c15="http://schemas.microsoft.com/office/drawing/2012/chart" uri="{CE6537A1-D6FC-4f65-9D91-7224C49458BB}"/>
                <c:ext xmlns:c16="http://schemas.microsoft.com/office/drawing/2014/chart" uri="{C3380CC4-5D6E-409C-BE32-E72D297353CC}">
                  <c16:uniqueId val="{00000009-9EF7-443A-8A2B-794D9C077341}"/>
                </c:ext>
              </c:extLst>
            </c:dLbl>
            <c:dLbl>
              <c:idx val="10"/>
              <c:delete val="1"/>
              <c:extLst>
                <c:ext xmlns:c15="http://schemas.microsoft.com/office/drawing/2012/chart" uri="{CE6537A1-D6FC-4f65-9D91-7224C49458BB}"/>
                <c:ext xmlns:c16="http://schemas.microsoft.com/office/drawing/2014/chart" uri="{C3380CC4-5D6E-409C-BE32-E72D297353CC}">
                  <c16:uniqueId val="{0000000A-9EF7-443A-8A2B-794D9C077341}"/>
                </c:ext>
              </c:extLst>
            </c:dLbl>
            <c:dLbl>
              <c:idx val="11"/>
              <c:delete val="1"/>
              <c:extLst>
                <c:ext xmlns:c15="http://schemas.microsoft.com/office/drawing/2012/chart" uri="{CE6537A1-D6FC-4f65-9D91-7224C49458BB}"/>
                <c:ext xmlns:c16="http://schemas.microsoft.com/office/drawing/2014/chart" uri="{C3380CC4-5D6E-409C-BE32-E72D297353CC}">
                  <c16:uniqueId val="{0000000B-9EF7-443A-8A2B-794D9C077341}"/>
                </c:ext>
              </c:extLst>
            </c:dLbl>
            <c:spPr>
              <a:noFill/>
              <a:ln>
                <a:noFill/>
              </a:ln>
              <a:effectLst/>
            </c:spPr>
            <c:txPr>
              <a:bodyPr rot="0" spcFirstLastPara="1" vertOverflow="ellipsis" vert="horz" wrap="square" lIns="38100" tIns="19050" rIns="38100" bIns="19050" anchor="ctr" anchorCtr="0">
                <a:spAutoFit/>
              </a:bodyPr>
              <a:lstStyle/>
              <a:p>
                <a:pPr algn="ctr">
                  <a:defRPr lang="en-US" sz="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calcs'!$C$108:$C$122</c:f>
              <c:strCache>
                <c:ptCount val="15"/>
                <c:pt idx="0">
                  <c:v>All Businesses</c:v>
                </c:pt>
                <c:pt idx="1">
                  <c:v>Manufacturing</c:v>
                </c:pt>
                <c:pt idx="2">
                  <c:v>Water supply, sewerage, waste management and remediation activities</c:v>
                </c:pt>
                <c:pt idx="3">
                  <c:v>Construction</c:v>
                </c:pt>
                <c:pt idx="4">
                  <c:v>Wholesale and retail trade; repair of motor vehicles and motorcycles</c:v>
                </c:pt>
                <c:pt idx="5">
                  <c:v>Transportation and storage</c:v>
                </c:pt>
                <c:pt idx="6">
                  <c:v>Accommodation and food service activities</c:v>
                </c:pt>
                <c:pt idx="7">
                  <c:v>Information and communication</c:v>
                </c:pt>
                <c:pt idx="8">
                  <c:v>Real estate activities</c:v>
                </c:pt>
                <c:pt idx="9">
                  <c:v>Professional, scientific and technical activities</c:v>
                </c:pt>
                <c:pt idx="10">
                  <c:v>Administrative and support service activities</c:v>
                </c:pt>
                <c:pt idx="11">
                  <c:v>Education</c:v>
                </c:pt>
                <c:pt idx="12">
                  <c:v>Human health and social work activities</c:v>
                </c:pt>
                <c:pt idx="13">
                  <c:v>Arts, entertainment and recreation</c:v>
                </c:pt>
                <c:pt idx="14">
                  <c:v>Other service activities</c:v>
                </c:pt>
              </c:strCache>
            </c:strRef>
          </c:cat>
          <c:val>
            <c:numRef>
              <c:f>'New calcs'!$G$108:$G$122</c:f>
              <c:numCache>
                <c:formatCode>0%</c:formatCode>
                <c:ptCount val="15"/>
                <c:pt idx="0">
                  <c:v>1.2E-2</c:v>
                </c:pt>
                <c:pt idx="1">
                  <c:v>6.7000000000000004E-2</c:v>
                </c:pt>
                <c:pt idx="2">
                  <c:v>4.3999999999999997E-2</c:v>
                </c:pt>
                <c:pt idx="3">
                  <c:v>1.6E-2</c:v>
                </c:pt>
                <c:pt idx="4">
                  <c:v>0</c:v>
                </c:pt>
                <c:pt idx="5">
                  <c:v>0</c:v>
                </c:pt>
                <c:pt idx="6">
                  <c:v>0</c:v>
                </c:pt>
                <c:pt idx="7">
                  <c:v>0</c:v>
                </c:pt>
                <c:pt idx="8">
                  <c:v>0</c:v>
                </c:pt>
                <c:pt idx="9">
                  <c:v>1.9E-2</c:v>
                </c:pt>
                <c:pt idx="10">
                  <c:v>0</c:v>
                </c:pt>
                <c:pt idx="11">
                  <c:v>0</c:v>
                </c:pt>
                <c:pt idx="12">
                  <c:v>0</c:v>
                </c:pt>
                <c:pt idx="13">
                  <c:v>0</c:v>
                </c:pt>
                <c:pt idx="14" formatCode="0.0%">
                  <c:v>0</c:v>
                </c:pt>
              </c:numCache>
            </c:numRef>
          </c:val>
          <c:extLst>
            <c:ext xmlns:c16="http://schemas.microsoft.com/office/drawing/2014/chart" uri="{C3380CC4-5D6E-409C-BE32-E72D297353CC}">
              <c16:uniqueId val="{0000000C-9EF7-443A-8A2B-794D9C077341}"/>
            </c:ext>
          </c:extLst>
        </c:ser>
        <c:ser>
          <c:idx val="4"/>
          <c:order val="4"/>
          <c:tx>
            <c:strRef>
              <c:f>'New calcs'!$H$107</c:f>
              <c:strCache>
                <c:ptCount val="1"/>
                <c:pt idx="0">
                  <c:v>Not sure</c:v>
                </c:pt>
              </c:strCache>
            </c:strRef>
          </c:tx>
          <c:spPr>
            <a:noFill/>
            <a:ln>
              <a:noFill/>
            </a:ln>
            <a:effectLst/>
          </c:spPr>
          <c:invertIfNegative val="0"/>
          <c:dLbls>
            <c:delete val="1"/>
          </c:dLbls>
          <c:cat>
            <c:strRef>
              <c:f>'New calcs'!$C$108:$C$122</c:f>
              <c:strCache>
                <c:ptCount val="15"/>
                <c:pt idx="0">
                  <c:v>All Businesses</c:v>
                </c:pt>
                <c:pt idx="1">
                  <c:v>Manufacturing</c:v>
                </c:pt>
                <c:pt idx="2">
                  <c:v>Water supply, sewerage, waste management and remediation activities</c:v>
                </c:pt>
                <c:pt idx="3">
                  <c:v>Construction</c:v>
                </c:pt>
                <c:pt idx="4">
                  <c:v>Wholesale and retail trade; repair of motor vehicles and motorcycles</c:v>
                </c:pt>
                <c:pt idx="5">
                  <c:v>Transportation and storage</c:v>
                </c:pt>
                <c:pt idx="6">
                  <c:v>Accommodation and food service activities</c:v>
                </c:pt>
                <c:pt idx="7">
                  <c:v>Information and communication</c:v>
                </c:pt>
                <c:pt idx="8">
                  <c:v>Real estate activities</c:v>
                </c:pt>
                <c:pt idx="9">
                  <c:v>Professional, scientific and technical activities</c:v>
                </c:pt>
                <c:pt idx="10">
                  <c:v>Administrative and support service activities</c:v>
                </c:pt>
                <c:pt idx="11">
                  <c:v>Education</c:v>
                </c:pt>
                <c:pt idx="12">
                  <c:v>Human health and social work activities</c:v>
                </c:pt>
                <c:pt idx="13">
                  <c:v>Arts, entertainment and recreation</c:v>
                </c:pt>
                <c:pt idx="14">
                  <c:v>Other service activities</c:v>
                </c:pt>
              </c:strCache>
            </c:strRef>
          </c:cat>
          <c:val>
            <c:numRef>
              <c:f>'New calcs'!$H$108:$H$122</c:f>
              <c:numCache>
                <c:formatCode>0%</c:formatCode>
                <c:ptCount val="15"/>
                <c:pt idx="0">
                  <c:v>0.109</c:v>
                </c:pt>
                <c:pt idx="1">
                  <c:v>0.114</c:v>
                </c:pt>
                <c:pt idx="2">
                  <c:v>4.7E-2</c:v>
                </c:pt>
                <c:pt idx="3">
                  <c:v>0.16</c:v>
                </c:pt>
                <c:pt idx="4">
                  <c:v>0.157</c:v>
                </c:pt>
                <c:pt idx="5">
                  <c:v>0.224</c:v>
                </c:pt>
                <c:pt idx="6">
                  <c:v>0.113</c:v>
                </c:pt>
                <c:pt idx="7">
                  <c:v>5.3999999999999999E-2</c:v>
                </c:pt>
                <c:pt idx="8">
                  <c:v>1.4E-2</c:v>
                </c:pt>
                <c:pt idx="9">
                  <c:v>7.0000000000000007E-2</c:v>
                </c:pt>
                <c:pt idx="10">
                  <c:v>6.7000000000000004E-2</c:v>
                </c:pt>
                <c:pt idx="11">
                  <c:v>0.01</c:v>
                </c:pt>
                <c:pt idx="12">
                  <c:v>0.108</c:v>
                </c:pt>
                <c:pt idx="13">
                  <c:v>6.4000000000000001E-2</c:v>
                </c:pt>
                <c:pt idx="14" formatCode="0.0%">
                  <c:v>0</c:v>
                </c:pt>
              </c:numCache>
            </c:numRef>
          </c:val>
          <c:extLst>
            <c:ext xmlns:c16="http://schemas.microsoft.com/office/drawing/2014/chart" uri="{C3380CC4-5D6E-409C-BE32-E72D297353CC}">
              <c16:uniqueId val="{0000000E-9EF7-443A-8A2B-794D9C077341}"/>
            </c:ext>
          </c:extLst>
        </c:ser>
        <c:dLbls>
          <c:dLblPos val="ctr"/>
          <c:showLegendKey val="0"/>
          <c:showVal val="1"/>
          <c:showCatName val="0"/>
          <c:showSerName val="0"/>
          <c:showPercent val="0"/>
          <c:showBubbleSize val="0"/>
        </c:dLbls>
        <c:gapWidth val="33"/>
        <c:overlap val="100"/>
        <c:axId val="551584024"/>
        <c:axId val="551584680"/>
      </c:barChart>
      <c:catAx>
        <c:axId val="5515840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1584680"/>
        <c:crosses val="autoZero"/>
        <c:auto val="1"/>
        <c:lblAlgn val="ctr"/>
        <c:lblOffset val="100"/>
        <c:noMultiLvlLbl val="0"/>
      </c:catAx>
      <c:valAx>
        <c:axId val="551584680"/>
        <c:scaling>
          <c:orientation val="minMax"/>
        </c:scaling>
        <c:delete val="1"/>
        <c:axPos val="t"/>
        <c:numFmt formatCode="0%" sourceLinked="1"/>
        <c:majorTickMark val="none"/>
        <c:minorTickMark val="none"/>
        <c:tickLblPos val="nextTo"/>
        <c:crossAx val="551584024"/>
        <c:crosses val="autoZero"/>
        <c:crossBetween val="between"/>
      </c:valAx>
      <c:spPr>
        <a:noFill/>
        <a:ln>
          <a:noFill/>
        </a:ln>
        <a:effectLst/>
      </c:spPr>
    </c:plotArea>
    <c:legend>
      <c:legendPos val="b"/>
      <c:layout>
        <c:manualLayout>
          <c:xMode val="edge"/>
          <c:yMode val="edge"/>
          <c:x val="2.6185869302299481E-2"/>
          <c:y val="0.89856691873630978"/>
          <c:w val="0.94762826139540102"/>
          <c:h val="6.784327340746534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42300962379703"/>
          <c:y val="0.11569407990667833"/>
          <c:w val="0.68543859649122807"/>
          <c:h val="0.77047498791160696"/>
        </c:manualLayout>
      </c:layout>
      <c:barChart>
        <c:barDir val="bar"/>
        <c:grouping val="stacked"/>
        <c:varyColors val="0"/>
        <c:ser>
          <c:idx val="0"/>
          <c:order val="0"/>
          <c:tx>
            <c:strRef>
              <c:f>'New calcs'!$E$256</c:f>
              <c:strCache>
                <c:ptCount val="1"/>
                <c:pt idx="0">
                  <c:v>No cash reserves </c:v>
                </c:pt>
              </c:strCache>
            </c:strRef>
          </c:tx>
          <c:spPr>
            <a:solidFill>
              <a:srgbClr val="153F34"/>
            </a:solidFill>
            <a:ln>
              <a:noFill/>
            </a:ln>
            <a:effectLst/>
          </c:spPr>
          <c:invertIfNegative val="0"/>
          <c:cat>
            <c:strRef>
              <c:f>'New calcs'!$D$257:$D$271</c:f>
              <c:strCache>
                <c:ptCount val="15"/>
                <c:pt idx="0">
                  <c:v>Manufacturing</c:v>
                </c:pt>
                <c:pt idx="1">
                  <c:v>Water supply, sewerage, waste management and remediation activities</c:v>
                </c:pt>
                <c:pt idx="2">
                  <c:v>Construction</c:v>
                </c:pt>
                <c:pt idx="3">
                  <c:v>Wholesale and retail trade; repair of motor vehicles and motorcycles</c:v>
                </c:pt>
                <c:pt idx="4">
                  <c:v>Transportation and storage</c:v>
                </c:pt>
                <c:pt idx="5">
                  <c:v>Accommodation and food service activities</c:v>
                </c:pt>
                <c:pt idx="6">
                  <c:v>Information and communication</c:v>
                </c:pt>
                <c:pt idx="7">
                  <c:v>Real estate activities</c:v>
                </c:pt>
                <c:pt idx="8">
                  <c:v>Professional, scientific and technical activities</c:v>
                </c:pt>
                <c:pt idx="9">
                  <c:v>Administrative and support service activities</c:v>
                </c:pt>
                <c:pt idx="10">
                  <c:v>Education</c:v>
                </c:pt>
                <c:pt idx="11">
                  <c:v>Human health and social work activities</c:v>
                </c:pt>
                <c:pt idx="12">
                  <c:v>Arts, entertainment and recreation</c:v>
                </c:pt>
                <c:pt idx="13">
                  <c:v>Other service activities</c:v>
                </c:pt>
                <c:pt idx="14">
                  <c:v>All Businesses</c:v>
                </c:pt>
              </c:strCache>
            </c:strRef>
          </c:cat>
          <c:val>
            <c:numRef>
              <c:f>'New calcs'!$E$257:$E$271</c:f>
              <c:numCache>
                <c:formatCode>0.0%</c:formatCode>
                <c:ptCount val="15"/>
                <c:pt idx="0">
                  <c:v>0.106</c:v>
                </c:pt>
                <c:pt idx="1">
                  <c:v>0.222</c:v>
                </c:pt>
                <c:pt idx="2">
                  <c:v>0.16300000000000001</c:v>
                </c:pt>
                <c:pt idx="3">
                  <c:v>0.11700000000000001</c:v>
                </c:pt>
                <c:pt idx="4">
                  <c:v>0.13600000000000001</c:v>
                </c:pt>
                <c:pt idx="5">
                  <c:v>9.4E-2</c:v>
                </c:pt>
                <c:pt idx="6">
                  <c:v>4.9000000000000002E-2</c:v>
                </c:pt>
                <c:pt idx="7">
                  <c:v>4.8000000000000001E-2</c:v>
                </c:pt>
                <c:pt idx="8">
                  <c:v>0.105</c:v>
                </c:pt>
                <c:pt idx="9">
                  <c:v>0.108</c:v>
                </c:pt>
                <c:pt idx="10">
                  <c:v>8.2000000000000003E-2</c:v>
                </c:pt>
                <c:pt idx="11">
                  <c:v>5.5E-2</c:v>
                </c:pt>
                <c:pt idx="12">
                  <c:v>5.1999999999999998E-2</c:v>
                </c:pt>
                <c:pt idx="13">
                  <c:v>0.33400000000000002</c:v>
                </c:pt>
                <c:pt idx="14">
                  <c:v>0.114</c:v>
                </c:pt>
              </c:numCache>
            </c:numRef>
          </c:val>
          <c:extLst>
            <c:ext xmlns:c16="http://schemas.microsoft.com/office/drawing/2014/chart" uri="{C3380CC4-5D6E-409C-BE32-E72D297353CC}">
              <c16:uniqueId val="{00000000-C836-4066-A5BB-36936C6B2D6C}"/>
            </c:ext>
          </c:extLst>
        </c:ser>
        <c:ser>
          <c:idx val="1"/>
          <c:order val="1"/>
          <c:tx>
            <c:strRef>
              <c:f>'New calcs'!$F$256</c:f>
              <c:strCache>
                <c:ptCount val="1"/>
                <c:pt idx="0">
                  <c:v>Less than 1 month </c:v>
                </c:pt>
              </c:strCache>
            </c:strRef>
          </c:tx>
          <c:spPr>
            <a:solidFill>
              <a:srgbClr val="287662"/>
            </a:solidFill>
            <a:ln>
              <a:noFill/>
            </a:ln>
            <a:effectLst/>
          </c:spPr>
          <c:invertIfNegative val="0"/>
          <c:cat>
            <c:strRef>
              <c:f>'New calcs'!$D$257:$D$271</c:f>
              <c:strCache>
                <c:ptCount val="15"/>
                <c:pt idx="0">
                  <c:v>Manufacturing</c:v>
                </c:pt>
                <c:pt idx="1">
                  <c:v>Water supply, sewerage, waste management and remediation activities</c:v>
                </c:pt>
                <c:pt idx="2">
                  <c:v>Construction</c:v>
                </c:pt>
                <c:pt idx="3">
                  <c:v>Wholesale and retail trade; repair of motor vehicles and motorcycles</c:v>
                </c:pt>
                <c:pt idx="4">
                  <c:v>Transportation and storage</c:v>
                </c:pt>
                <c:pt idx="5">
                  <c:v>Accommodation and food service activities</c:v>
                </c:pt>
                <c:pt idx="6">
                  <c:v>Information and communication</c:v>
                </c:pt>
                <c:pt idx="7">
                  <c:v>Real estate activities</c:v>
                </c:pt>
                <c:pt idx="8">
                  <c:v>Professional, scientific and technical activities</c:v>
                </c:pt>
                <c:pt idx="9">
                  <c:v>Administrative and support service activities</c:v>
                </c:pt>
                <c:pt idx="10">
                  <c:v>Education</c:v>
                </c:pt>
                <c:pt idx="11">
                  <c:v>Human health and social work activities</c:v>
                </c:pt>
                <c:pt idx="12">
                  <c:v>Arts, entertainment and recreation</c:v>
                </c:pt>
                <c:pt idx="13">
                  <c:v>Other service activities</c:v>
                </c:pt>
                <c:pt idx="14">
                  <c:v>All Businesses</c:v>
                </c:pt>
              </c:strCache>
            </c:strRef>
          </c:cat>
          <c:val>
            <c:numRef>
              <c:f>'New calcs'!$F$257:$F$271</c:f>
              <c:numCache>
                <c:formatCode>0.0%</c:formatCode>
                <c:ptCount val="15"/>
                <c:pt idx="0">
                  <c:v>3.9E-2</c:v>
                </c:pt>
                <c:pt idx="1">
                  <c:v>0</c:v>
                </c:pt>
                <c:pt idx="2">
                  <c:v>6.6000000000000003E-2</c:v>
                </c:pt>
                <c:pt idx="3">
                  <c:v>4.2999999999999997E-2</c:v>
                </c:pt>
                <c:pt idx="4">
                  <c:v>0</c:v>
                </c:pt>
                <c:pt idx="5">
                  <c:v>6.3E-2</c:v>
                </c:pt>
                <c:pt idx="6">
                  <c:v>4.2999999999999997E-2</c:v>
                </c:pt>
                <c:pt idx="7">
                  <c:v>0.10100000000000001</c:v>
                </c:pt>
                <c:pt idx="8">
                  <c:v>0</c:v>
                </c:pt>
                <c:pt idx="9">
                  <c:v>6.7000000000000004E-2</c:v>
                </c:pt>
                <c:pt idx="10">
                  <c:v>7.8E-2</c:v>
                </c:pt>
                <c:pt idx="11">
                  <c:v>3.6999999999999998E-2</c:v>
                </c:pt>
                <c:pt idx="12">
                  <c:v>0</c:v>
                </c:pt>
                <c:pt idx="13">
                  <c:v>6.9000000000000006E-2</c:v>
                </c:pt>
                <c:pt idx="14">
                  <c:v>4.2000000000000003E-2</c:v>
                </c:pt>
              </c:numCache>
            </c:numRef>
          </c:val>
          <c:extLst>
            <c:ext xmlns:c16="http://schemas.microsoft.com/office/drawing/2014/chart" uri="{C3380CC4-5D6E-409C-BE32-E72D297353CC}">
              <c16:uniqueId val="{00000001-C836-4066-A5BB-36936C6B2D6C}"/>
            </c:ext>
          </c:extLst>
        </c:ser>
        <c:ser>
          <c:idx val="2"/>
          <c:order val="2"/>
          <c:tx>
            <c:strRef>
              <c:f>'New calcs'!$G$256</c:f>
              <c:strCache>
                <c:ptCount val="1"/>
                <c:pt idx="0">
                  <c:v>1 to 3 months </c:v>
                </c:pt>
              </c:strCache>
            </c:strRef>
          </c:tx>
          <c:spPr>
            <a:solidFill>
              <a:srgbClr val="6CCDB3"/>
            </a:solidFill>
            <a:ln>
              <a:noFill/>
            </a:ln>
            <a:effectLst/>
          </c:spPr>
          <c:invertIfNegative val="0"/>
          <c:cat>
            <c:strRef>
              <c:f>'New calcs'!$D$257:$D$271</c:f>
              <c:strCache>
                <c:ptCount val="15"/>
                <c:pt idx="0">
                  <c:v>Manufacturing</c:v>
                </c:pt>
                <c:pt idx="1">
                  <c:v>Water supply, sewerage, waste management and remediation activities</c:v>
                </c:pt>
                <c:pt idx="2">
                  <c:v>Construction</c:v>
                </c:pt>
                <c:pt idx="3">
                  <c:v>Wholesale and retail trade; repair of motor vehicles and motorcycles</c:v>
                </c:pt>
                <c:pt idx="4">
                  <c:v>Transportation and storage</c:v>
                </c:pt>
                <c:pt idx="5">
                  <c:v>Accommodation and food service activities</c:v>
                </c:pt>
                <c:pt idx="6">
                  <c:v>Information and communication</c:v>
                </c:pt>
                <c:pt idx="7">
                  <c:v>Real estate activities</c:v>
                </c:pt>
                <c:pt idx="8">
                  <c:v>Professional, scientific and technical activities</c:v>
                </c:pt>
                <c:pt idx="9">
                  <c:v>Administrative and support service activities</c:v>
                </c:pt>
                <c:pt idx="10">
                  <c:v>Education</c:v>
                </c:pt>
                <c:pt idx="11">
                  <c:v>Human health and social work activities</c:v>
                </c:pt>
                <c:pt idx="12">
                  <c:v>Arts, entertainment and recreation</c:v>
                </c:pt>
                <c:pt idx="13">
                  <c:v>Other service activities</c:v>
                </c:pt>
                <c:pt idx="14">
                  <c:v>All Businesses</c:v>
                </c:pt>
              </c:strCache>
            </c:strRef>
          </c:cat>
          <c:val>
            <c:numRef>
              <c:f>'New calcs'!$G$257:$G$271</c:f>
              <c:numCache>
                <c:formatCode>0.0%</c:formatCode>
                <c:ptCount val="15"/>
                <c:pt idx="0">
                  <c:v>0.314</c:v>
                </c:pt>
                <c:pt idx="1">
                  <c:v>0.41399999999999998</c:v>
                </c:pt>
                <c:pt idx="2">
                  <c:v>0.21299999999999999</c:v>
                </c:pt>
                <c:pt idx="3">
                  <c:v>0.19400000000000001</c:v>
                </c:pt>
                <c:pt idx="4">
                  <c:v>0.159</c:v>
                </c:pt>
                <c:pt idx="5">
                  <c:v>0.27</c:v>
                </c:pt>
                <c:pt idx="6">
                  <c:v>0.20599999999999999</c:v>
                </c:pt>
                <c:pt idx="7">
                  <c:v>0.246</c:v>
                </c:pt>
                <c:pt idx="8">
                  <c:v>0.23699999999999999</c:v>
                </c:pt>
                <c:pt idx="9">
                  <c:v>0.19900000000000001</c:v>
                </c:pt>
                <c:pt idx="10">
                  <c:v>0.16400000000000001</c:v>
                </c:pt>
                <c:pt idx="11">
                  <c:v>0.224</c:v>
                </c:pt>
                <c:pt idx="12">
                  <c:v>6.2E-2</c:v>
                </c:pt>
                <c:pt idx="13">
                  <c:v>0.188</c:v>
                </c:pt>
                <c:pt idx="14">
                  <c:v>0.216</c:v>
                </c:pt>
              </c:numCache>
            </c:numRef>
          </c:val>
          <c:extLst>
            <c:ext xmlns:c16="http://schemas.microsoft.com/office/drawing/2014/chart" uri="{C3380CC4-5D6E-409C-BE32-E72D297353CC}">
              <c16:uniqueId val="{00000002-C836-4066-A5BB-36936C6B2D6C}"/>
            </c:ext>
          </c:extLst>
        </c:ser>
        <c:ser>
          <c:idx val="3"/>
          <c:order val="3"/>
          <c:tx>
            <c:strRef>
              <c:f>'New calcs'!$H$256</c:f>
              <c:strCache>
                <c:ptCount val="1"/>
                <c:pt idx="0">
                  <c:v>4 to 6 months</c:v>
                </c:pt>
              </c:strCache>
            </c:strRef>
          </c:tx>
          <c:spPr>
            <a:solidFill>
              <a:schemeClr val="accent4"/>
            </a:solidFill>
            <a:ln>
              <a:noFill/>
            </a:ln>
            <a:effectLst/>
          </c:spPr>
          <c:invertIfNegative val="0"/>
          <c:cat>
            <c:strRef>
              <c:f>'New calcs'!$D$257:$D$271</c:f>
              <c:strCache>
                <c:ptCount val="15"/>
                <c:pt idx="0">
                  <c:v>Manufacturing</c:v>
                </c:pt>
                <c:pt idx="1">
                  <c:v>Water supply, sewerage, waste management and remediation activities</c:v>
                </c:pt>
                <c:pt idx="2">
                  <c:v>Construction</c:v>
                </c:pt>
                <c:pt idx="3">
                  <c:v>Wholesale and retail trade; repair of motor vehicles and motorcycles</c:v>
                </c:pt>
                <c:pt idx="4">
                  <c:v>Transportation and storage</c:v>
                </c:pt>
                <c:pt idx="5">
                  <c:v>Accommodation and food service activities</c:v>
                </c:pt>
                <c:pt idx="6">
                  <c:v>Information and communication</c:v>
                </c:pt>
                <c:pt idx="7">
                  <c:v>Real estate activities</c:v>
                </c:pt>
                <c:pt idx="8">
                  <c:v>Professional, scientific and technical activities</c:v>
                </c:pt>
                <c:pt idx="9">
                  <c:v>Administrative and support service activities</c:v>
                </c:pt>
                <c:pt idx="10">
                  <c:v>Education</c:v>
                </c:pt>
                <c:pt idx="11">
                  <c:v>Human health and social work activities</c:v>
                </c:pt>
                <c:pt idx="12">
                  <c:v>Arts, entertainment and recreation</c:v>
                </c:pt>
                <c:pt idx="13">
                  <c:v>Other service activities</c:v>
                </c:pt>
                <c:pt idx="14">
                  <c:v>All Businesses</c:v>
                </c:pt>
              </c:strCache>
            </c:strRef>
          </c:cat>
          <c:val>
            <c:numRef>
              <c:f>'New calcs'!$H$257:$H$271</c:f>
              <c:numCache>
                <c:formatCode>0.0%</c:formatCode>
                <c:ptCount val="15"/>
                <c:pt idx="0">
                  <c:v>0.186</c:v>
                </c:pt>
                <c:pt idx="1">
                  <c:v>5.8999999999999997E-2</c:v>
                </c:pt>
                <c:pt idx="2">
                  <c:v>0.14499999999999999</c:v>
                </c:pt>
                <c:pt idx="3">
                  <c:v>8.3000000000000004E-2</c:v>
                </c:pt>
                <c:pt idx="4">
                  <c:v>8.6999999999999994E-2</c:v>
                </c:pt>
                <c:pt idx="5">
                  <c:v>0.109</c:v>
                </c:pt>
                <c:pt idx="6">
                  <c:v>0.154</c:v>
                </c:pt>
                <c:pt idx="7">
                  <c:v>0.112</c:v>
                </c:pt>
                <c:pt idx="8">
                  <c:v>0.16200000000000001</c:v>
                </c:pt>
                <c:pt idx="9">
                  <c:v>0.13</c:v>
                </c:pt>
                <c:pt idx="10">
                  <c:v>0.104</c:v>
                </c:pt>
                <c:pt idx="11">
                  <c:v>0.2</c:v>
                </c:pt>
                <c:pt idx="12">
                  <c:v>0.26700000000000002</c:v>
                </c:pt>
                <c:pt idx="13">
                  <c:v>0.17100000000000001</c:v>
                </c:pt>
                <c:pt idx="14">
                  <c:v>0.13700000000000001</c:v>
                </c:pt>
              </c:numCache>
            </c:numRef>
          </c:val>
          <c:extLst>
            <c:ext xmlns:c16="http://schemas.microsoft.com/office/drawing/2014/chart" uri="{C3380CC4-5D6E-409C-BE32-E72D297353CC}">
              <c16:uniqueId val="{00000003-C836-4066-A5BB-36936C6B2D6C}"/>
            </c:ext>
          </c:extLst>
        </c:ser>
        <c:ser>
          <c:idx val="4"/>
          <c:order val="4"/>
          <c:tx>
            <c:strRef>
              <c:f>'New calcs'!$I$256</c:f>
              <c:strCache>
                <c:ptCount val="1"/>
                <c:pt idx="0">
                  <c:v>More than 6 months </c:v>
                </c:pt>
              </c:strCache>
            </c:strRef>
          </c:tx>
          <c:spPr>
            <a:solidFill>
              <a:srgbClr val="5496B4"/>
            </a:solidFill>
            <a:ln>
              <a:noFill/>
            </a:ln>
            <a:effectLst/>
          </c:spPr>
          <c:invertIfNegative val="0"/>
          <c:cat>
            <c:strRef>
              <c:f>'New calcs'!$D$257:$D$271</c:f>
              <c:strCache>
                <c:ptCount val="15"/>
                <c:pt idx="0">
                  <c:v>Manufacturing</c:v>
                </c:pt>
                <c:pt idx="1">
                  <c:v>Water supply, sewerage, waste management and remediation activities</c:v>
                </c:pt>
                <c:pt idx="2">
                  <c:v>Construction</c:v>
                </c:pt>
                <c:pt idx="3">
                  <c:v>Wholesale and retail trade; repair of motor vehicles and motorcycles</c:v>
                </c:pt>
                <c:pt idx="4">
                  <c:v>Transportation and storage</c:v>
                </c:pt>
                <c:pt idx="5">
                  <c:v>Accommodation and food service activities</c:v>
                </c:pt>
                <c:pt idx="6">
                  <c:v>Information and communication</c:v>
                </c:pt>
                <c:pt idx="7">
                  <c:v>Real estate activities</c:v>
                </c:pt>
                <c:pt idx="8">
                  <c:v>Professional, scientific and technical activities</c:v>
                </c:pt>
                <c:pt idx="9">
                  <c:v>Administrative and support service activities</c:v>
                </c:pt>
                <c:pt idx="10">
                  <c:v>Education</c:v>
                </c:pt>
                <c:pt idx="11">
                  <c:v>Human health and social work activities</c:v>
                </c:pt>
                <c:pt idx="12">
                  <c:v>Arts, entertainment and recreation</c:v>
                </c:pt>
                <c:pt idx="13">
                  <c:v>Other service activities</c:v>
                </c:pt>
                <c:pt idx="14">
                  <c:v>All Businesses</c:v>
                </c:pt>
              </c:strCache>
            </c:strRef>
          </c:cat>
          <c:val>
            <c:numRef>
              <c:f>'New calcs'!$I$257:$I$271</c:f>
              <c:numCache>
                <c:formatCode>0.0%</c:formatCode>
                <c:ptCount val="15"/>
                <c:pt idx="0">
                  <c:v>0.22800000000000001</c:v>
                </c:pt>
                <c:pt idx="1">
                  <c:v>5.5E-2</c:v>
                </c:pt>
                <c:pt idx="2">
                  <c:v>0.17</c:v>
                </c:pt>
                <c:pt idx="3">
                  <c:v>0.33500000000000002</c:v>
                </c:pt>
                <c:pt idx="4">
                  <c:v>0.223</c:v>
                </c:pt>
                <c:pt idx="5">
                  <c:v>0.16</c:v>
                </c:pt>
                <c:pt idx="6">
                  <c:v>0.376</c:v>
                </c:pt>
                <c:pt idx="7">
                  <c:v>0.371</c:v>
                </c:pt>
                <c:pt idx="8">
                  <c:v>0.33800000000000002</c:v>
                </c:pt>
                <c:pt idx="9">
                  <c:v>0.28699999999999998</c:v>
                </c:pt>
                <c:pt idx="10">
                  <c:v>0.33200000000000002</c:v>
                </c:pt>
                <c:pt idx="11">
                  <c:v>0.20899999999999999</c:v>
                </c:pt>
                <c:pt idx="12">
                  <c:v>0.38300000000000001</c:v>
                </c:pt>
                <c:pt idx="13">
                  <c:v>5.1999999999999998E-2</c:v>
                </c:pt>
                <c:pt idx="14">
                  <c:v>0.27700000000000002</c:v>
                </c:pt>
              </c:numCache>
            </c:numRef>
          </c:val>
          <c:extLst>
            <c:ext xmlns:c16="http://schemas.microsoft.com/office/drawing/2014/chart" uri="{C3380CC4-5D6E-409C-BE32-E72D297353CC}">
              <c16:uniqueId val="{00000004-C836-4066-A5BB-36936C6B2D6C}"/>
            </c:ext>
          </c:extLst>
        </c:ser>
        <c:ser>
          <c:idx val="5"/>
          <c:order val="5"/>
          <c:tx>
            <c:strRef>
              <c:f>'New calcs'!$J$256</c:f>
              <c:strCache>
                <c:ptCount val="1"/>
                <c:pt idx="0">
                  <c:v>Not sure</c:v>
                </c:pt>
              </c:strCache>
            </c:strRef>
          </c:tx>
          <c:spPr>
            <a:solidFill>
              <a:srgbClr val="0F1C4E"/>
            </a:solidFill>
            <a:ln>
              <a:noFill/>
            </a:ln>
            <a:effectLst/>
          </c:spPr>
          <c:invertIfNegative val="0"/>
          <c:cat>
            <c:strRef>
              <c:f>'New calcs'!$D$257:$D$271</c:f>
              <c:strCache>
                <c:ptCount val="15"/>
                <c:pt idx="0">
                  <c:v>Manufacturing</c:v>
                </c:pt>
                <c:pt idx="1">
                  <c:v>Water supply, sewerage, waste management and remediation activities</c:v>
                </c:pt>
                <c:pt idx="2">
                  <c:v>Construction</c:v>
                </c:pt>
                <c:pt idx="3">
                  <c:v>Wholesale and retail trade; repair of motor vehicles and motorcycles</c:v>
                </c:pt>
                <c:pt idx="4">
                  <c:v>Transportation and storage</c:v>
                </c:pt>
                <c:pt idx="5">
                  <c:v>Accommodation and food service activities</c:v>
                </c:pt>
                <c:pt idx="6">
                  <c:v>Information and communication</c:v>
                </c:pt>
                <c:pt idx="7">
                  <c:v>Real estate activities</c:v>
                </c:pt>
                <c:pt idx="8">
                  <c:v>Professional, scientific and technical activities</c:v>
                </c:pt>
                <c:pt idx="9">
                  <c:v>Administrative and support service activities</c:v>
                </c:pt>
                <c:pt idx="10">
                  <c:v>Education</c:v>
                </c:pt>
                <c:pt idx="11">
                  <c:v>Human health and social work activities</c:v>
                </c:pt>
                <c:pt idx="12">
                  <c:v>Arts, entertainment and recreation</c:v>
                </c:pt>
                <c:pt idx="13">
                  <c:v>Other service activities</c:v>
                </c:pt>
                <c:pt idx="14">
                  <c:v>All Businesses</c:v>
                </c:pt>
              </c:strCache>
            </c:strRef>
          </c:cat>
          <c:val>
            <c:numRef>
              <c:f>'New calcs'!$J$257:$J$271</c:f>
              <c:numCache>
                <c:formatCode>0.0%</c:formatCode>
                <c:ptCount val="15"/>
                <c:pt idx="0">
                  <c:v>0.127</c:v>
                </c:pt>
                <c:pt idx="1">
                  <c:v>0.249</c:v>
                </c:pt>
                <c:pt idx="2">
                  <c:v>0.24199999999999999</c:v>
                </c:pt>
                <c:pt idx="3">
                  <c:v>0.22900000000000001</c:v>
                </c:pt>
                <c:pt idx="4">
                  <c:v>0.39200000000000002</c:v>
                </c:pt>
                <c:pt idx="5">
                  <c:v>0.30399999999999999</c:v>
                </c:pt>
                <c:pt idx="6">
                  <c:v>0.17199999999999999</c:v>
                </c:pt>
                <c:pt idx="7">
                  <c:v>0.121</c:v>
                </c:pt>
                <c:pt idx="8">
                  <c:v>0.14899999999999999</c:v>
                </c:pt>
                <c:pt idx="9">
                  <c:v>0.20899999999999999</c:v>
                </c:pt>
                <c:pt idx="10">
                  <c:v>0.24</c:v>
                </c:pt>
                <c:pt idx="11">
                  <c:v>0.27500000000000002</c:v>
                </c:pt>
                <c:pt idx="12">
                  <c:v>0.23499999999999999</c:v>
                </c:pt>
                <c:pt idx="13">
                  <c:v>0.186</c:v>
                </c:pt>
                <c:pt idx="14">
                  <c:v>0.214</c:v>
                </c:pt>
              </c:numCache>
            </c:numRef>
          </c:val>
          <c:extLst>
            <c:ext xmlns:c16="http://schemas.microsoft.com/office/drawing/2014/chart" uri="{C3380CC4-5D6E-409C-BE32-E72D297353CC}">
              <c16:uniqueId val="{00000005-C836-4066-A5BB-36936C6B2D6C}"/>
            </c:ext>
          </c:extLst>
        </c:ser>
        <c:dLbls>
          <c:showLegendKey val="0"/>
          <c:showVal val="0"/>
          <c:showCatName val="0"/>
          <c:showSerName val="0"/>
          <c:showPercent val="0"/>
          <c:showBubbleSize val="0"/>
        </c:dLbls>
        <c:gapWidth val="65"/>
        <c:overlap val="100"/>
        <c:axId val="869231968"/>
        <c:axId val="869232296"/>
      </c:barChart>
      <c:catAx>
        <c:axId val="869231968"/>
        <c:scaling>
          <c:orientation val="minMax"/>
        </c:scaling>
        <c:delete val="0"/>
        <c:axPos val="l"/>
        <c:numFmt formatCode="General" sourceLinked="1"/>
        <c:majorTickMark val="none"/>
        <c:minorTickMark val="none"/>
        <c:tickLblPos val="nextTo"/>
        <c:spPr>
          <a:noFill/>
          <a:ln w="9525" cap="flat" cmpd="sng" algn="ctr">
            <a:solidFill>
              <a:schemeClr val="bg2">
                <a:lumMod val="75000"/>
              </a:schemeClr>
            </a:solidFill>
            <a:round/>
          </a:ln>
          <a:effectLst/>
        </c:spPr>
        <c:txPr>
          <a:bodyPr rot="-60000000" spcFirstLastPara="1" vertOverflow="ellipsis" vert="horz" wrap="square" anchor="ctr" anchorCtr="1"/>
          <a:lstStyle/>
          <a:p>
            <a:pPr>
              <a:defRPr lang="en-US" sz="1000" b="0" i="0" u="none" strike="noStrike" kern="1200" baseline="0">
                <a:solidFill>
                  <a:schemeClr val="bg2">
                    <a:lumMod val="75000"/>
                  </a:schemeClr>
                </a:solidFill>
                <a:latin typeface="+mn-lt"/>
                <a:ea typeface="+mn-ea"/>
                <a:cs typeface="+mn-cs"/>
              </a:defRPr>
            </a:pPr>
            <a:endParaRPr lang="en-US"/>
          </a:p>
        </c:txPr>
        <c:crossAx val="869232296"/>
        <c:crosses val="autoZero"/>
        <c:auto val="1"/>
        <c:lblAlgn val="ctr"/>
        <c:lblOffset val="100"/>
        <c:noMultiLvlLbl val="0"/>
      </c:catAx>
      <c:valAx>
        <c:axId val="869232296"/>
        <c:scaling>
          <c:orientation val="minMax"/>
          <c:max val="1"/>
        </c:scaling>
        <c:delete val="0"/>
        <c:axPos val="b"/>
        <c:majorGridlines>
          <c:spPr>
            <a:ln w="15875" cap="flat" cmpd="sng" algn="ctr">
              <a:solidFill>
                <a:schemeClr val="bg2">
                  <a:lumMod val="40000"/>
                  <a:lumOff val="60000"/>
                </a:schemeClr>
              </a:solidFill>
              <a:prstDash val="dash"/>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2">
                    <a:lumMod val="75000"/>
                  </a:schemeClr>
                </a:solidFill>
                <a:latin typeface="+mn-lt"/>
                <a:ea typeface="+mn-ea"/>
                <a:cs typeface="+mn-cs"/>
              </a:defRPr>
            </a:pPr>
            <a:endParaRPr lang="en-US"/>
          </a:p>
        </c:txPr>
        <c:crossAx val="869231968"/>
        <c:crosses val="autoZero"/>
        <c:crossBetween val="between"/>
        <c:majorUnit val="0.2"/>
      </c:valAx>
      <c:spPr>
        <a:noFill/>
        <a:ln>
          <a:noFill/>
        </a:ln>
        <a:effectLst/>
      </c:spPr>
    </c:plotArea>
    <c:legend>
      <c:legendPos val="t"/>
      <c:layout>
        <c:manualLayout>
          <c:xMode val="edge"/>
          <c:yMode val="edge"/>
          <c:x val="2.5000000000000001E-2"/>
          <c:y val="0"/>
          <c:w val="0.96944444444444444"/>
          <c:h val="9.4923811606882472E-2"/>
        </c:manualLayout>
      </c:layout>
      <c:overlay val="0"/>
      <c:spPr>
        <a:noFill/>
        <a:ln>
          <a:noFill/>
        </a:ln>
        <a:effectLst/>
      </c:spPr>
      <c:txPr>
        <a:bodyPr rot="0" spcFirstLastPara="1" vertOverflow="ellipsis" vert="horz" wrap="square" anchor="ctr" anchorCtr="1"/>
        <a:lstStyle/>
        <a:p>
          <a:pPr>
            <a:defRPr lang="en-US" sz="1000" b="0" i="0" u="none" strike="noStrike" kern="1200" baseline="0">
              <a:solidFill>
                <a:schemeClr val="bg2">
                  <a:lumMod val="7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000">
          <a:solidFill>
            <a:schemeClr val="bg2">
              <a:lumMod val="75000"/>
            </a:schemeClr>
          </a:solidFill>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81714785651793"/>
          <c:y val="5.0925925925925923E-2"/>
          <c:w val="0.85862729658792647"/>
          <c:h val="0.6455464852084063"/>
        </c:manualLayout>
      </c:layout>
      <c:lineChart>
        <c:grouping val="standard"/>
        <c:varyColors val="0"/>
        <c:ser>
          <c:idx val="0"/>
          <c:order val="0"/>
          <c:tx>
            <c:strRef>
              <c:f>Chart!$B$48</c:f>
              <c:strCache>
                <c:ptCount val="1"/>
                <c:pt idx="0">
                  <c:v>East Riding of Yorkshire</c:v>
                </c:pt>
              </c:strCache>
            </c:strRef>
          </c:tx>
          <c:spPr>
            <a:ln w="28575" cap="rnd">
              <a:solidFill>
                <a:schemeClr val="accent1"/>
              </a:solidFill>
              <a:round/>
            </a:ln>
            <a:effectLst/>
          </c:spPr>
          <c:marker>
            <c:symbol val="none"/>
          </c:marker>
          <c:cat>
            <c:numRef>
              <c:f>Chart!$A$61:$A$81</c:f>
              <c:numCache>
                <c:formatCode>mmm\-yy</c:formatCode>
                <c:ptCount val="21"/>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numCache>
            </c:numRef>
          </c:cat>
          <c:val>
            <c:numRef>
              <c:f>Chart!$B$61:$B$81</c:f>
              <c:numCache>
                <c:formatCode>General</c:formatCode>
                <c:ptCount val="21"/>
                <c:pt idx="0">
                  <c:v>8</c:v>
                </c:pt>
                <c:pt idx="1">
                  <c:v>19</c:v>
                </c:pt>
                <c:pt idx="2">
                  <c:v>20</c:v>
                </c:pt>
                <c:pt idx="3">
                  <c:v>9</c:v>
                </c:pt>
                <c:pt idx="4">
                  <c:v>12</c:v>
                </c:pt>
                <c:pt idx="5">
                  <c:v>7</c:v>
                </c:pt>
                <c:pt idx="6">
                  <c:v>5</c:v>
                </c:pt>
                <c:pt idx="7">
                  <c:v>8</c:v>
                </c:pt>
                <c:pt idx="8">
                  <c:v>4</c:v>
                </c:pt>
                <c:pt idx="9">
                  <c:v>6</c:v>
                </c:pt>
                <c:pt idx="10">
                  <c:v>10</c:v>
                </c:pt>
                <c:pt idx="11">
                  <c:v>6</c:v>
                </c:pt>
                <c:pt idx="12">
                  <c:v>4</c:v>
                </c:pt>
                <c:pt idx="13">
                  <c:v>9</c:v>
                </c:pt>
                <c:pt idx="14">
                  <c:v>10</c:v>
                </c:pt>
                <c:pt idx="15">
                  <c:v>11</c:v>
                </c:pt>
                <c:pt idx="16">
                  <c:v>7</c:v>
                </c:pt>
                <c:pt idx="17">
                  <c:v>10</c:v>
                </c:pt>
                <c:pt idx="18">
                  <c:v>10</c:v>
                </c:pt>
                <c:pt idx="19">
                  <c:v>7</c:v>
                </c:pt>
                <c:pt idx="20">
                  <c:v>5</c:v>
                </c:pt>
              </c:numCache>
            </c:numRef>
          </c:val>
          <c:smooth val="1"/>
          <c:extLst>
            <c:ext xmlns:c16="http://schemas.microsoft.com/office/drawing/2014/chart" uri="{C3380CC4-5D6E-409C-BE32-E72D297353CC}">
              <c16:uniqueId val="{00000000-BC2A-4193-966C-790D0D0E76C6}"/>
            </c:ext>
          </c:extLst>
        </c:ser>
        <c:ser>
          <c:idx val="1"/>
          <c:order val="1"/>
          <c:tx>
            <c:strRef>
              <c:f>Chart!$C$48</c:f>
              <c:strCache>
                <c:ptCount val="1"/>
                <c:pt idx="0">
                  <c:v>Kingston upon Hull, City of</c:v>
                </c:pt>
              </c:strCache>
            </c:strRef>
          </c:tx>
          <c:spPr>
            <a:ln w="28575" cap="rnd">
              <a:solidFill>
                <a:srgbClr val="5496B4"/>
              </a:solidFill>
              <a:prstDash val="solid"/>
              <a:round/>
            </a:ln>
            <a:effectLst/>
          </c:spPr>
          <c:marker>
            <c:symbol val="none"/>
          </c:marker>
          <c:cat>
            <c:numRef>
              <c:f>Chart!$A$61:$A$81</c:f>
              <c:numCache>
                <c:formatCode>mmm\-yy</c:formatCode>
                <c:ptCount val="21"/>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numCache>
            </c:numRef>
          </c:cat>
          <c:val>
            <c:numRef>
              <c:f>Chart!$C$61:$C$81</c:f>
              <c:numCache>
                <c:formatCode>General</c:formatCode>
                <c:ptCount val="21"/>
                <c:pt idx="0">
                  <c:v>4</c:v>
                </c:pt>
                <c:pt idx="1">
                  <c:v>8</c:v>
                </c:pt>
                <c:pt idx="2">
                  <c:v>11</c:v>
                </c:pt>
                <c:pt idx="3">
                  <c:v>4</c:v>
                </c:pt>
                <c:pt idx="4">
                  <c:v>5</c:v>
                </c:pt>
                <c:pt idx="5">
                  <c:v>3</c:v>
                </c:pt>
                <c:pt idx="6">
                  <c:v>2</c:v>
                </c:pt>
                <c:pt idx="7">
                  <c:v>2</c:v>
                </c:pt>
                <c:pt idx="8">
                  <c:v>4</c:v>
                </c:pt>
                <c:pt idx="9">
                  <c:v>7</c:v>
                </c:pt>
                <c:pt idx="10">
                  <c:v>4</c:v>
                </c:pt>
                <c:pt idx="11">
                  <c:v>6</c:v>
                </c:pt>
                <c:pt idx="12">
                  <c:v>1</c:v>
                </c:pt>
                <c:pt idx="13">
                  <c:v>11</c:v>
                </c:pt>
                <c:pt idx="14">
                  <c:v>12</c:v>
                </c:pt>
                <c:pt idx="15">
                  <c:v>7</c:v>
                </c:pt>
                <c:pt idx="16">
                  <c:v>6</c:v>
                </c:pt>
                <c:pt idx="17">
                  <c:v>3</c:v>
                </c:pt>
                <c:pt idx="18">
                  <c:v>5</c:v>
                </c:pt>
                <c:pt idx="19">
                  <c:v>5</c:v>
                </c:pt>
                <c:pt idx="20">
                  <c:v>7</c:v>
                </c:pt>
              </c:numCache>
            </c:numRef>
          </c:val>
          <c:smooth val="1"/>
          <c:extLst>
            <c:ext xmlns:c16="http://schemas.microsoft.com/office/drawing/2014/chart" uri="{C3380CC4-5D6E-409C-BE32-E72D297353CC}">
              <c16:uniqueId val="{00000001-BC2A-4193-966C-790D0D0E76C6}"/>
            </c:ext>
          </c:extLst>
        </c:ser>
        <c:ser>
          <c:idx val="2"/>
          <c:order val="2"/>
          <c:tx>
            <c:strRef>
              <c:f>Chart!$D$48</c:f>
              <c:strCache>
                <c:ptCount val="1"/>
                <c:pt idx="0">
                  <c:v>North East Lincolnshire</c:v>
                </c:pt>
              </c:strCache>
            </c:strRef>
          </c:tx>
          <c:spPr>
            <a:ln w="19050" cap="rnd">
              <a:solidFill>
                <a:schemeClr val="accent3"/>
              </a:solidFill>
              <a:prstDash val="dash"/>
              <a:round/>
            </a:ln>
            <a:effectLst/>
          </c:spPr>
          <c:marker>
            <c:symbol val="none"/>
          </c:marker>
          <c:cat>
            <c:numRef>
              <c:f>Chart!$A$61:$A$81</c:f>
              <c:numCache>
                <c:formatCode>mmm\-yy</c:formatCode>
                <c:ptCount val="21"/>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numCache>
            </c:numRef>
          </c:cat>
          <c:val>
            <c:numRef>
              <c:f>Chart!$D$61:$D$81</c:f>
              <c:numCache>
                <c:formatCode>General</c:formatCode>
                <c:ptCount val="21"/>
                <c:pt idx="0">
                  <c:v>2</c:v>
                </c:pt>
                <c:pt idx="1">
                  <c:v>4</c:v>
                </c:pt>
                <c:pt idx="2">
                  <c:v>4</c:v>
                </c:pt>
                <c:pt idx="3">
                  <c:v>2</c:v>
                </c:pt>
                <c:pt idx="4">
                  <c:v>1</c:v>
                </c:pt>
                <c:pt idx="5">
                  <c:v>2</c:v>
                </c:pt>
                <c:pt idx="6">
                  <c:v>11</c:v>
                </c:pt>
                <c:pt idx="7">
                  <c:v>5</c:v>
                </c:pt>
                <c:pt idx="9">
                  <c:v>3</c:v>
                </c:pt>
                <c:pt idx="10">
                  <c:v>2</c:v>
                </c:pt>
                <c:pt idx="11">
                  <c:v>2</c:v>
                </c:pt>
                <c:pt idx="12">
                  <c:v>2</c:v>
                </c:pt>
                <c:pt idx="13">
                  <c:v>3</c:v>
                </c:pt>
                <c:pt idx="14">
                  <c:v>2</c:v>
                </c:pt>
                <c:pt idx="15">
                  <c:v>3</c:v>
                </c:pt>
                <c:pt idx="16">
                  <c:v>5</c:v>
                </c:pt>
                <c:pt idx="17">
                  <c:v>2</c:v>
                </c:pt>
                <c:pt idx="18">
                  <c:v>2</c:v>
                </c:pt>
                <c:pt idx="19">
                  <c:v>5</c:v>
                </c:pt>
                <c:pt idx="20">
                  <c:v>3</c:v>
                </c:pt>
              </c:numCache>
            </c:numRef>
          </c:val>
          <c:smooth val="1"/>
          <c:extLst>
            <c:ext xmlns:c16="http://schemas.microsoft.com/office/drawing/2014/chart" uri="{C3380CC4-5D6E-409C-BE32-E72D297353CC}">
              <c16:uniqueId val="{00000002-BC2A-4193-966C-790D0D0E76C6}"/>
            </c:ext>
          </c:extLst>
        </c:ser>
        <c:ser>
          <c:idx val="3"/>
          <c:order val="3"/>
          <c:tx>
            <c:strRef>
              <c:f>Chart!$E$48</c:f>
              <c:strCache>
                <c:ptCount val="1"/>
                <c:pt idx="0">
                  <c:v>North Lincolnshire</c:v>
                </c:pt>
              </c:strCache>
            </c:strRef>
          </c:tx>
          <c:spPr>
            <a:ln w="19050" cap="rnd">
              <a:solidFill>
                <a:schemeClr val="accent4"/>
              </a:solidFill>
              <a:prstDash val="dash"/>
              <a:round/>
            </a:ln>
            <a:effectLst/>
          </c:spPr>
          <c:marker>
            <c:symbol val="none"/>
          </c:marker>
          <c:cat>
            <c:numRef>
              <c:f>Chart!$A$61:$A$81</c:f>
              <c:numCache>
                <c:formatCode>mmm\-yy</c:formatCode>
                <c:ptCount val="21"/>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numCache>
            </c:numRef>
          </c:cat>
          <c:val>
            <c:numRef>
              <c:f>Chart!$E$61:$E$81</c:f>
              <c:numCache>
                <c:formatCode>General</c:formatCode>
                <c:ptCount val="21"/>
                <c:pt idx="0">
                  <c:v>7</c:v>
                </c:pt>
                <c:pt idx="1">
                  <c:v>4</c:v>
                </c:pt>
                <c:pt idx="2">
                  <c:v>6</c:v>
                </c:pt>
                <c:pt idx="3">
                  <c:v>7</c:v>
                </c:pt>
                <c:pt idx="4">
                  <c:v>1</c:v>
                </c:pt>
                <c:pt idx="5">
                  <c:v>1</c:v>
                </c:pt>
                <c:pt idx="6">
                  <c:v>4</c:v>
                </c:pt>
                <c:pt idx="7">
                  <c:v>1</c:v>
                </c:pt>
                <c:pt idx="8">
                  <c:v>3</c:v>
                </c:pt>
                <c:pt idx="9">
                  <c:v>3</c:v>
                </c:pt>
                <c:pt idx="10">
                  <c:v>3</c:v>
                </c:pt>
                <c:pt idx="11">
                  <c:v>2</c:v>
                </c:pt>
                <c:pt idx="12">
                  <c:v>2</c:v>
                </c:pt>
                <c:pt idx="13">
                  <c:v>4</c:v>
                </c:pt>
                <c:pt idx="14">
                  <c:v>5</c:v>
                </c:pt>
                <c:pt idx="15">
                  <c:v>1</c:v>
                </c:pt>
                <c:pt idx="16">
                  <c:v>2</c:v>
                </c:pt>
                <c:pt idx="17">
                  <c:v>1</c:v>
                </c:pt>
                <c:pt idx="18">
                  <c:v>7</c:v>
                </c:pt>
                <c:pt idx="19">
                  <c:v>5</c:v>
                </c:pt>
                <c:pt idx="20">
                  <c:v>3</c:v>
                </c:pt>
              </c:numCache>
            </c:numRef>
          </c:val>
          <c:smooth val="1"/>
          <c:extLst>
            <c:ext xmlns:c16="http://schemas.microsoft.com/office/drawing/2014/chart" uri="{C3380CC4-5D6E-409C-BE32-E72D297353CC}">
              <c16:uniqueId val="{00000003-BC2A-4193-966C-790D0D0E76C6}"/>
            </c:ext>
          </c:extLst>
        </c:ser>
        <c:ser>
          <c:idx val="4"/>
          <c:order val="4"/>
          <c:tx>
            <c:strRef>
              <c:f>Chart!$F$48</c:f>
              <c:strCache>
                <c:ptCount val="1"/>
                <c:pt idx="0">
                  <c:v>Hull and East Yorkshire</c:v>
                </c:pt>
              </c:strCache>
            </c:strRef>
          </c:tx>
          <c:spPr>
            <a:ln w="28575" cap="rnd">
              <a:solidFill>
                <a:srgbClr val="6CCDB3"/>
              </a:solidFill>
              <a:round/>
            </a:ln>
            <a:effectLst/>
          </c:spPr>
          <c:marker>
            <c:symbol val="none"/>
          </c:marker>
          <c:cat>
            <c:numRef>
              <c:f>Chart!$A$61:$A$81</c:f>
              <c:numCache>
                <c:formatCode>mmm\-yy</c:formatCode>
                <c:ptCount val="21"/>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numCache>
            </c:numRef>
          </c:cat>
          <c:val>
            <c:numRef>
              <c:f>Chart!$F$61:$F$81</c:f>
              <c:numCache>
                <c:formatCode>General</c:formatCode>
                <c:ptCount val="21"/>
                <c:pt idx="0">
                  <c:v>12</c:v>
                </c:pt>
                <c:pt idx="1">
                  <c:v>27</c:v>
                </c:pt>
                <c:pt idx="2">
                  <c:v>31</c:v>
                </c:pt>
                <c:pt idx="3">
                  <c:v>13</c:v>
                </c:pt>
                <c:pt idx="4">
                  <c:v>17</c:v>
                </c:pt>
                <c:pt idx="5">
                  <c:v>10</c:v>
                </c:pt>
                <c:pt idx="6">
                  <c:v>7</c:v>
                </c:pt>
                <c:pt idx="7">
                  <c:v>10</c:v>
                </c:pt>
                <c:pt idx="8">
                  <c:v>8</c:v>
                </c:pt>
                <c:pt idx="9">
                  <c:v>13</c:v>
                </c:pt>
                <c:pt idx="10">
                  <c:v>14</c:v>
                </c:pt>
                <c:pt idx="11">
                  <c:v>12</c:v>
                </c:pt>
                <c:pt idx="12">
                  <c:v>5</c:v>
                </c:pt>
                <c:pt idx="13">
                  <c:v>20</c:v>
                </c:pt>
                <c:pt idx="14">
                  <c:v>22</c:v>
                </c:pt>
                <c:pt idx="15">
                  <c:v>18</c:v>
                </c:pt>
                <c:pt idx="16">
                  <c:v>13</c:v>
                </c:pt>
                <c:pt idx="17">
                  <c:v>13</c:v>
                </c:pt>
                <c:pt idx="18">
                  <c:v>15</c:v>
                </c:pt>
                <c:pt idx="19">
                  <c:v>12</c:v>
                </c:pt>
                <c:pt idx="20">
                  <c:v>12</c:v>
                </c:pt>
              </c:numCache>
            </c:numRef>
          </c:val>
          <c:smooth val="1"/>
          <c:extLst>
            <c:ext xmlns:c16="http://schemas.microsoft.com/office/drawing/2014/chart" uri="{C3380CC4-5D6E-409C-BE32-E72D297353CC}">
              <c16:uniqueId val="{00000004-BC2A-4193-966C-790D0D0E76C6}"/>
            </c:ext>
          </c:extLst>
        </c:ser>
        <c:ser>
          <c:idx val="5"/>
          <c:order val="5"/>
          <c:tx>
            <c:strRef>
              <c:f>Chart!$G$48</c:f>
              <c:strCache>
                <c:ptCount val="1"/>
                <c:pt idx="0">
                  <c:v>Humber</c:v>
                </c:pt>
              </c:strCache>
            </c:strRef>
          </c:tx>
          <c:spPr>
            <a:ln w="19050" cap="rnd">
              <a:solidFill>
                <a:schemeClr val="accent6"/>
              </a:solidFill>
              <a:prstDash val="sysDash"/>
              <a:round/>
            </a:ln>
            <a:effectLst/>
          </c:spPr>
          <c:marker>
            <c:symbol val="none"/>
          </c:marker>
          <c:cat>
            <c:numRef>
              <c:f>Chart!$A$61:$A$81</c:f>
              <c:numCache>
                <c:formatCode>mmm\-yy</c:formatCode>
                <c:ptCount val="21"/>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numCache>
            </c:numRef>
          </c:cat>
          <c:val>
            <c:numRef>
              <c:f>Chart!$G$61:$G$81</c:f>
              <c:numCache>
                <c:formatCode>General</c:formatCode>
                <c:ptCount val="21"/>
                <c:pt idx="0">
                  <c:v>21</c:v>
                </c:pt>
                <c:pt idx="1">
                  <c:v>35</c:v>
                </c:pt>
                <c:pt idx="2">
                  <c:v>41</c:v>
                </c:pt>
                <c:pt idx="3">
                  <c:v>22</c:v>
                </c:pt>
                <c:pt idx="4">
                  <c:v>19</c:v>
                </c:pt>
                <c:pt idx="5">
                  <c:v>13</c:v>
                </c:pt>
                <c:pt idx="6">
                  <c:v>22</c:v>
                </c:pt>
                <c:pt idx="7">
                  <c:v>16</c:v>
                </c:pt>
                <c:pt idx="8">
                  <c:v>11</c:v>
                </c:pt>
                <c:pt idx="9">
                  <c:v>19</c:v>
                </c:pt>
                <c:pt idx="10">
                  <c:v>19</c:v>
                </c:pt>
                <c:pt idx="11">
                  <c:v>16</c:v>
                </c:pt>
                <c:pt idx="12">
                  <c:v>9</c:v>
                </c:pt>
                <c:pt idx="13">
                  <c:v>27</c:v>
                </c:pt>
                <c:pt idx="14">
                  <c:v>29</c:v>
                </c:pt>
                <c:pt idx="15">
                  <c:v>22</c:v>
                </c:pt>
                <c:pt idx="16">
                  <c:v>20</c:v>
                </c:pt>
                <c:pt idx="17">
                  <c:v>16</c:v>
                </c:pt>
                <c:pt idx="18">
                  <c:v>24</c:v>
                </c:pt>
                <c:pt idx="19">
                  <c:v>22</c:v>
                </c:pt>
                <c:pt idx="20">
                  <c:v>18</c:v>
                </c:pt>
              </c:numCache>
            </c:numRef>
          </c:val>
          <c:smooth val="0"/>
          <c:extLst>
            <c:ext xmlns:c16="http://schemas.microsoft.com/office/drawing/2014/chart" uri="{C3380CC4-5D6E-409C-BE32-E72D297353CC}">
              <c16:uniqueId val="{00000005-BC2A-4193-966C-790D0D0E76C6}"/>
            </c:ext>
          </c:extLst>
        </c:ser>
        <c:dLbls>
          <c:showLegendKey val="0"/>
          <c:showVal val="0"/>
          <c:showCatName val="0"/>
          <c:showSerName val="0"/>
          <c:showPercent val="0"/>
          <c:showBubbleSize val="0"/>
        </c:dLbls>
        <c:smooth val="0"/>
        <c:axId val="485178904"/>
        <c:axId val="485186448"/>
      </c:lineChart>
      <c:dateAx>
        <c:axId val="48517890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2">
                    <a:lumMod val="75000"/>
                  </a:schemeClr>
                </a:solidFill>
                <a:latin typeface="+mn-lt"/>
                <a:ea typeface="+mn-ea"/>
                <a:cs typeface="+mn-cs"/>
              </a:defRPr>
            </a:pPr>
            <a:endParaRPr lang="en-US"/>
          </a:p>
        </c:txPr>
        <c:crossAx val="485186448"/>
        <c:crosses val="autoZero"/>
        <c:auto val="1"/>
        <c:lblOffset val="100"/>
        <c:baseTimeUnit val="months"/>
      </c:dateAx>
      <c:valAx>
        <c:axId val="485186448"/>
        <c:scaling>
          <c:orientation val="minMax"/>
        </c:scaling>
        <c:delete val="0"/>
        <c:axPos val="l"/>
        <c:majorGridlines>
          <c:spPr>
            <a:ln w="9525" cap="flat" cmpd="sng" algn="ctr">
              <a:solidFill>
                <a:srgbClr val="74818C">
                  <a:lumMod val="40000"/>
                  <a:lumOff val="60000"/>
                </a:srgb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2">
                    <a:lumMod val="75000"/>
                  </a:schemeClr>
                </a:solidFill>
                <a:latin typeface="+mn-lt"/>
                <a:ea typeface="+mn-ea"/>
                <a:cs typeface="+mn-cs"/>
              </a:defRPr>
            </a:pPr>
            <a:endParaRPr lang="en-US"/>
          </a:p>
        </c:txPr>
        <c:crossAx val="485178904"/>
        <c:crosses val="autoZero"/>
        <c:crossBetween val="between"/>
      </c:valAx>
      <c:spPr>
        <a:noFill/>
        <a:ln>
          <a:noFill/>
        </a:ln>
        <a:effectLst/>
      </c:spPr>
    </c:plotArea>
    <c:legend>
      <c:legendPos val="b"/>
      <c:layout>
        <c:manualLayout>
          <c:xMode val="edge"/>
          <c:yMode val="edge"/>
          <c:x val="0"/>
          <c:y val="0.84422352311783877"/>
          <c:w val="1"/>
          <c:h val="0.155776476882161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bg2">
                  <a:lumMod val="7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200">
          <a:solidFill>
            <a:schemeClr val="bg2">
              <a:lumMod val="75000"/>
            </a:schemeClr>
          </a:solidFill>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'calcs (2020)'!$A$16</c:f>
              <c:strCache>
                <c:ptCount val="1"/>
                <c:pt idx="0">
                  <c:v>2020</c:v>
                </c:pt>
              </c:strCache>
            </c:strRef>
          </c:tx>
          <c:spPr>
            <a:solidFill>
              <a:srgbClr val="6CCDB3"/>
            </a:solidFill>
            <a:ln>
              <a:noFill/>
            </a:ln>
            <a:effectLst/>
          </c:spPr>
          <c:invertIfNegative val="0"/>
          <c:dPt>
            <c:idx val="3"/>
            <c:invertIfNegative val="0"/>
            <c:bubble3D val="0"/>
            <c:spPr>
              <a:solidFill>
                <a:srgbClr val="6CCDB3"/>
              </a:solidFill>
              <a:ln>
                <a:solidFill>
                  <a:srgbClr val="6CCDB3"/>
                </a:solidFill>
              </a:ln>
              <a:effectLst/>
            </c:spPr>
            <c:extLst>
              <c:ext xmlns:c16="http://schemas.microsoft.com/office/drawing/2014/chart" uri="{C3380CC4-5D6E-409C-BE32-E72D297353CC}">
                <c16:uniqueId val="{00000001-3FE8-4F82-9A54-B660728F6897}"/>
              </c:ext>
            </c:extLst>
          </c:dPt>
          <c:dLbls>
            <c:delete val="1"/>
          </c:dLbls>
          <c:cat>
            <c:strRef>
              <c:f>'calcs (2020)'!$B$14:$G$14</c:f>
              <c:strCache>
                <c:ptCount val="6"/>
                <c:pt idx="0">
                  <c:v>East Riding of Yorkshire</c:v>
                </c:pt>
                <c:pt idx="1">
                  <c:v>Kingston upon Hull, City of</c:v>
                </c:pt>
                <c:pt idx="2">
                  <c:v>North East Lincolnshire</c:v>
                </c:pt>
                <c:pt idx="3">
                  <c:v>North Lincolnshire</c:v>
                </c:pt>
                <c:pt idx="4">
                  <c:v>HEY Area</c:v>
                </c:pt>
                <c:pt idx="5">
                  <c:v>Humber</c:v>
                </c:pt>
              </c:strCache>
            </c:strRef>
          </c:cat>
          <c:val>
            <c:numRef>
              <c:f>'calcs (2020)'!$B$16:$G$16</c:f>
              <c:numCache>
                <c:formatCode>_(* #,##0_);_(* \(#,##0\);_(* "-"??_);_(@_)</c:formatCode>
                <c:ptCount val="6"/>
                <c:pt idx="0">
                  <c:v>2086</c:v>
                </c:pt>
                <c:pt idx="1">
                  <c:v>1624</c:v>
                </c:pt>
                <c:pt idx="2">
                  <c:v>953</c:v>
                </c:pt>
                <c:pt idx="3">
                  <c:v>1092</c:v>
                </c:pt>
                <c:pt idx="4">
                  <c:v>3710</c:v>
                </c:pt>
                <c:pt idx="5">
                  <c:v>5755</c:v>
                </c:pt>
              </c:numCache>
            </c:numRef>
          </c:val>
          <c:extLst>
            <c:ext xmlns:c16="http://schemas.microsoft.com/office/drawing/2014/chart" uri="{C3380CC4-5D6E-409C-BE32-E72D297353CC}">
              <c16:uniqueId val="{00000002-3FE8-4F82-9A54-B660728F6897}"/>
            </c:ext>
          </c:extLst>
        </c:ser>
        <c:dLbls>
          <c:showLegendKey val="0"/>
          <c:showVal val="1"/>
          <c:showCatName val="0"/>
          <c:showSerName val="0"/>
          <c:showPercent val="0"/>
          <c:showBubbleSize val="0"/>
        </c:dLbls>
        <c:gapWidth val="25"/>
        <c:overlap val="-27"/>
        <c:axId val="643276136"/>
        <c:axId val="643276464"/>
      </c:barChart>
      <c:barChart>
        <c:barDir val="col"/>
        <c:grouping val="clustered"/>
        <c:varyColors val="0"/>
        <c:ser>
          <c:idx val="1"/>
          <c:order val="1"/>
          <c:tx>
            <c:strRef>
              <c:f>'calcs (2020)'!$A$17</c:f>
              <c:strCache>
                <c:ptCount val="1"/>
                <c:pt idx="0">
                  <c:v>2021 (to October)</c:v>
                </c:pt>
              </c:strCache>
            </c:strRef>
          </c:tx>
          <c:spPr>
            <a:solidFill>
              <a:srgbClr val="6CCDB3">
                <a:alpha val="44000"/>
              </a:srgbClr>
            </a:solidFill>
            <a:ln>
              <a:solidFill>
                <a:srgbClr val="287662"/>
              </a:solidFill>
            </a:ln>
            <a:effectLst/>
          </c:spPr>
          <c:invertIfNegative val="0"/>
          <c:dLbls>
            <c:dLbl>
              <c:idx val="0"/>
              <c:tx>
                <c:rich>
                  <a:bodyPr/>
                  <a:lstStyle/>
                  <a:p>
                    <a:fld id="{B70BDA70-74F2-430A-817C-174673AC1455}"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3FE8-4F82-9A54-B660728F6897}"/>
                </c:ext>
              </c:extLst>
            </c:dLbl>
            <c:dLbl>
              <c:idx val="1"/>
              <c:tx>
                <c:rich>
                  <a:bodyPr/>
                  <a:lstStyle/>
                  <a:p>
                    <a:fld id="{7AFD4B25-1F21-4781-8C6C-2ADC10875B2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FE8-4F82-9A54-B660728F6897}"/>
                </c:ext>
              </c:extLst>
            </c:dLbl>
            <c:dLbl>
              <c:idx val="2"/>
              <c:tx>
                <c:rich>
                  <a:bodyPr/>
                  <a:lstStyle/>
                  <a:p>
                    <a:fld id="{F573B72C-7903-4D11-A3F8-C2B0AA76056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FE8-4F82-9A54-B660728F6897}"/>
                </c:ext>
              </c:extLst>
            </c:dLbl>
            <c:dLbl>
              <c:idx val="3"/>
              <c:tx>
                <c:rich>
                  <a:bodyPr/>
                  <a:lstStyle/>
                  <a:p>
                    <a:fld id="{67F000C2-CF1C-4619-A887-97BA7DAC509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FE8-4F82-9A54-B660728F6897}"/>
                </c:ext>
              </c:extLst>
            </c:dLbl>
            <c:dLbl>
              <c:idx val="4"/>
              <c:tx>
                <c:rich>
                  <a:bodyPr/>
                  <a:lstStyle/>
                  <a:p>
                    <a:fld id="{4D61455B-A482-42E6-B0A4-8A15D719054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3FE8-4F82-9A54-B660728F6897}"/>
                </c:ext>
              </c:extLst>
            </c:dLbl>
            <c:dLbl>
              <c:idx val="5"/>
              <c:tx>
                <c:rich>
                  <a:bodyPr/>
                  <a:lstStyle/>
                  <a:p>
                    <a:fld id="{5A35E38B-CBF6-43A3-9F3C-17BE29258B0F}"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3FE8-4F82-9A54-B660728F689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'calcs (2020)'!$B$14:$G$14</c:f>
              <c:strCache>
                <c:ptCount val="6"/>
                <c:pt idx="0">
                  <c:v>East Riding of Yorkshire</c:v>
                </c:pt>
                <c:pt idx="1">
                  <c:v>Kingston upon Hull, City of</c:v>
                </c:pt>
                <c:pt idx="2">
                  <c:v>North East Lincolnshire</c:v>
                </c:pt>
                <c:pt idx="3">
                  <c:v>North Lincolnshire</c:v>
                </c:pt>
                <c:pt idx="4">
                  <c:v>HEY Area</c:v>
                </c:pt>
                <c:pt idx="5">
                  <c:v>Humber</c:v>
                </c:pt>
              </c:strCache>
            </c:strRef>
          </c:cat>
          <c:val>
            <c:numRef>
              <c:f>'calcs (2020)'!$B$17:$G$17</c:f>
              <c:numCache>
                <c:formatCode>_(* #,##0_);_(* \(#,##0\);_(* "-"??_);_(@_)</c:formatCode>
                <c:ptCount val="6"/>
                <c:pt idx="0">
                  <c:v>1553</c:v>
                </c:pt>
                <c:pt idx="1">
                  <c:v>1277</c:v>
                </c:pt>
                <c:pt idx="2">
                  <c:v>754</c:v>
                </c:pt>
                <c:pt idx="3">
                  <c:v>700</c:v>
                </c:pt>
                <c:pt idx="4">
                  <c:v>2830</c:v>
                </c:pt>
                <c:pt idx="5">
                  <c:v>4284</c:v>
                </c:pt>
              </c:numCache>
            </c:numRef>
          </c:val>
          <c:extLst>
            <c:ext xmlns:c15="http://schemas.microsoft.com/office/drawing/2012/chart" uri="{02D57815-91ED-43cb-92C2-25804820EDAC}">
              <c15:datalabelsRange>
                <c15:f>'calcs (2020)'!$B$20:$G$20</c15:f>
                <c15:dlblRangeCache>
                  <c:ptCount val="6"/>
                  <c:pt idx="0">
                    <c:v>74%</c:v>
                  </c:pt>
                  <c:pt idx="1">
                    <c:v>79%</c:v>
                  </c:pt>
                  <c:pt idx="2">
                    <c:v>79%</c:v>
                  </c:pt>
                  <c:pt idx="3">
                    <c:v>64%</c:v>
                  </c:pt>
                  <c:pt idx="4">
                    <c:v>76%</c:v>
                  </c:pt>
                  <c:pt idx="5">
                    <c:v>74%</c:v>
                  </c:pt>
                </c15:dlblRangeCache>
              </c15:datalabelsRange>
            </c:ext>
            <c:ext xmlns:c16="http://schemas.microsoft.com/office/drawing/2014/chart" uri="{C3380CC4-5D6E-409C-BE32-E72D297353CC}">
              <c16:uniqueId val="{00000009-3FE8-4F82-9A54-B660728F6897}"/>
            </c:ext>
          </c:extLst>
        </c:ser>
        <c:dLbls>
          <c:showLegendKey val="0"/>
          <c:showVal val="1"/>
          <c:showCatName val="0"/>
          <c:showSerName val="0"/>
          <c:showPercent val="0"/>
          <c:showBubbleSize val="0"/>
        </c:dLbls>
        <c:gapWidth val="25"/>
        <c:overlap val="-27"/>
        <c:axId val="1553275504"/>
        <c:axId val="1553276488"/>
      </c:barChart>
      <c:catAx>
        <c:axId val="643276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3276464"/>
        <c:crosses val="autoZero"/>
        <c:auto val="1"/>
        <c:lblAlgn val="ctr"/>
        <c:lblOffset val="100"/>
        <c:noMultiLvlLbl val="0"/>
      </c:catAx>
      <c:valAx>
        <c:axId val="64327646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3276136"/>
        <c:crosses val="autoZero"/>
        <c:crossBetween val="between"/>
      </c:valAx>
      <c:valAx>
        <c:axId val="1553276488"/>
        <c:scaling>
          <c:orientation val="minMax"/>
        </c:scaling>
        <c:delete val="1"/>
        <c:axPos val="r"/>
        <c:numFmt formatCode="_(* #,##0_);_(* \(#,##0\);_(* &quot;-&quot;??_);_(@_)" sourceLinked="1"/>
        <c:majorTickMark val="out"/>
        <c:minorTickMark val="none"/>
        <c:tickLblPos val="nextTo"/>
        <c:crossAx val="1553275504"/>
        <c:crosses val="max"/>
        <c:crossBetween val="between"/>
      </c:valAx>
      <c:catAx>
        <c:axId val="1553275504"/>
        <c:scaling>
          <c:orientation val="minMax"/>
        </c:scaling>
        <c:delete val="1"/>
        <c:axPos val="b"/>
        <c:numFmt formatCode="General" sourceLinked="1"/>
        <c:majorTickMark val="out"/>
        <c:minorTickMark val="none"/>
        <c:tickLblPos val="nextTo"/>
        <c:crossAx val="155327648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193751675056072E-3"/>
          <c:y val="0"/>
          <c:w val="0.65330309014763233"/>
          <c:h val="1"/>
        </c:manualLayout>
      </c:layout>
      <c:doughnutChart>
        <c:varyColors val="1"/>
        <c:ser>
          <c:idx val="0"/>
          <c:order val="0"/>
          <c:spPr>
            <a:ln w="12700">
              <a:solidFill>
                <a:sysClr val="window" lastClr="FFFFFF"/>
              </a:solidFill>
            </a:ln>
          </c:spPr>
          <c:dPt>
            <c:idx val="0"/>
            <c:bubble3D val="0"/>
            <c:spPr>
              <a:solidFill>
                <a:srgbClr val="AACBDA"/>
              </a:solidFill>
              <a:ln w="12700">
                <a:solidFill>
                  <a:sysClr val="window" lastClr="FFFFFF"/>
                </a:solidFill>
              </a:ln>
              <a:effectLst/>
            </c:spPr>
            <c:extLst>
              <c:ext xmlns:c16="http://schemas.microsoft.com/office/drawing/2014/chart" uri="{C3380CC4-5D6E-409C-BE32-E72D297353CC}">
                <c16:uniqueId val="{00000001-BCFB-4919-9D96-03AB3102A2B6}"/>
              </c:ext>
            </c:extLst>
          </c:dPt>
          <c:dPt>
            <c:idx val="1"/>
            <c:bubble3D val="0"/>
            <c:spPr>
              <a:solidFill>
                <a:srgbClr val="0F1C4E"/>
              </a:solidFill>
              <a:ln w="12700">
                <a:solidFill>
                  <a:sysClr val="window" lastClr="FFFFFF"/>
                </a:solidFill>
              </a:ln>
              <a:effectLst/>
            </c:spPr>
            <c:extLst>
              <c:ext xmlns:c16="http://schemas.microsoft.com/office/drawing/2014/chart" uri="{C3380CC4-5D6E-409C-BE32-E72D297353CC}">
                <c16:uniqueId val="{00000003-BCFB-4919-9D96-03AB3102A2B6}"/>
              </c:ext>
            </c:extLst>
          </c:dPt>
          <c:dPt>
            <c:idx val="2"/>
            <c:bubble3D val="0"/>
            <c:spPr>
              <a:solidFill>
                <a:srgbClr val="6CCDB3"/>
              </a:solidFill>
              <a:ln w="12700">
                <a:solidFill>
                  <a:sysClr val="window" lastClr="FFFFFF"/>
                </a:solidFill>
              </a:ln>
              <a:effectLst/>
            </c:spPr>
            <c:extLst>
              <c:ext xmlns:c16="http://schemas.microsoft.com/office/drawing/2014/chart" uri="{C3380CC4-5D6E-409C-BE32-E72D297353CC}">
                <c16:uniqueId val="{00000005-BCFB-4919-9D96-03AB3102A2B6}"/>
              </c:ext>
            </c:extLst>
          </c:dPt>
          <c:dPt>
            <c:idx val="3"/>
            <c:bubble3D val="0"/>
            <c:spPr>
              <a:solidFill>
                <a:srgbClr val="C2E4DB"/>
              </a:solidFill>
              <a:ln w="12700">
                <a:solidFill>
                  <a:sysClr val="window" lastClr="FFFFFF"/>
                </a:solidFill>
              </a:ln>
              <a:effectLst/>
            </c:spPr>
            <c:extLst>
              <c:ext xmlns:c16="http://schemas.microsoft.com/office/drawing/2014/chart" uri="{C3380CC4-5D6E-409C-BE32-E72D297353CC}">
                <c16:uniqueId val="{00000007-BCFB-4919-9D96-03AB3102A2B6}"/>
              </c:ext>
            </c:extLst>
          </c:dPt>
          <c:dPt>
            <c:idx val="4"/>
            <c:bubble3D val="0"/>
            <c:spPr>
              <a:solidFill>
                <a:srgbClr val="5496B4"/>
              </a:solidFill>
              <a:ln w="12700">
                <a:solidFill>
                  <a:sysClr val="window" lastClr="FFFFFF"/>
                </a:solidFill>
              </a:ln>
              <a:effectLst/>
            </c:spPr>
            <c:extLst>
              <c:ext xmlns:c16="http://schemas.microsoft.com/office/drawing/2014/chart" uri="{C3380CC4-5D6E-409C-BE32-E72D297353CC}">
                <c16:uniqueId val="{00000009-BCFB-4919-9D96-03AB3102A2B6}"/>
              </c:ext>
            </c:extLst>
          </c:dPt>
          <c:dPt>
            <c:idx val="5"/>
            <c:bubble3D val="0"/>
            <c:spPr>
              <a:solidFill>
                <a:srgbClr val="287662"/>
              </a:solidFill>
              <a:ln w="12700">
                <a:solidFill>
                  <a:sysClr val="window" lastClr="FFFFFF"/>
                </a:solidFill>
              </a:ln>
              <a:effectLst/>
            </c:spPr>
            <c:extLst>
              <c:ext xmlns:c16="http://schemas.microsoft.com/office/drawing/2014/chart" uri="{C3380CC4-5D6E-409C-BE32-E72D297353CC}">
                <c16:uniqueId val="{0000000B-BCFB-4919-9D96-03AB3102A2B6}"/>
              </c:ext>
            </c:extLst>
          </c:dPt>
          <c:dLbls>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BCFB-4919-9D96-03AB3102A2B6}"/>
                </c:ext>
              </c:extLst>
            </c:dLbl>
            <c:dLbl>
              <c:idx val="5"/>
              <c:layout>
                <c:manualLayout>
                  <c:x val="8.0704839208317301E-3"/>
                  <c:y val="0.1202290437666176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CFB-4919-9D96-03AB3102A2B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Trade!$A$4:$A$9</c:f>
              <c:strCache>
                <c:ptCount val="6"/>
                <c:pt idx="0">
                  <c:v>Very well</c:v>
                </c:pt>
                <c:pt idx="1">
                  <c:v>Well</c:v>
                </c:pt>
                <c:pt idx="2">
                  <c:v>Adequately</c:v>
                </c:pt>
                <c:pt idx="3">
                  <c:v>Poorly</c:v>
                </c:pt>
                <c:pt idx="4">
                  <c:v>Very poorly</c:v>
                </c:pt>
                <c:pt idx="5">
                  <c:v>N/A</c:v>
                </c:pt>
              </c:strCache>
            </c:strRef>
          </c:cat>
          <c:val>
            <c:numRef>
              <c:f>Trade!$B$4:$B$9</c:f>
              <c:numCache>
                <c:formatCode>0%</c:formatCode>
                <c:ptCount val="6"/>
                <c:pt idx="0">
                  <c:v>0.16</c:v>
                </c:pt>
                <c:pt idx="1">
                  <c:v>0.21</c:v>
                </c:pt>
                <c:pt idx="2">
                  <c:v>0.37</c:v>
                </c:pt>
                <c:pt idx="3">
                  <c:v>0.17</c:v>
                </c:pt>
                <c:pt idx="4">
                  <c:v>7.0000000000000007E-2</c:v>
                </c:pt>
                <c:pt idx="5">
                  <c:v>0.02</c:v>
                </c:pt>
              </c:numCache>
            </c:numRef>
          </c:val>
          <c:extLst>
            <c:ext xmlns:c16="http://schemas.microsoft.com/office/drawing/2014/chart" uri="{C3380CC4-5D6E-409C-BE32-E72D297353CC}">
              <c16:uniqueId val="{0000000C-BCFB-4919-9D96-03AB3102A2B6}"/>
            </c:ext>
          </c:extLst>
        </c:ser>
        <c:dLbls>
          <c:showLegendKey val="0"/>
          <c:showVal val="0"/>
          <c:showCatName val="0"/>
          <c:showSerName val="0"/>
          <c:showPercent val="0"/>
          <c:showBubbleSize val="0"/>
          <c:showLeaderLines val="1"/>
        </c:dLbls>
        <c:firstSliceAng val="0"/>
        <c:holeSize val="62"/>
      </c:doughnutChart>
      <c:spPr>
        <a:noFill/>
        <a:ln>
          <a:noFill/>
        </a:ln>
        <a:effectLst/>
      </c:spPr>
    </c:plotArea>
    <c:legend>
      <c:legendPos val="tr"/>
      <c:layout>
        <c:manualLayout>
          <c:xMode val="edge"/>
          <c:yMode val="edge"/>
          <c:x val="0.59826015513301234"/>
          <c:y val="0.10305346608567233"/>
          <c:w val="0.35752678404160904"/>
          <c:h val="0.82251903063023102"/>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a:outerShdw blurRad="50800" dist="38100" dir="5400000" algn="t" rotWithShape="0">
        <a:prstClr val="black">
          <a:alpha val="40000"/>
        </a:prstClr>
      </a:outerShdw>
    </a:effectLst>
  </c:spPr>
  <c:txPr>
    <a:bodyPr/>
    <a:lstStyle/>
    <a:p>
      <a:pPr>
        <a:defRPr/>
      </a:pPr>
      <a:endParaRPr lang="en-US"/>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'calcs (2021 SIC)'!$D$5:$D$20</cx:f>
        <cx:lvl ptCount="16">
          <cx:pt idx="0">Financial and Professional Services</cx:pt>
          <cx:pt idx="1">Construction</cx:pt>
          <cx:pt idx="2">Retail</cx:pt>
          <cx:pt idx="3">Hospitality, Leisure and Recreation</cx:pt>
          <cx:pt idx="4">Business Support Services</cx:pt>
          <cx:pt idx="5">Public Admin, Education, Health</cx:pt>
          <cx:pt idx="6">Creative</cx:pt>
          <cx:pt idx="7">Manufacturing</cx:pt>
          <cx:pt idx="8">Other Services</cx:pt>
          <cx:pt idx="9">Transport</cx:pt>
          <cx:pt idx="10">Wholesale</cx:pt>
          <cx:pt idx="11">Agriculture and Mining</cx:pt>
          <cx:pt idx="12">Animation</cx:pt>
          <cx:pt idx="13">Utilities and waste - gas, water, electricity</cx:pt>
          <cx:pt idx="14">ICT &amp; Digital</cx:pt>
          <cx:pt idx="15">Warehousing and Logistics</cx:pt>
        </cx:lvl>
      </cx:strDim>
      <cx:numDim type="size">
        <cx:f>'calcs (2021 SIC)'!$E$5:$E$20</cx:f>
        <cx:lvl ptCount="16" formatCode="General">
          <cx:pt idx="0">541</cx:pt>
          <cx:pt idx="1">401</cx:pt>
          <cx:pt idx="2">397</cx:pt>
          <cx:pt idx="3">342</cx:pt>
          <cx:pt idx="4">201</cx:pt>
          <cx:pt idx="5">181</cx:pt>
          <cx:pt idx="6">166</cx:pt>
          <cx:pt idx="7">137</cx:pt>
          <cx:pt idx="8">123</cx:pt>
          <cx:pt idx="9">114</cx:pt>
          <cx:pt idx="10">104</cx:pt>
          <cx:pt idx="11">34</cx:pt>
          <cx:pt idx="12">33</cx:pt>
          <cx:pt idx="13">28</cx:pt>
          <cx:pt idx="14">17</cx:pt>
          <cx:pt idx="15">11</cx:pt>
        </cx:lvl>
      </cx:numDim>
    </cx:data>
  </cx:chartData>
  <cx:chart>
    <cx:plotArea>
      <cx:plotAreaRegion>
        <cx:series layoutId="treemap" uniqueId="{1AC0DCBD-9ED6-407D-B8A4-02E110177937}">
          <cx:dataPt idx="0">
            <cx:spPr>
              <a:solidFill>
                <a:srgbClr val="6CCDB3"/>
              </a:solidFill>
            </cx:spPr>
          </cx:dataPt>
          <cx:dataPt idx="1">
            <cx:spPr>
              <a:solidFill>
                <a:srgbClr val="287662"/>
              </a:solidFill>
            </cx:spPr>
          </cx:dataPt>
          <cx:dataPt idx="2">
            <cx:spPr>
              <a:solidFill>
                <a:srgbClr val="5496B4"/>
              </a:solidFill>
            </cx:spPr>
          </cx:dataPt>
          <cx:dataPt idx="3">
            <cx:spPr>
              <a:solidFill>
                <a:srgbClr val="0F1C4E"/>
              </a:solidFill>
            </cx:spPr>
          </cx:dataPt>
          <cx:dataLabels pos="inEnd">
            <cx:txPr>
              <a:bodyPr spcFirstLastPara="1" vertOverflow="ellipsis" horzOverflow="overflow" wrap="square" lIns="0" tIns="0" rIns="0" bIns="0" anchor="ctr" anchorCtr="1"/>
              <a:lstStyle/>
              <a:p>
                <a:pPr algn="ctr" rtl="0">
                  <a:defRPr sz="700" baseline="0"/>
                </a:pPr>
                <a:endParaRPr lang="en-US" sz="700" b="0" i="0" u="none" strike="noStrike" baseline="0">
                  <a:solidFill>
                    <a:prstClr val="white"/>
                  </a:solidFill>
                  <a:latin typeface="Arial"/>
                </a:endParaRPr>
              </a:p>
            </cx:txPr>
            <cx:visibility seriesName="0" categoryName="1" value="1"/>
            <cx:separator>, </cx:separator>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8E2EC0-06DA-46F9-BA6F-DDB6FBC97ADD}" type="datetimeFigureOut">
              <a:rPr lang="en-GB" smtClean="0"/>
              <a:t>10/11/2021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98BA41-E0A8-4D22-BE3A-042C0C18BB1D}" type="slidenum">
              <a:rPr lang="en-GB" smtClean="0"/>
              <a:t>‹#›</a:t>
            </a:fld>
            <a:endParaRPr lang="en-GB"/>
          </a:p>
        </p:txBody>
      </p:sp>
    </p:spTree>
    <p:extLst>
      <p:ext uri="{BB962C8B-B14F-4D97-AF65-F5344CB8AC3E}">
        <p14:creationId xmlns:p14="http://schemas.microsoft.com/office/powerpoint/2010/main" val="4268621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fld id="{95C37315-5F11-B446-954D-4F9FB86097B7}" type="slidenum">
              <a:rPr lang="en-US" smtClean="0"/>
              <a:pPr/>
              <a:t>1</a:t>
            </a:fld>
            <a:endParaRPr lang="en-US"/>
          </a:p>
        </p:txBody>
      </p:sp>
    </p:spTree>
    <p:extLst>
      <p:ext uri="{BB962C8B-B14F-4D97-AF65-F5344CB8AC3E}">
        <p14:creationId xmlns:p14="http://schemas.microsoft.com/office/powerpoint/2010/main" val="2184820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37315-5F11-B446-954D-4F9FB86097B7}" type="slidenum">
              <a:rPr lang="en-US" smtClean="0"/>
              <a:pPr/>
              <a:t>12</a:t>
            </a:fld>
            <a:endParaRPr lang="en-US"/>
          </a:p>
        </p:txBody>
      </p:sp>
    </p:spTree>
    <p:extLst>
      <p:ext uri="{BB962C8B-B14F-4D97-AF65-F5344CB8AC3E}">
        <p14:creationId xmlns:p14="http://schemas.microsoft.com/office/powerpoint/2010/main" val="2684032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37315-5F11-B446-954D-4F9FB86097B7}" type="slidenum">
              <a:rPr lang="en-US" smtClean="0"/>
              <a:pPr/>
              <a:t>13</a:t>
            </a:fld>
            <a:endParaRPr lang="en-US"/>
          </a:p>
        </p:txBody>
      </p:sp>
    </p:spTree>
    <p:extLst>
      <p:ext uri="{BB962C8B-B14F-4D97-AF65-F5344CB8AC3E}">
        <p14:creationId xmlns:p14="http://schemas.microsoft.com/office/powerpoint/2010/main" val="3635121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C37315-5F11-B446-954D-4F9FB86097B7}" type="slidenum">
              <a:rPr lang="en-US" smtClean="0"/>
              <a:pPr/>
              <a:t>14</a:t>
            </a:fld>
            <a:endParaRPr lang="en-US"/>
          </a:p>
        </p:txBody>
      </p:sp>
    </p:spTree>
    <p:extLst>
      <p:ext uri="{BB962C8B-B14F-4D97-AF65-F5344CB8AC3E}">
        <p14:creationId xmlns:p14="http://schemas.microsoft.com/office/powerpoint/2010/main" val="3873711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37315-5F11-B446-954D-4F9FB86097B7}" type="slidenum">
              <a:rPr lang="en-US" smtClean="0"/>
              <a:pPr/>
              <a:t>15</a:t>
            </a:fld>
            <a:endParaRPr lang="en-US"/>
          </a:p>
        </p:txBody>
      </p:sp>
    </p:spTree>
    <p:extLst>
      <p:ext uri="{BB962C8B-B14F-4D97-AF65-F5344CB8AC3E}">
        <p14:creationId xmlns:p14="http://schemas.microsoft.com/office/powerpoint/2010/main" val="2839023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37315-5F11-B446-954D-4F9FB86097B7}" type="slidenum">
              <a:rPr lang="en-US" smtClean="0"/>
              <a:pPr/>
              <a:t>16</a:t>
            </a:fld>
            <a:endParaRPr lang="en-US"/>
          </a:p>
        </p:txBody>
      </p:sp>
    </p:spTree>
    <p:extLst>
      <p:ext uri="{BB962C8B-B14F-4D97-AF65-F5344CB8AC3E}">
        <p14:creationId xmlns:p14="http://schemas.microsoft.com/office/powerpoint/2010/main" val="3172442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37315-5F11-B446-954D-4F9FB86097B7}" type="slidenum">
              <a:rPr lang="en-US" smtClean="0"/>
              <a:pPr/>
              <a:t>17</a:t>
            </a:fld>
            <a:endParaRPr lang="en-US"/>
          </a:p>
        </p:txBody>
      </p:sp>
    </p:spTree>
    <p:extLst>
      <p:ext uri="{BB962C8B-B14F-4D97-AF65-F5344CB8AC3E}">
        <p14:creationId xmlns:p14="http://schemas.microsoft.com/office/powerpoint/2010/main" val="3154994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37315-5F11-B446-954D-4F9FB86097B7}" type="slidenum">
              <a:rPr lang="en-US" smtClean="0"/>
              <a:pPr/>
              <a:t>18</a:t>
            </a:fld>
            <a:endParaRPr lang="en-US"/>
          </a:p>
        </p:txBody>
      </p:sp>
    </p:spTree>
    <p:extLst>
      <p:ext uri="{BB962C8B-B14F-4D97-AF65-F5344CB8AC3E}">
        <p14:creationId xmlns:p14="http://schemas.microsoft.com/office/powerpoint/2010/main" val="1375848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37315-5F11-B446-954D-4F9FB86097B7}" type="slidenum">
              <a:rPr lang="en-US" smtClean="0"/>
              <a:pPr/>
              <a:t>19</a:t>
            </a:fld>
            <a:endParaRPr lang="en-US"/>
          </a:p>
        </p:txBody>
      </p:sp>
    </p:spTree>
    <p:extLst>
      <p:ext uri="{BB962C8B-B14F-4D97-AF65-F5344CB8AC3E}">
        <p14:creationId xmlns:p14="http://schemas.microsoft.com/office/powerpoint/2010/main" val="3154719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br>
            <a:endParaRPr lang="en-GB" dirty="0"/>
          </a:p>
        </p:txBody>
      </p:sp>
      <p:sp>
        <p:nvSpPr>
          <p:cNvPr id="4" name="Slide Number Placeholder 3"/>
          <p:cNvSpPr>
            <a:spLocks noGrp="1"/>
          </p:cNvSpPr>
          <p:nvPr>
            <p:ph type="sldNum" sz="quarter" idx="5"/>
          </p:nvPr>
        </p:nvSpPr>
        <p:spPr/>
        <p:txBody>
          <a:bodyPr/>
          <a:lstStyle/>
          <a:p>
            <a:fld id="{95C37315-5F11-B446-954D-4F9FB86097B7}" type="slidenum">
              <a:rPr lang="en-US" smtClean="0"/>
              <a:pPr/>
              <a:t>20</a:t>
            </a:fld>
            <a:endParaRPr lang="en-US"/>
          </a:p>
        </p:txBody>
      </p:sp>
    </p:spTree>
    <p:extLst>
      <p:ext uri="{BB962C8B-B14F-4D97-AF65-F5344CB8AC3E}">
        <p14:creationId xmlns:p14="http://schemas.microsoft.com/office/powerpoint/2010/main" val="855116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b="0" dirty="0"/>
            </a:br>
            <a:endParaRPr lang="en-GB" dirty="0"/>
          </a:p>
        </p:txBody>
      </p:sp>
      <p:sp>
        <p:nvSpPr>
          <p:cNvPr id="4" name="Slide Number Placeholder 3"/>
          <p:cNvSpPr>
            <a:spLocks noGrp="1"/>
          </p:cNvSpPr>
          <p:nvPr>
            <p:ph type="sldNum" sz="quarter" idx="5"/>
          </p:nvPr>
        </p:nvSpPr>
        <p:spPr/>
        <p:txBody>
          <a:bodyPr/>
          <a:lstStyle/>
          <a:p>
            <a:fld id="{95C37315-5F11-B446-954D-4F9FB86097B7}" type="slidenum">
              <a:rPr lang="en-US" smtClean="0"/>
              <a:pPr/>
              <a:t>21</a:t>
            </a:fld>
            <a:endParaRPr lang="en-US"/>
          </a:p>
        </p:txBody>
      </p:sp>
    </p:spTree>
    <p:extLst>
      <p:ext uri="{BB962C8B-B14F-4D97-AF65-F5344CB8AC3E}">
        <p14:creationId xmlns:p14="http://schemas.microsoft.com/office/powerpoint/2010/main" val="2371541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37315-5F11-B446-954D-4F9FB86097B7}" type="slidenum">
              <a:rPr lang="en-US" smtClean="0"/>
              <a:pPr/>
              <a:t>2</a:t>
            </a:fld>
            <a:endParaRPr lang="en-US"/>
          </a:p>
        </p:txBody>
      </p:sp>
    </p:spTree>
    <p:extLst>
      <p:ext uri="{BB962C8B-B14F-4D97-AF65-F5344CB8AC3E}">
        <p14:creationId xmlns:p14="http://schemas.microsoft.com/office/powerpoint/2010/main" val="2784276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37315-5F11-B446-954D-4F9FB86097B7}" type="slidenum">
              <a:rPr lang="en-US" smtClean="0"/>
              <a:pPr/>
              <a:t>22</a:t>
            </a:fld>
            <a:endParaRPr lang="en-US"/>
          </a:p>
        </p:txBody>
      </p:sp>
    </p:spTree>
    <p:extLst>
      <p:ext uri="{BB962C8B-B14F-4D97-AF65-F5344CB8AC3E}">
        <p14:creationId xmlns:p14="http://schemas.microsoft.com/office/powerpoint/2010/main" val="127589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37315-5F11-B446-954D-4F9FB86097B7}" type="slidenum">
              <a:rPr lang="en-US" smtClean="0"/>
              <a:pPr/>
              <a:t>23</a:t>
            </a:fld>
            <a:endParaRPr lang="en-US"/>
          </a:p>
        </p:txBody>
      </p:sp>
    </p:spTree>
    <p:extLst>
      <p:ext uri="{BB962C8B-B14F-4D97-AF65-F5344CB8AC3E}">
        <p14:creationId xmlns:p14="http://schemas.microsoft.com/office/powerpoint/2010/main" val="949648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how to increase font to 10.5 arial </a:t>
            </a:r>
          </a:p>
        </p:txBody>
      </p:sp>
      <p:sp>
        <p:nvSpPr>
          <p:cNvPr id="4" name="Slide Number Placeholder 3"/>
          <p:cNvSpPr>
            <a:spLocks noGrp="1"/>
          </p:cNvSpPr>
          <p:nvPr>
            <p:ph type="sldNum" sz="quarter" idx="5"/>
          </p:nvPr>
        </p:nvSpPr>
        <p:spPr/>
        <p:txBody>
          <a:bodyPr/>
          <a:lstStyle/>
          <a:p>
            <a:fld id="{95C37315-5F11-B446-954D-4F9FB86097B7}" type="slidenum">
              <a:rPr lang="en-US" smtClean="0"/>
              <a:pPr/>
              <a:t>24</a:t>
            </a:fld>
            <a:endParaRPr lang="en-US"/>
          </a:p>
        </p:txBody>
      </p:sp>
    </p:spTree>
    <p:extLst>
      <p:ext uri="{BB962C8B-B14F-4D97-AF65-F5344CB8AC3E}">
        <p14:creationId xmlns:p14="http://schemas.microsoft.com/office/powerpoint/2010/main" val="46734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37315-5F11-B446-954D-4F9FB86097B7}" type="slidenum">
              <a:rPr lang="en-US" smtClean="0"/>
              <a:pPr/>
              <a:t>25</a:t>
            </a:fld>
            <a:endParaRPr lang="en-US"/>
          </a:p>
        </p:txBody>
      </p:sp>
    </p:spTree>
    <p:extLst>
      <p:ext uri="{BB962C8B-B14F-4D97-AF65-F5344CB8AC3E}">
        <p14:creationId xmlns:p14="http://schemas.microsoft.com/office/powerpoint/2010/main" val="1880455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b="1"/>
          </a:p>
        </p:txBody>
      </p:sp>
      <p:sp>
        <p:nvSpPr>
          <p:cNvPr id="4" name="Slide Number Placeholder 3"/>
          <p:cNvSpPr>
            <a:spLocks noGrp="1"/>
          </p:cNvSpPr>
          <p:nvPr>
            <p:ph type="sldNum" sz="quarter" idx="5"/>
          </p:nvPr>
        </p:nvSpPr>
        <p:spPr/>
        <p:txBody>
          <a:bodyPr/>
          <a:lstStyle/>
          <a:p>
            <a:fld id="{95C37315-5F11-B446-954D-4F9FB86097B7}" type="slidenum">
              <a:rPr lang="en-US" smtClean="0"/>
              <a:pPr/>
              <a:t>26</a:t>
            </a:fld>
            <a:endParaRPr lang="en-US"/>
          </a:p>
        </p:txBody>
      </p:sp>
    </p:spTree>
    <p:extLst>
      <p:ext uri="{BB962C8B-B14F-4D97-AF65-F5344CB8AC3E}">
        <p14:creationId xmlns:p14="http://schemas.microsoft.com/office/powerpoint/2010/main" val="33368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37315-5F11-B446-954D-4F9FB86097B7}" type="slidenum">
              <a:rPr lang="en-US" smtClean="0"/>
              <a:pPr/>
              <a:t>27</a:t>
            </a:fld>
            <a:endParaRPr lang="en-US"/>
          </a:p>
        </p:txBody>
      </p:sp>
    </p:spTree>
    <p:extLst>
      <p:ext uri="{BB962C8B-B14F-4D97-AF65-F5344CB8AC3E}">
        <p14:creationId xmlns:p14="http://schemas.microsoft.com/office/powerpoint/2010/main" val="931037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37315-5F11-B446-954D-4F9FB86097B7}" type="slidenum">
              <a:rPr lang="en-US" smtClean="0"/>
              <a:pPr/>
              <a:t>28</a:t>
            </a:fld>
            <a:endParaRPr lang="en-US"/>
          </a:p>
        </p:txBody>
      </p:sp>
    </p:spTree>
    <p:extLst>
      <p:ext uri="{BB962C8B-B14F-4D97-AF65-F5344CB8AC3E}">
        <p14:creationId xmlns:p14="http://schemas.microsoft.com/office/powerpoint/2010/main" val="38100335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37315-5F11-B446-954D-4F9FB86097B7}" type="slidenum">
              <a:rPr lang="en-US" smtClean="0"/>
              <a:pPr/>
              <a:t>29</a:t>
            </a:fld>
            <a:endParaRPr lang="en-US"/>
          </a:p>
        </p:txBody>
      </p:sp>
    </p:spTree>
    <p:extLst>
      <p:ext uri="{BB962C8B-B14F-4D97-AF65-F5344CB8AC3E}">
        <p14:creationId xmlns:p14="http://schemas.microsoft.com/office/powerpoint/2010/main" val="1504529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37315-5F11-B446-954D-4F9FB86097B7}" type="slidenum">
              <a:rPr lang="en-US" smtClean="0"/>
              <a:pPr/>
              <a:t>4</a:t>
            </a:fld>
            <a:endParaRPr lang="en-US"/>
          </a:p>
        </p:txBody>
      </p:sp>
    </p:spTree>
    <p:extLst>
      <p:ext uri="{BB962C8B-B14F-4D97-AF65-F5344CB8AC3E}">
        <p14:creationId xmlns:p14="http://schemas.microsoft.com/office/powerpoint/2010/main" val="3247403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37315-5F11-B446-954D-4F9FB86097B7}" type="slidenum">
              <a:rPr lang="en-US" smtClean="0"/>
              <a:pPr/>
              <a:t>5</a:t>
            </a:fld>
            <a:endParaRPr lang="en-US"/>
          </a:p>
        </p:txBody>
      </p:sp>
    </p:spTree>
    <p:extLst>
      <p:ext uri="{BB962C8B-B14F-4D97-AF65-F5344CB8AC3E}">
        <p14:creationId xmlns:p14="http://schemas.microsoft.com/office/powerpoint/2010/main" val="1593320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37315-5F11-B446-954D-4F9FB86097B7}" type="slidenum">
              <a:rPr lang="en-US" smtClean="0"/>
              <a:pPr/>
              <a:t>7</a:t>
            </a:fld>
            <a:endParaRPr lang="en-US"/>
          </a:p>
        </p:txBody>
      </p:sp>
    </p:spTree>
    <p:extLst>
      <p:ext uri="{BB962C8B-B14F-4D97-AF65-F5344CB8AC3E}">
        <p14:creationId xmlns:p14="http://schemas.microsoft.com/office/powerpoint/2010/main" val="982154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95C37315-5F11-B446-954D-4F9FB86097B7}" type="slidenum">
              <a:rPr lang="en-US" smtClean="0"/>
              <a:pPr/>
              <a:t>8</a:t>
            </a:fld>
            <a:endParaRPr lang="en-US"/>
          </a:p>
        </p:txBody>
      </p:sp>
    </p:spTree>
    <p:extLst>
      <p:ext uri="{BB962C8B-B14F-4D97-AF65-F5344CB8AC3E}">
        <p14:creationId xmlns:p14="http://schemas.microsoft.com/office/powerpoint/2010/main" val="380191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37315-5F11-B446-954D-4F9FB86097B7}" type="slidenum">
              <a:rPr lang="en-US" smtClean="0"/>
              <a:pPr/>
              <a:t>9</a:t>
            </a:fld>
            <a:endParaRPr lang="en-US"/>
          </a:p>
        </p:txBody>
      </p:sp>
    </p:spTree>
    <p:extLst>
      <p:ext uri="{BB962C8B-B14F-4D97-AF65-F5344CB8AC3E}">
        <p14:creationId xmlns:p14="http://schemas.microsoft.com/office/powerpoint/2010/main" val="4077396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37315-5F11-B446-954D-4F9FB86097B7}" type="slidenum">
              <a:rPr lang="en-US" smtClean="0"/>
              <a:pPr/>
              <a:t>10</a:t>
            </a:fld>
            <a:endParaRPr lang="en-US"/>
          </a:p>
        </p:txBody>
      </p:sp>
    </p:spTree>
    <p:extLst>
      <p:ext uri="{BB962C8B-B14F-4D97-AF65-F5344CB8AC3E}">
        <p14:creationId xmlns:p14="http://schemas.microsoft.com/office/powerpoint/2010/main" val="2229099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37315-5F11-B446-954D-4F9FB86097B7}" type="slidenum">
              <a:rPr lang="en-US" smtClean="0"/>
              <a:pPr/>
              <a:t>11</a:t>
            </a:fld>
            <a:endParaRPr lang="en-US"/>
          </a:p>
        </p:txBody>
      </p:sp>
    </p:spTree>
    <p:extLst>
      <p:ext uri="{BB962C8B-B14F-4D97-AF65-F5344CB8AC3E}">
        <p14:creationId xmlns:p14="http://schemas.microsoft.com/office/powerpoint/2010/main" val="1182878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E6AF8-400D-49EE-BAC1-AE9359E8A5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EB28A49-D82C-45DC-92D3-DAFF6CA74D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5B117C-8946-4F67-BE53-BB11D13891B7}"/>
              </a:ext>
            </a:extLst>
          </p:cNvPr>
          <p:cNvSpPr>
            <a:spLocks noGrp="1"/>
          </p:cNvSpPr>
          <p:nvPr>
            <p:ph type="dt" sz="half" idx="10"/>
          </p:nvPr>
        </p:nvSpPr>
        <p:spPr/>
        <p:txBody>
          <a:bodyPr/>
          <a:lstStyle/>
          <a:p>
            <a:fld id="{820F6CBB-E52D-4A31-A195-CCD2A75CE4FE}" type="datetimeFigureOut">
              <a:rPr lang="en-GB" smtClean="0"/>
              <a:t>10/11/2021</a:t>
            </a:fld>
            <a:endParaRPr lang="en-GB"/>
          </a:p>
        </p:txBody>
      </p:sp>
      <p:sp>
        <p:nvSpPr>
          <p:cNvPr id="5" name="Footer Placeholder 4">
            <a:extLst>
              <a:ext uri="{FF2B5EF4-FFF2-40B4-BE49-F238E27FC236}">
                <a16:creationId xmlns:a16="http://schemas.microsoft.com/office/drawing/2014/main" id="{5E8A08A1-797A-42E0-881B-FE807CA6DF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760F98-5DF5-4EB8-9DAF-73869545FF24}"/>
              </a:ext>
            </a:extLst>
          </p:cNvPr>
          <p:cNvSpPr>
            <a:spLocks noGrp="1"/>
          </p:cNvSpPr>
          <p:nvPr>
            <p:ph type="sldNum" sz="quarter" idx="12"/>
          </p:nvPr>
        </p:nvSpPr>
        <p:spPr/>
        <p:txBody>
          <a:bodyPr/>
          <a:lstStyle/>
          <a:p>
            <a:fld id="{D3635909-E7A9-4405-983A-B6B6DEA0205C}" type="slidenum">
              <a:rPr lang="en-GB" smtClean="0"/>
              <a:t>‹#›</a:t>
            </a:fld>
            <a:endParaRPr lang="en-GB"/>
          </a:p>
        </p:txBody>
      </p:sp>
    </p:spTree>
    <p:extLst>
      <p:ext uri="{BB962C8B-B14F-4D97-AF65-F5344CB8AC3E}">
        <p14:creationId xmlns:p14="http://schemas.microsoft.com/office/powerpoint/2010/main" val="496404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8B158-E3DB-4B19-B39A-0838C2E9F6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579A89-F554-49F1-B70B-BD2CCACEE5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0DBE5E-A495-41BC-814C-3E2F6563CB5F}"/>
              </a:ext>
            </a:extLst>
          </p:cNvPr>
          <p:cNvSpPr>
            <a:spLocks noGrp="1"/>
          </p:cNvSpPr>
          <p:nvPr>
            <p:ph type="dt" sz="half" idx="10"/>
          </p:nvPr>
        </p:nvSpPr>
        <p:spPr/>
        <p:txBody>
          <a:bodyPr/>
          <a:lstStyle/>
          <a:p>
            <a:fld id="{820F6CBB-E52D-4A31-A195-CCD2A75CE4FE}" type="datetimeFigureOut">
              <a:rPr lang="en-GB" smtClean="0"/>
              <a:t>10/11/2021</a:t>
            </a:fld>
            <a:endParaRPr lang="en-GB"/>
          </a:p>
        </p:txBody>
      </p:sp>
      <p:sp>
        <p:nvSpPr>
          <p:cNvPr id="5" name="Footer Placeholder 4">
            <a:extLst>
              <a:ext uri="{FF2B5EF4-FFF2-40B4-BE49-F238E27FC236}">
                <a16:creationId xmlns:a16="http://schemas.microsoft.com/office/drawing/2014/main" id="{8AC5FDEC-4F2C-48D6-9165-C417DD863C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4D4A35-5500-40AF-82AF-37D92F4F1C5E}"/>
              </a:ext>
            </a:extLst>
          </p:cNvPr>
          <p:cNvSpPr>
            <a:spLocks noGrp="1"/>
          </p:cNvSpPr>
          <p:nvPr>
            <p:ph type="sldNum" sz="quarter" idx="12"/>
          </p:nvPr>
        </p:nvSpPr>
        <p:spPr/>
        <p:txBody>
          <a:bodyPr/>
          <a:lstStyle/>
          <a:p>
            <a:fld id="{D3635909-E7A9-4405-983A-B6B6DEA0205C}" type="slidenum">
              <a:rPr lang="en-GB" smtClean="0"/>
              <a:t>‹#›</a:t>
            </a:fld>
            <a:endParaRPr lang="en-GB"/>
          </a:p>
        </p:txBody>
      </p:sp>
    </p:spTree>
    <p:extLst>
      <p:ext uri="{BB962C8B-B14F-4D97-AF65-F5344CB8AC3E}">
        <p14:creationId xmlns:p14="http://schemas.microsoft.com/office/powerpoint/2010/main" val="3746226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97E8FB-137B-4F7C-B8AD-81B730B705C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C4DC17-A037-4E38-AAEF-85338FA08E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CF62AC-4046-4657-8C29-80C70853FA7E}"/>
              </a:ext>
            </a:extLst>
          </p:cNvPr>
          <p:cNvSpPr>
            <a:spLocks noGrp="1"/>
          </p:cNvSpPr>
          <p:nvPr>
            <p:ph type="dt" sz="half" idx="10"/>
          </p:nvPr>
        </p:nvSpPr>
        <p:spPr/>
        <p:txBody>
          <a:bodyPr/>
          <a:lstStyle/>
          <a:p>
            <a:fld id="{820F6CBB-E52D-4A31-A195-CCD2A75CE4FE}" type="datetimeFigureOut">
              <a:rPr lang="en-GB" smtClean="0"/>
              <a:t>10/11/2021</a:t>
            </a:fld>
            <a:endParaRPr lang="en-GB"/>
          </a:p>
        </p:txBody>
      </p:sp>
      <p:sp>
        <p:nvSpPr>
          <p:cNvPr id="5" name="Footer Placeholder 4">
            <a:extLst>
              <a:ext uri="{FF2B5EF4-FFF2-40B4-BE49-F238E27FC236}">
                <a16:creationId xmlns:a16="http://schemas.microsoft.com/office/drawing/2014/main" id="{E9BB86B7-CBE8-46F2-BBBB-3A3FCCD1A3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1BA406-8826-448B-9A83-A57436CA7FE8}"/>
              </a:ext>
            </a:extLst>
          </p:cNvPr>
          <p:cNvSpPr>
            <a:spLocks noGrp="1"/>
          </p:cNvSpPr>
          <p:nvPr>
            <p:ph type="sldNum" sz="quarter" idx="12"/>
          </p:nvPr>
        </p:nvSpPr>
        <p:spPr/>
        <p:txBody>
          <a:bodyPr/>
          <a:lstStyle/>
          <a:p>
            <a:fld id="{D3635909-E7A9-4405-983A-B6B6DEA0205C}" type="slidenum">
              <a:rPr lang="en-GB" smtClean="0"/>
              <a:t>‹#›</a:t>
            </a:fld>
            <a:endParaRPr lang="en-GB"/>
          </a:p>
        </p:txBody>
      </p:sp>
    </p:spTree>
    <p:extLst>
      <p:ext uri="{BB962C8B-B14F-4D97-AF65-F5344CB8AC3E}">
        <p14:creationId xmlns:p14="http://schemas.microsoft.com/office/powerpoint/2010/main" val="509080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E3C69B-8BEE-5C46-A470-B07FCF3F29F2}"/>
              </a:ext>
            </a:extLst>
          </p:cNvPr>
          <p:cNvSpPr/>
          <p:nvPr userDrawn="1"/>
        </p:nvSpPr>
        <p:spPr>
          <a:xfrm>
            <a:off x="0" y="0"/>
            <a:ext cx="12192000" cy="5666061"/>
          </a:xfrm>
          <a:prstGeom prst="rect">
            <a:avLst/>
          </a:prstGeom>
          <a:solidFill>
            <a:srgbClr val="0F1C4E">
              <a:alpha val="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8" name="Picture 7" descr="LEP_Vision_Presentation-26.png">
            <a:extLst>
              <a:ext uri="{FF2B5EF4-FFF2-40B4-BE49-F238E27FC236}">
                <a16:creationId xmlns:a16="http://schemas.microsoft.com/office/drawing/2014/main" id="{45310250-FA00-D34B-A524-C670A5FEBF2B}"/>
              </a:ext>
            </a:extLst>
          </p:cNvPr>
          <p:cNvPicPr>
            <a:picLocks noChangeAspect="1"/>
          </p:cNvPicPr>
          <p:nvPr userDrawn="1"/>
        </p:nvPicPr>
        <p:blipFill>
          <a:blip r:embed="rId2" cstate="email">
            <a:alphaModFix amt="0"/>
            <a:extLst>
              <a:ext uri="{28A0092B-C50C-407E-A947-70E740481C1C}">
                <a14:useLocalDpi xmlns:a14="http://schemas.microsoft.com/office/drawing/2010/main" val="0"/>
              </a:ext>
            </a:extLst>
          </a:blip>
          <a:stretch>
            <a:fillRect/>
          </a:stretch>
        </p:blipFill>
        <p:spPr>
          <a:xfrm rot="5400000">
            <a:off x="3262970" y="-3262967"/>
            <a:ext cx="5666063" cy="12192000"/>
          </a:xfrm>
          <a:prstGeom prst="rect">
            <a:avLst/>
          </a:prstGeom>
          <a:solidFill>
            <a:srgbClr val="0F1C4E"/>
          </a:solidFill>
        </p:spPr>
      </p:pic>
      <p:sp>
        <p:nvSpPr>
          <p:cNvPr id="10" name="Oval 9">
            <a:extLst>
              <a:ext uri="{FF2B5EF4-FFF2-40B4-BE49-F238E27FC236}">
                <a16:creationId xmlns:a16="http://schemas.microsoft.com/office/drawing/2014/main" id="{14B4CA29-BF89-3447-8EDD-2F38B17FE937}"/>
              </a:ext>
            </a:extLst>
          </p:cNvPr>
          <p:cNvSpPr/>
          <p:nvPr userDrawn="1"/>
        </p:nvSpPr>
        <p:spPr>
          <a:xfrm>
            <a:off x="2833031" y="1"/>
            <a:ext cx="5666063" cy="5666063"/>
          </a:xfrm>
          <a:prstGeom prst="ellipse">
            <a:avLst/>
          </a:prstGeom>
          <a:solidFill>
            <a:schemeClr val="bg1">
              <a:alpha val="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Picture Placeholder 2"/>
          <p:cNvSpPr>
            <a:spLocks noGrp="1"/>
          </p:cNvSpPr>
          <p:nvPr>
            <p:ph type="pic" idx="10"/>
          </p:nvPr>
        </p:nvSpPr>
        <p:spPr>
          <a:xfrm>
            <a:off x="5694287" y="0"/>
            <a:ext cx="6505861" cy="5666061"/>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pic>
        <p:nvPicPr>
          <p:cNvPr id="9" name="Picture 8" descr="Shape&#10;&#10;Description automatically generated">
            <a:extLst>
              <a:ext uri="{FF2B5EF4-FFF2-40B4-BE49-F238E27FC236}">
                <a16:creationId xmlns:a16="http://schemas.microsoft.com/office/drawing/2014/main" id="{615F98F0-9254-5146-91DC-2CEA16B17348}"/>
              </a:ext>
            </a:extLst>
          </p:cNvPr>
          <p:cNvPicPr>
            <a:picLocks noChangeAspect="1"/>
          </p:cNvPicPr>
          <p:nvPr userDrawn="1"/>
        </p:nvPicPr>
        <p:blipFill>
          <a:blip r:embed="rId3" cstate="email">
            <a:alphaModFix amt="12000"/>
            <a:extLst>
              <a:ext uri="{28A0092B-C50C-407E-A947-70E740481C1C}">
                <a14:useLocalDpi xmlns:a14="http://schemas.microsoft.com/office/drawing/2010/main" val="0"/>
              </a:ext>
            </a:extLst>
          </a:blip>
          <a:stretch>
            <a:fillRect/>
          </a:stretch>
        </p:blipFill>
        <p:spPr>
          <a:xfrm>
            <a:off x="1" y="11613"/>
            <a:ext cx="5666063" cy="5666063"/>
          </a:xfrm>
          <a:prstGeom prst="rect">
            <a:avLst/>
          </a:prstGeom>
        </p:spPr>
      </p:pic>
      <p:sp>
        <p:nvSpPr>
          <p:cNvPr id="11" name="Title 1">
            <a:extLst>
              <a:ext uri="{FF2B5EF4-FFF2-40B4-BE49-F238E27FC236}">
                <a16:creationId xmlns:a16="http://schemas.microsoft.com/office/drawing/2014/main" id="{371AD624-B18A-194B-965E-062862A97EE8}"/>
              </a:ext>
            </a:extLst>
          </p:cNvPr>
          <p:cNvSpPr>
            <a:spLocks noGrp="1"/>
          </p:cNvSpPr>
          <p:nvPr>
            <p:ph type="ctrTitle" hasCustomPrompt="1"/>
          </p:nvPr>
        </p:nvSpPr>
        <p:spPr>
          <a:xfrm>
            <a:off x="865900" y="1463040"/>
            <a:ext cx="4057345" cy="1965960"/>
          </a:xfrm>
          <a:noFill/>
          <a:ln>
            <a:noFill/>
          </a:ln>
        </p:spPr>
        <p:txBody>
          <a:bodyPr>
            <a:noAutofit/>
          </a:bodyPr>
          <a:lstStyle>
            <a:lvl1pPr algn="l">
              <a:defRPr sz="3200" b="1" i="0" baseline="0">
                <a:solidFill>
                  <a:schemeClr val="bg1"/>
                </a:solidFill>
                <a:latin typeface="+mj-lt"/>
                <a:cs typeface="Futura Condensed"/>
              </a:defRPr>
            </a:lvl1pPr>
          </a:lstStyle>
          <a:p>
            <a:r>
              <a:rPr lang="en-GB"/>
              <a:t>Title here</a:t>
            </a:r>
            <a:endParaRPr lang="en-US"/>
          </a:p>
        </p:txBody>
      </p:sp>
      <p:sp>
        <p:nvSpPr>
          <p:cNvPr id="12" name="Title 1">
            <a:extLst>
              <a:ext uri="{FF2B5EF4-FFF2-40B4-BE49-F238E27FC236}">
                <a16:creationId xmlns:a16="http://schemas.microsoft.com/office/drawing/2014/main" id="{19560AD9-DD1E-CE4D-AD36-1120682D95BD}"/>
              </a:ext>
            </a:extLst>
          </p:cNvPr>
          <p:cNvSpPr txBox="1">
            <a:spLocks/>
          </p:cNvSpPr>
          <p:nvPr userDrawn="1"/>
        </p:nvSpPr>
        <p:spPr>
          <a:xfrm>
            <a:off x="874798" y="4494443"/>
            <a:ext cx="4486969" cy="483459"/>
          </a:xfrm>
          <a:prstGeom prst="rect">
            <a:avLst/>
          </a:prstGeom>
          <a:noFill/>
          <a:ln>
            <a:noFill/>
          </a:ln>
        </p:spPr>
        <p:txBody>
          <a:bodyPr vert="horz" lIns="121920" tIns="60960" rIns="121920" bIns="60960" rtlCol="0" anchor="ctr">
            <a:noAutofit/>
          </a:bodyPr>
          <a:lstStyle>
            <a:lvl1pPr algn="l" defTabSz="342900" rtl="0" eaLnBrk="1" latinLnBrk="0" hangingPunct="1">
              <a:spcBef>
                <a:spcPct val="0"/>
              </a:spcBef>
              <a:buNone/>
              <a:defRPr sz="1800" b="1" i="0" kern="1200" baseline="0">
                <a:solidFill>
                  <a:schemeClr val="bg1"/>
                </a:solidFill>
                <a:latin typeface="+mj-lt"/>
                <a:ea typeface="+mj-ea"/>
                <a:cs typeface="Futura Condensed"/>
              </a:defRPr>
            </a:lvl1pPr>
          </a:lstStyle>
          <a:p>
            <a:r>
              <a:rPr lang="en-GB" sz="2133"/>
              <a:t>Sub heading here</a:t>
            </a:r>
            <a:endParaRPr lang="en-US" sz="2133"/>
          </a:p>
        </p:txBody>
      </p:sp>
    </p:spTree>
    <p:extLst>
      <p:ext uri="{BB962C8B-B14F-4D97-AF65-F5344CB8AC3E}">
        <p14:creationId xmlns:p14="http://schemas.microsoft.com/office/powerpoint/2010/main" val="4240656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6E5AC0-33E7-784C-8ED7-1181E7FFAD94}"/>
              </a:ext>
            </a:extLst>
          </p:cNvPr>
          <p:cNvSpPr/>
          <p:nvPr userDrawn="1"/>
        </p:nvSpPr>
        <p:spPr>
          <a:xfrm>
            <a:off x="1" y="1"/>
            <a:ext cx="12191999" cy="5666060"/>
          </a:xfrm>
          <a:prstGeom prst="rect">
            <a:avLst/>
          </a:prstGeom>
          <a:solidFill>
            <a:srgbClr val="0F1C4E">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9" name="Picture 8" descr="Shape&#10;&#10;Description automatically generated">
            <a:extLst>
              <a:ext uri="{FF2B5EF4-FFF2-40B4-BE49-F238E27FC236}">
                <a16:creationId xmlns:a16="http://schemas.microsoft.com/office/drawing/2014/main" id="{615F98F0-9254-5146-91DC-2CEA16B17348}"/>
              </a:ext>
            </a:extLst>
          </p:cNvPr>
          <p:cNvPicPr>
            <a:picLocks noChangeAspect="1"/>
          </p:cNvPicPr>
          <p:nvPr userDrawn="1"/>
        </p:nvPicPr>
        <p:blipFill>
          <a:blip r:embed="rId2" cstate="email">
            <a:alphaModFix amt="21000"/>
            <a:extLst>
              <a:ext uri="{28A0092B-C50C-407E-A947-70E740481C1C}">
                <a14:useLocalDpi xmlns:a14="http://schemas.microsoft.com/office/drawing/2010/main" val="0"/>
              </a:ext>
            </a:extLst>
          </a:blip>
          <a:stretch>
            <a:fillRect/>
          </a:stretch>
        </p:blipFill>
        <p:spPr>
          <a:xfrm rot="16200000">
            <a:off x="6535977" y="1"/>
            <a:ext cx="5666063" cy="5666063"/>
          </a:xfrm>
          <a:prstGeom prst="rect">
            <a:avLst/>
          </a:prstGeom>
        </p:spPr>
      </p:pic>
      <p:pic>
        <p:nvPicPr>
          <p:cNvPr id="6" name="Picture 5" descr="Shape, circle&#10;&#10;Description automatically generated">
            <a:extLst>
              <a:ext uri="{FF2B5EF4-FFF2-40B4-BE49-F238E27FC236}">
                <a16:creationId xmlns:a16="http://schemas.microsoft.com/office/drawing/2014/main" id="{56A2C23F-F093-6D42-A950-6C128C085FFF}"/>
              </a:ext>
            </a:extLst>
          </p:cNvPr>
          <p:cNvPicPr>
            <a:picLocks noChangeAspect="1"/>
          </p:cNvPicPr>
          <p:nvPr userDrawn="1"/>
        </p:nvPicPr>
        <p:blipFill>
          <a:blip r:embed="rId3" cstate="email">
            <a:alphaModFix amt="76000"/>
            <a:extLst>
              <a:ext uri="{28A0092B-C50C-407E-A947-70E740481C1C}">
                <a14:useLocalDpi xmlns:a14="http://schemas.microsoft.com/office/drawing/2010/main" val="0"/>
              </a:ext>
            </a:extLst>
          </a:blip>
          <a:stretch>
            <a:fillRect/>
          </a:stretch>
        </p:blipFill>
        <p:spPr>
          <a:xfrm rot="10800000">
            <a:off x="6535979" y="1"/>
            <a:ext cx="5666060" cy="5666060"/>
          </a:xfrm>
          <a:prstGeom prst="rect">
            <a:avLst/>
          </a:prstGeom>
        </p:spPr>
      </p:pic>
      <p:sp>
        <p:nvSpPr>
          <p:cNvPr id="7" name="Subtitle 2">
            <a:extLst>
              <a:ext uri="{FF2B5EF4-FFF2-40B4-BE49-F238E27FC236}">
                <a16:creationId xmlns:a16="http://schemas.microsoft.com/office/drawing/2014/main" id="{B149CEDD-F4B9-BA45-8949-13DA15176409}"/>
              </a:ext>
            </a:extLst>
          </p:cNvPr>
          <p:cNvSpPr>
            <a:spLocks noGrp="1"/>
          </p:cNvSpPr>
          <p:nvPr>
            <p:ph type="subTitle" idx="1" hasCustomPrompt="1"/>
          </p:nvPr>
        </p:nvSpPr>
        <p:spPr>
          <a:xfrm>
            <a:off x="825366" y="2156951"/>
            <a:ext cx="10682692" cy="1352157"/>
          </a:xfrm>
        </p:spPr>
        <p:txBody>
          <a:bodyPr>
            <a:noAutofit/>
          </a:bodyPr>
          <a:lstStyle>
            <a:lvl1pPr marL="0" indent="0" algn="l">
              <a:lnSpc>
                <a:spcPct val="80000"/>
              </a:lnSpc>
              <a:buNone/>
              <a:defRPr sz="6400" b="1" i="0">
                <a:solidFill>
                  <a:schemeClr val="bg1"/>
                </a:solidFill>
                <a:latin typeface="+mj-lt"/>
                <a:cs typeface="Futura Condensed"/>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Message here</a:t>
            </a:r>
            <a:endParaRPr lang="en-US"/>
          </a:p>
        </p:txBody>
      </p:sp>
      <p:sp>
        <p:nvSpPr>
          <p:cNvPr id="8" name="Title 1">
            <a:extLst>
              <a:ext uri="{FF2B5EF4-FFF2-40B4-BE49-F238E27FC236}">
                <a16:creationId xmlns:a16="http://schemas.microsoft.com/office/drawing/2014/main" id="{78D51318-7B41-0E43-A53E-BD119CE2A028}"/>
              </a:ext>
            </a:extLst>
          </p:cNvPr>
          <p:cNvSpPr>
            <a:spLocks noGrp="1"/>
          </p:cNvSpPr>
          <p:nvPr>
            <p:ph type="ctrTitle" hasCustomPrompt="1"/>
          </p:nvPr>
        </p:nvSpPr>
        <p:spPr>
          <a:xfrm>
            <a:off x="874798" y="4494443"/>
            <a:ext cx="4486969" cy="483459"/>
          </a:xfrm>
          <a:noFill/>
          <a:ln>
            <a:noFill/>
          </a:ln>
        </p:spPr>
        <p:txBody>
          <a:bodyPr>
            <a:noAutofit/>
          </a:bodyPr>
          <a:lstStyle>
            <a:lvl1pPr algn="l">
              <a:defRPr sz="2400" b="1" i="0" baseline="0">
                <a:solidFill>
                  <a:schemeClr val="bg1"/>
                </a:solidFill>
                <a:latin typeface="+mj-lt"/>
                <a:cs typeface="Futura Condensed"/>
              </a:defRPr>
            </a:lvl1pPr>
          </a:lstStyle>
          <a:p>
            <a:r>
              <a:rPr lang="en-GB"/>
              <a:t>Title Here</a:t>
            </a:r>
            <a:endParaRPr lang="en-US"/>
          </a:p>
        </p:txBody>
      </p:sp>
    </p:spTree>
    <p:extLst>
      <p:ext uri="{BB962C8B-B14F-4D97-AF65-F5344CB8AC3E}">
        <p14:creationId xmlns:p14="http://schemas.microsoft.com/office/powerpoint/2010/main" val="3674645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ircle Image 5">
    <p:spTree>
      <p:nvGrpSpPr>
        <p:cNvPr id="1" name=""/>
        <p:cNvGrpSpPr/>
        <p:nvPr/>
      </p:nvGrpSpPr>
      <p:grpSpPr>
        <a:xfrm>
          <a:off x="0" y="0"/>
          <a:ext cx="0" cy="0"/>
          <a:chOff x="0" y="0"/>
          <a:chExt cx="0" cy="0"/>
        </a:xfrm>
      </p:grpSpPr>
      <p:pic>
        <p:nvPicPr>
          <p:cNvPr id="7" name="Picture 6" descr="photo_infra.jpg">
            <a:extLst>
              <a:ext uri="{FF2B5EF4-FFF2-40B4-BE49-F238E27FC236}">
                <a16:creationId xmlns:a16="http://schemas.microsoft.com/office/drawing/2014/main" id="{1B2CD7CB-47E7-F546-A6CA-54529A35F9EB}"/>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25222" b="27064"/>
          <a:stretch/>
        </p:blipFill>
        <p:spPr>
          <a:xfrm>
            <a:off x="0" y="-2"/>
            <a:ext cx="12192000" cy="5666063"/>
          </a:xfrm>
          <a:prstGeom prst="rect">
            <a:avLst/>
          </a:prstGeom>
        </p:spPr>
      </p:pic>
      <p:sp>
        <p:nvSpPr>
          <p:cNvPr id="10" name="Oval 9">
            <a:extLst>
              <a:ext uri="{FF2B5EF4-FFF2-40B4-BE49-F238E27FC236}">
                <a16:creationId xmlns:a16="http://schemas.microsoft.com/office/drawing/2014/main" id="{14B4CA29-BF89-3447-8EDD-2F38B17FE937}"/>
              </a:ext>
            </a:extLst>
          </p:cNvPr>
          <p:cNvSpPr/>
          <p:nvPr userDrawn="1"/>
        </p:nvSpPr>
        <p:spPr>
          <a:xfrm>
            <a:off x="2833031" y="1"/>
            <a:ext cx="5666063" cy="5666063"/>
          </a:xfrm>
          <a:prstGeom prst="ellipse">
            <a:avLst/>
          </a:prstGeom>
          <a:solidFill>
            <a:srgbClr val="0F1C4E">
              <a:alpha val="5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9" name="Picture 8" descr="Shape&#10;&#10;Description automatically generated">
            <a:extLst>
              <a:ext uri="{FF2B5EF4-FFF2-40B4-BE49-F238E27FC236}">
                <a16:creationId xmlns:a16="http://schemas.microsoft.com/office/drawing/2014/main" id="{615F98F0-9254-5146-91DC-2CEA16B17348}"/>
              </a:ext>
            </a:extLst>
          </p:cNvPr>
          <p:cNvPicPr>
            <a:picLocks noChangeAspect="1"/>
          </p:cNvPicPr>
          <p:nvPr userDrawn="1"/>
        </p:nvPicPr>
        <p:blipFill>
          <a:blip r:embed="rId3" cstate="email">
            <a:alphaModFix amt="35000"/>
            <a:extLst>
              <a:ext uri="{28A0092B-C50C-407E-A947-70E740481C1C}">
                <a14:useLocalDpi xmlns:a14="http://schemas.microsoft.com/office/drawing/2010/main" val="0"/>
              </a:ext>
            </a:extLst>
          </a:blip>
          <a:stretch>
            <a:fillRect/>
          </a:stretch>
        </p:blipFill>
        <p:spPr>
          <a:xfrm rot="5400000">
            <a:off x="1" y="1"/>
            <a:ext cx="5666063" cy="5666063"/>
          </a:xfrm>
          <a:prstGeom prst="rect">
            <a:avLst/>
          </a:prstGeom>
        </p:spPr>
      </p:pic>
      <p:pic>
        <p:nvPicPr>
          <p:cNvPr id="6" name="Picture 5" descr="Shape, circle&#10;&#10;Description automatically generated">
            <a:extLst>
              <a:ext uri="{FF2B5EF4-FFF2-40B4-BE49-F238E27FC236}">
                <a16:creationId xmlns:a16="http://schemas.microsoft.com/office/drawing/2014/main" id="{56A2C23F-F093-6D42-A950-6C128C085FFF}"/>
              </a:ext>
            </a:extLst>
          </p:cNvPr>
          <p:cNvPicPr>
            <a:picLocks noChangeAspect="1"/>
          </p:cNvPicPr>
          <p:nvPr userDrawn="1"/>
        </p:nvPicPr>
        <p:blipFill>
          <a:blip r:embed="rId4" cstate="email">
            <a:alphaModFix amt="26000"/>
            <a:extLst>
              <a:ext uri="{28A0092B-C50C-407E-A947-70E740481C1C}">
                <a14:useLocalDpi xmlns:a14="http://schemas.microsoft.com/office/drawing/2010/main" val="0"/>
              </a:ext>
            </a:extLst>
          </a:blip>
          <a:stretch>
            <a:fillRect/>
          </a:stretch>
        </p:blipFill>
        <p:spPr>
          <a:xfrm rot="16200000">
            <a:off x="6525939" y="1"/>
            <a:ext cx="5666060" cy="5666060"/>
          </a:xfrm>
          <a:prstGeom prst="rect">
            <a:avLst/>
          </a:prstGeom>
        </p:spPr>
      </p:pic>
      <p:sp>
        <p:nvSpPr>
          <p:cNvPr id="12" name="Subtitle 2">
            <a:extLst>
              <a:ext uri="{FF2B5EF4-FFF2-40B4-BE49-F238E27FC236}">
                <a16:creationId xmlns:a16="http://schemas.microsoft.com/office/drawing/2014/main" id="{379A9537-273B-524E-889D-C85D7893BF5F}"/>
              </a:ext>
            </a:extLst>
          </p:cNvPr>
          <p:cNvSpPr>
            <a:spLocks noGrp="1"/>
          </p:cNvSpPr>
          <p:nvPr>
            <p:ph type="subTitle" idx="1" hasCustomPrompt="1"/>
          </p:nvPr>
        </p:nvSpPr>
        <p:spPr>
          <a:xfrm>
            <a:off x="2790093" y="2590605"/>
            <a:ext cx="5709000" cy="1924740"/>
          </a:xfrm>
        </p:spPr>
        <p:txBody>
          <a:bodyPr>
            <a:noAutofit/>
          </a:bodyPr>
          <a:lstStyle>
            <a:lvl1pPr marL="0" indent="0" algn="ctr">
              <a:lnSpc>
                <a:spcPct val="80000"/>
              </a:lnSpc>
              <a:buNone/>
              <a:defRPr sz="4000" b="1" i="0">
                <a:solidFill>
                  <a:schemeClr val="bg1"/>
                </a:solidFill>
                <a:latin typeface="+mj-lt"/>
                <a:cs typeface="Futura Condensed"/>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Key message here</a:t>
            </a:r>
            <a:endParaRPr lang="en-US"/>
          </a:p>
        </p:txBody>
      </p:sp>
    </p:spTree>
    <p:extLst>
      <p:ext uri="{BB962C8B-B14F-4D97-AF65-F5344CB8AC3E}">
        <p14:creationId xmlns:p14="http://schemas.microsoft.com/office/powerpoint/2010/main" val="1811195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Picture Light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E3C69B-8BEE-5C46-A470-B07FCF3F29F2}"/>
              </a:ext>
            </a:extLst>
          </p:cNvPr>
          <p:cNvSpPr/>
          <p:nvPr userDrawn="1"/>
        </p:nvSpPr>
        <p:spPr>
          <a:xfrm>
            <a:off x="0" y="0"/>
            <a:ext cx="12192000" cy="5666061"/>
          </a:xfrm>
          <a:prstGeom prst="rect">
            <a:avLst/>
          </a:prstGeom>
          <a:solidFill>
            <a:srgbClr val="0F1C4E">
              <a:alpha val="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14B4CA29-BF89-3447-8EDD-2F38B17FE937}"/>
              </a:ext>
            </a:extLst>
          </p:cNvPr>
          <p:cNvSpPr/>
          <p:nvPr userDrawn="1"/>
        </p:nvSpPr>
        <p:spPr>
          <a:xfrm>
            <a:off x="2833031" y="1"/>
            <a:ext cx="5666063" cy="5666063"/>
          </a:xfrm>
          <a:prstGeom prst="ellipse">
            <a:avLst/>
          </a:prstGeom>
          <a:solidFill>
            <a:srgbClr val="0F1C4E">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Picture Placeholder 2"/>
          <p:cNvSpPr>
            <a:spLocks noGrp="1"/>
          </p:cNvSpPr>
          <p:nvPr>
            <p:ph type="pic" idx="10"/>
          </p:nvPr>
        </p:nvSpPr>
        <p:spPr>
          <a:xfrm>
            <a:off x="5694287" y="0"/>
            <a:ext cx="6505861" cy="5666061"/>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pic>
        <p:nvPicPr>
          <p:cNvPr id="9" name="Picture 8" descr="Shape&#10;&#10;Description automatically generated">
            <a:extLst>
              <a:ext uri="{FF2B5EF4-FFF2-40B4-BE49-F238E27FC236}">
                <a16:creationId xmlns:a16="http://schemas.microsoft.com/office/drawing/2014/main" id="{615F98F0-9254-5146-91DC-2CEA16B17348}"/>
              </a:ext>
            </a:extLst>
          </p:cNvPr>
          <p:cNvPicPr>
            <a:picLocks noChangeAspect="1"/>
          </p:cNvPicPr>
          <p:nvPr userDrawn="1"/>
        </p:nvPicPr>
        <p:blipFill>
          <a:blip r:embed="rId2" cstate="email">
            <a:alphaModFix amt="12000"/>
            <a:extLst>
              <a:ext uri="{28A0092B-C50C-407E-A947-70E740481C1C}">
                <a14:useLocalDpi xmlns:a14="http://schemas.microsoft.com/office/drawing/2010/main" val="0"/>
              </a:ext>
            </a:extLst>
          </a:blip>
          <a:stretch>
            <a:fillRect/>
          </a:stretch>
        </p:blipFill>
        <p:spPr>
          <a:xfrm rot="5400000">
            <a:off x="1" y="1"/>
            <a:ext cx="5666063" cy="5666063"/>
          </a:xfrm>
          <a:prstGeom prst="rect">
            <a:avLst/>
          </a:prstGeom>
        </p:spPr>
      </p:pic>
      <p:sp>
        <p:nvSpPr>
          <p:cNvPr id="7" name="Text Placeholder 4">
            <a:extLst>
              <a:ext uri="{FF2B5EF4-FFF2-40B4-BE49-F238E27FC236}">
                <a16:creationId xmlns:a16="http://schemas.microsoft.com/office/drawing/2014/main" id="{34B3C6F7-948B-AB4F-9B3B-02C03010A8ED}"/>
              </a:ext>
            </a:extLst>
          </p:cNvPr>
          <p:cNvSpPr>
            <a:spLocks noGrp="1"/>
          </p:cNvSpPr>
          <p:nvPr>
            <p:ph type="body" sz="quarter" idx="11" hasCustomPrompt="1"/>
          </p:nvPr>
        </p:nvSpPr>
        <p:spPr>
          <a:xfrm>
            <a:off x="909200" y="1375557"/>
            <a:ext cx="4466893" cy="3106455"/>
          </a:xfrm>
        </p:spPr>
        <p:txBody>
          <a:bodyPr>
            <a:normAutofit/>
          </a:bodyPr>
          <a:lstStyle>
            <a:lvl1pPr marL="0" indent="0">
              <a:buNone/>
              <a:defRPr sz="1600" b="0" baseline="0">
                <a:solidFill>
                  <a:srgbClr val="0F1C4E"/>
                </a:solidFill>
                <a:latin typeface="Arial"/>
                <a:cs typeface="Arial"/>
              </a:defRPr>
            </a:lvl1pPr>
          </a:lstStyle>
          <a:p>
            <a:pPr lvl="0"/>
            <a:r>
              <a:rPr lang="en-US"/>
              <a:t>Enter your text here</a:t>
            </a:r>
          </a:p>
        </p:txBody>
      </p:sp>
      <p:sp>
        <p:nvSpPr>
          <p:cNvPr id="12" name="Text Placeholder 4">
            <a:extLst>
              <a:ext uri="{FF2B5EF4-FFF2-40B4-BE49-F238E27FC236}">
                <a16:creationId xmlns:a16="http://schemas.microsoft.com/office/drawing/2014/main" id="{2F21F2D1-267D-404E-819B-9ACA06870E67}"/>
              </a:ext>
            </a:extLst>
          </p:cNvPr>
          <p:cNvSpPr>
            <a:spLocks noGrp="1"/>
          </p:cNvSpPr>
          <p:nvPr>
            <p:ph type="body" sz="quarter" idx="12" hasCustomPrompt="1"/>
          </p:nvPr>
        </p:nvSpPr>
        <p:spPr>
          <a:xfrm>
            <a:off x="889123" y="308893"/>
            <a:ext cx="4486971" cy="724776"/>
          </a:xfrm>
        </p:spPr>
        <p:txBody>
          <a:bodyPr anchor="t">
            <a:normAutofit/>
          </a:bodyPr>
          <a:lstStyle>
            <a:lvl1pPr marL="0" indent="0">
              <a:buFontTx/>
              <a:buNone/>
              <a:defRPr sz="2400" b="1">
                <a:solidFill>
                  <a:srgbClr val="0F1C4E"/>
                </a:solidFill>
              </a:defRPr>
            </a:lvl1pPr>
          </a:lstStyle>
          <a:p>
            <a:pPr lvl="0"/>
            <a:r>
              <a:rPr lang="en-GB"/>
              <a:t>Text Here</a:t>
            </a:r>
            <a:endParaRPr lang="en-US"/>
          </a:p>
        </p:txBody>
      </p:sp>
    </p:spTree>
    <p:extLst>
      <p:ext uri="{BB962C8B-B14F-4D97-AF65-F5344CB8AC3E}">
        <p14:creationId xmlns:p14="http://schemas.microsoft.com/office/powerpoint/2010/main" val="1880366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ircle Image 4">
    <p:spTree>
      <p:nvGrpSpPr>
        <p:cNvPr id="1" name=""/>
        <p:cNvGrpSpPr/>
        <p:nvPr/>
      </p:nvGrpSpPr>
      <p:grpSpPr>
        <a:xfrm>
          <a:off x="0" y="0"/>
          <a:ext cx="0" cy="0"/>
          <a:chOff x="0" y="0"/>
          <a:chExt cx="0" cy="0"/>
        </a:xfrm>
      </p:grpSpPr>
      <p:pic>
        <p:nvPicPr>
          <p:cNvPr id="3" name="Picture 2" descr="A picture containing sky, outdoor, boat, orange&#10;&#10;Description automatically generated">
            <a:extLst>
              <a:ext uri="{FF2B5EF4-FFF2-40B4-BE49-F238E27FC236}">
                <a16:creationId xmlns:a16="http://schemas.microsoft.com/office/drawing/2014/main" id="{6D65504F-4BC1-364D-8C56-A846CE80BE7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19957" b="10416"/>
          <a:stretch/>
        </p:blipFill>
        <p:spPr>
          <a:xfrm>
            <a:off x="0" y="11609"/>
            <a:ext cx="12192000" cy="5666064"/>
          </a:xfrm>
          <a:prstGeom prst="rect">
            <a:avLst/>
          </a:prstGeom>
        </p:spPr>
      </p:pic>
      <p:sp>
        <p:nvSpPr>
          <p:cNvPr id="10" name="Oval 9">
            <a:extLst>
              <a:ext uri="{FF2B5EF4-FFF2-40B4-BE49-F238E27FC236}">
                <a16:creationId xmlns:a16="http://schemas.microsoft.com/office/drawing/2014/main" id="{14B4CA29-BF89-3447-8EDD-2F38B17FE937}"/>
              </a:ext>
            </a:extLst>
          </p:cNvPr>
          <p:cNvSpPr/>
          <p:nvPr userDrawn="1"/>
        </p:nvSpPr>
        <p:spPr>
          <a:xfrm>
            <a:off x="2833031" y="1"/>
            <a:ext cx="5666063" cy="5666063"/>
          </a:xfrm>
          <a:prstGeom prst="ellipse">
            <a:avLst/>
          </a:prstGeom>
          <a:solidFill>
            <a:srgbClr val="0F1C4E">
              <a:alpha val="5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9" name="Picture 8" descr="Shape&#10;&#10;Description automatically generated">
            <a:extLst>
              <a:ext uri="{FF2B5EF4-FFF2-40B4-BE49-F238E27FC236}">
                <a16:creationId xmlns:a16="http://schemas.microsoft.com/office/drawing/2014/main" id="{615F98F0-9254-5146-91DC-2CEA16B17348}"/>
              </a:ext>
            </a:extLst>
          </p:cNvPr>
          <p:cNvPicPr>
            <a:picLocks noChangeAspect="1"/>
          </p:cNvPicPr>
          <p:nvPr userDrawn="1"/>
        </p:nvPicPr>
        <p:blipFill>
          <a:blip r:embed="rId3" cstate="email">
            <a:alphaModFix amt="35000"/>
            <a:extLst>
              <a:ext uri="{28A0092B-C50C-407E-A947-70E740481C1C}">
                <a14:useLocalDpi xmlns:a14="http://schemas.microsoft.com/office/drawing/2010/main" val="0"/>
              </a:ext>
            </a:extLst>
          </a:blip>
          <a:stretch>
            <a:fillRect/>
          </a:stretch>
        </p:blipFill>
        <p:spPr>
          <a:xfrm rot="5400000">
            <a:off x="1" y="1"/>
            <a:ext cx="5666063" cy="5666063"/>
          </a:xfrm>
          <a:prstGeom prst="rect">
            <a:avLst/>
          </a:prstGeom>
        </p:spPr>
      </p:pic>
      <p:pic>
        <p:nvPicPr>
          <p:cNvPr id="6" name="Picture 5" descr="Shape, circle&#10;&#10;Description automatically generated">
            <a:extLst>
              <a:ext uri="{FF2B5EF4-FFF2-40B4-BE49-F238E27FC236}">
                <a16:creationId xmlns:a16="http://schemas.microsoft.com/office/drawing/2014/main" id="{56A2C23F-F093-6D42-A950-6C128C085FFF}"/>
              </a:ext>
            </a:extLst>
          </p:cNvPr>
          <p:cNvPicPr>
            <a:picLocks noChangeAspect="1"/>
          </p:cNvPicPr>
          <p:nvPr userDrawn="1"/>
        </p:nvPicPr>
        <p:blipFill>
          <a:blip r:embed="rId4" cstate="email">
            <a:alphaModFix amt="26000"/>
            <a:extLst>
              <a:ext uri="{28A0092B-C50C-407E-A947-70E740481C1C}">
                <a14:useLocalDpi xmlns:a14="http://schemas.microsoft.com/office/drawing/2010/main" val="0"/>
              </a:ext>
            </a:extLst>
          </a:blip>
          <a:stretch>
            <a:fillRect/>
          </a:stretch>
        </p:blipFill>
        <p:spPr>
          <a:xfrm rot="16200000">
            <a:off x="6525939" y="11614"/>
            <a:ext cx="5666060" cy="5666060"/>
          </a:xfrm>
          <a:prstGeom prst="rect">
            <a:avLst/>
          </a:prstGeom>
        </p:spPr>
      </p:pic>
      <p:sp>
        <p:nvSpPr>
          <p:cNvPr id="12" name="Subtitle 2">
            <a:extLst>
              <a:ext uri="{FF2B5EF4-FFF2-40B4-BE49-F238E27FC236}">
                <a16:creationId xmlns:a16="http://schemas.microsoft.com/office/drawing/2014/main" id="{379A9537-273B-524E-889D-C85D7893BF5F}"/>
              </a:ext>
            </a:extLst>
          </p:cNvPr>
          <p:cNvSpPr>
            <a:spLocks noGrp="1"/>
          </p:cNvSpPr>
          <p:nvPr>
            <p:ph type="subTitle" idx="1" hasCustomPrompt="1"/>
          </p:nvPr>
        </p:nvSpPr>
        <p:spPr>
          <a:xfrm>
            <a:off x="2790093" y="2590605"/>
            <a:ext cx="5709000" cy="1924740"/>
          </a:xfrm>
        </p:spPr>
        <p:txBody>
          <a:bodyPr>
            <a:noAutofit/>
          </a:bodyPr>
          <a:lstStyle>
            <a:lvl1pPr marL="0" indent="0" algn="ctr">
              <a:lnSpc>
                <a:spcPct val="80000"/>
              </a:lnSpc>
              <a:buNone/>
              <a:defRPr sz="4000" b="1" i="0">
                <a:solidFill>
                  <a:schemeClr val="bg1"/>
                </a:solidFill>
                <a:latin typeface="+mj-lt"/>
                <a:cs typeface="Futura Condensed"/>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Key message here</a:t>
            </a:r>
            <a:endParaRPr lang="en-US"/>
          </a:p>
        </p:txBody>
      </p:sp>
    </p:spTree>
    <p:extLst>
      <p:ext uri="{BB962C8B-B14F-4D97-AF65-F5344CB8AC3E}">
        <p14:creationId xmlns:p14="http://schemas.microsoft.com/office/powerpoint/2010/main" val="1336755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Light 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4FE3E2-E475-FE4C-A9B2-DE76D3396692}"/>
              </a:ext>
            </a:extLst>
          </p:cNvPr>
          <p:cNvSpPr/>
          <p:nvPr userDrawn="1"/>
        </p:nvSpPr>
        <p:spPr>
          <a:xfrm>
            <a:off x="14112" y="0"/>
            <a:ext cx="12192000" cy="5666061"/>
          </a:xfrm>
          <a:prstGeom prst="rect">
            <a:avLst/>
          </a:prstGeom>
          <a:solidFill>
            <a:srgbClr val="0F1C4E">
              <a:alpha val="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Oval 8">
            <a:extLst>
              <a:ext uri="{FF2B5EF4-FFF2-40B4-BE49-F238E27FC236}">
                <a16:creationId xmlns:a16="http://schemas.microsoft.com/office/drawing/2014/main" id="{51F53140-9BA0-AE42-AEE2-606F27CDAFFD}"/>
              </a:ext>
            </a:extLst>
          </p:cNvPr>
          <p:cNvSpPr/>
          <p:nvPr userDrawn="1"/>
        </p:nvSpPr>
        <p:spPr>
          <a:xfrm>
            <a:off x="2833031" y="1"/>
            <a:ext cx="5666063" cy="5666063"/>
          </a:xfrm>
          <a:prstGeom prst="ellipse">
            <a:avLst/>
          </a:prstGeom>
          <a:solidFill>
            <a:srgbClr val="0F1C4E">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Shape&#10;&#10;Description automatically generated">
            <a:extLst>
              <a:ext uri="{FF2B5EF4-FFF2-40B4-BE49-F238E27FC236}">
                <a16:creationId xmlns:a16="http://schemas.microsoft.com/office/drawing/2014/main" id="{5FE4897B-BFEE-084C-9F55-FB96DDF11A4F}"/>
              </a:ext>
            </a:extLst>
          </p:cNvPr>
          <p:cNvPicPr>
            <a:picLocks noChangeAspect="1"/>
          </p:cNvPicPr>
          <p:nvPr userDrawn="1"/>
        </p:nvPicPr>
        <p:blipFill>
          <a:blip r:embed="rId2" cstate="email">
            <a:alphaModFix amt="12000"/>
            <a:extLst>
              <a:ext uri="{28A0092B-C50C-407E-A947-70E740481C1C}">
                <a14:useLocalDpi xmlns:a14="http://schemas.microsoft.com/office/drawing/2010/main" val="0"/>
              </a:ext>
            </a:extLst>
          </a:blip>
          <a:stretch>
            <a:fillRect/>
          </a:stretch>
        </p:blipFill>
        <p:spPr>
          <a:xfrm rot="16200000">
            <a:off x="7299925" y="773986"/>
            <a:ext cx="4892076" cy="4892076"/>
          </a:xfrm>
          <a:prstGeom prst="rect">
            <a:avLst/>
          </a:prstGeom>
        </p:spPr>
      </p:pic>
      <p:pic>
        <p:nvPicPr>
          <p:cNvPr id="11" name="Picture 10" descr="Shape&#10;&#10;Description automatically generated">
            <a:extLst>
              <a:ext uri="{FF2B5EF4-FFF2-40B4-BE49-F238E27FC236}">
                <a16:creationId xmlns:a16="http://schemas.microsoft.com/office/drawing/2014/main" id="{A6FD69B1-6A60-F043-9468-7CEB16F5B74A}"/>
              </a:ext>
            </a:extLst>
          </p:cNvPr>
          <p:cNvPicPr>
            <a:picLocks noChangeAspect="1"/>
          </p:cNvPicPr>
          <p:nvPr userDrawn="1"/>
        </p:nvPicPr>
        <p:blipFill>
          <a:blip r:embed="rId3" cstate="email">
            <a:alphaModFix amt="12000"/>
            <a:extLst>
              <a:ext uri="{28A0092B-C50C-407E-A947-70E740481C1C}">
                <a14:useLocalDpi xmlns:a14="http://schemas.microsoft.com/office/drawing/2010/main" val="0"/>
              </a:ext>
            </a:extLst>
          </a:blip>
          <a:stretch>
            <a:fillRect/>
          </a:stretch>
        </p:blipFill>
        <p:spPr>
          <a:xfrm rot="5400000">
            <a:off x="1" y="1"/>
            <a:ext cx="5666063" cy="5666063"/>
          </a:xfrm>
          <a:prstGeom prst="rect">
            <a:avLst/>
          </a:prstGeom>
        </p:spPr>
      </p:pic>
      <p:sp>
        <p:nvSpPr>
          <p:cNvPr id="7" name="Subtitle 2"/>
          <p:cNvSpPr>
            <a:spLocks noGrp="1"/>
          </p:cNvSpPr>
          <p:nvPr>
            <p:ph type="subTitle" idx="1" hasCustomPrompt="1"/>
          </p:nvPr>
        </p:nvSpPr>
        <p:spPr>
          <a:xfrm>
            <a:off x="909200" y="1254860"/>
            <a:ext cx="4316464" cy="4361829"/>
          </a:xfrm>
        </p:spPr>
        <p:txBody>
          <a:bodyPr>
            <a:noAutofit/>
          </a:bodyPr>
          <a:lstStyle>
            <a:lvl1pPr marL="0" indent="0" algn="l">
              <a:lnSpc>
                <a:spcPct val="100000"/>
              </a:lnSpc>
              <a:buNone/>
              <a:defRPr sz="1600" b="1" i="0">
                <a:solidFill>
                  <a:srgbClr val="0F1C4E"/>
                </a:solidFill>
                <a:latin typeface="Arial"/>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Enter your text here</a:t>
            </a:r>
            <a:endParaRPr lang="en-US"/>
          </a:p>
        </p:txBody>
      </p:sp>
      <p:sp>
        <p:nvSpPr>
          <p:cNvPr id="5" name="Text Placeholder 4"/>
          <p:cNvSpPr>
            <a:spLocks noGrp="1"/>
          </p:cNvSpPr>
          <p:nvPr>
            <p:ph type="body" sz="quarter" idx="10" hasCustomPrompt="1"/>
          </p:nvPr>
        </p:nvSpPr>
        <p:spPr>
          <a:xfrm>
            <a:off x="7052489" y="1254125"/>
            <a:ext cx="4316464" cy="4362451"/>
          </a:xfrm>
        </p:spPr>
        <p:txBody>
          <a:bodyPr>
            <a:normAutofit/>
          </a:bodyPr>
          <a:lstStyle>
            <a:lvl1pPr marL="0" indent="0">
              <a:buNone/>
              <a:defRPr sz="1600" b="1" baseline="0">
                <a:solidFill>
                  <a:srgbClr val="0F1C4E"/>
                </a:solidFill>
                <a:latin typeface="Arial"/>
                <a:cs typeface="Arial"/>
              </a:defRPr>
            </a:lvl1pPr>
          </a:lstStyle>
          <a:p>
            <a:pPr lvl="0"/>
            <a:r>
              <a:rPr lang="en-US"/>
              <a:t>Enter your text here</a:t>
            </a:r>
          </a:p>
        </p:txBody>
      </p:sp>
      <p:sp>
        <p:nvSpPr>
          <p:cNvPr id="6" name="Title 1">
            <a:extLst>
              <a:ext uri="{FF2B5EF4-FFF2-40B4-BE49-F238E27FC236}">
                <a16:creationId xmlns:a16="http://schemas.microsoft.com/office/drawing/2014/main" id="{16B20763-6C6C-C24A-8B5D-1AD876AFCA12}"/>
              </a:ext>
            </a:extLst>
          </p:cNvPr>
          <p:cNvSpPr>
            <a:spLocks noGrp="1"/>
          </p:cNvSpPr>
          <p:nvPr>
            <p:ph type="ctrTitle" hasCustomPrompt="1"/>
          </p:nvPr>
        </p:nvSpPr>
        <p:spPr>
          <a:xfrm>
            <a:off x="889123" y="317729"/>
            <a:ext cx="6726301" cy="468563"/>
          </a:xfrm>
          <a:prstGeom prst="rect">
            <a:avLst/>
          </a:prstGeom>
          <a:noFill/>
          <a:ln>
            <a:noFill/>
          </a:ln>
        </p:spPr>
        <p:txBody>
          <a:bodyPr>
            <a:noAutofit/>
          </a:bodyPr>
          <a:lstStyle>
            <a:lvl1pPr algn="l">
              <a:defRPr sz="2400" b="1" i="0" baseline="0">
                <a:solidFill>
                  <a:srgbClr val="0F1C4E"/>
                </a:solidFill>
                <a:latin typeface="+mj-lt"/>
                <a:cs typeface="Futura Condensed"/>
              </a:defRPr>
            </a:lvl1pPr>
          </a:lstStyle>
          <a:p>
            <a:r>
              <a:rPr lang="en-GB"/>
              <a:t>Title Here</a:t>
            </a:r>
            <a:endParaRPr lang="en-US"/>
          </a:p>
        </p:txBody>
      </p:sp>
    </p:spTree>
    <p:extLst>
      <p:ext uri="{BB962C8B-B14F-4D97-AF65-F5344CB8AC3E}">
        <p14:creationId xmlns:p14="http://schemas.microsoft.com/office/powerpoint/2010/main" val="3392549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ircle Image 1">
    <p:spTree>
      <p:nvGrpSpPr>
        <p:cNvPr id="1" name=""/>
        <p:cNvGrpSpPr/>
        <p:nvPr/>
      </p:nvGrpSpPr>
      <p:grpSpPr>
        <a:xfrm>
          <a:off x="0" y="0"/>
          <a:ext cx="0" cy="0"/>
          <a:chOff x="0" y="0"/>
          <a:chExt cx="0" cy="0"/>
        </a:xfrm>
      </p:grpSpPr>
      <p:pic>
        <p:nvPicPr>
          <p:cNvPr id="4" name="Picture 3" descr="Two people shaking hands&#10;&#10;Description automatically generated with medium confidence">
            <a:extLst>
              <a:ext uri="{FF2B5EF4-FFF2-40B4-BE49-F238E27FC236}">
                <a16:creationId xmlns:a16="http://schemas.microsoft.com/office/drawing/2014/main" id="{F3392924-2CB8-1140-8327-AF4921C8908F}"/>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6464" b="24108"/>
          <a:stretch/>
        </p:blipFill>
        <p:spPr>
          <a:xfrm>
            <a:off x="1" y="1"/>
            <a:ext cx="12234936" cy="5666060"/>
          </a:xfrm>
          <a:prstGeom prst="rect">
            <a:avLst/>
          </a:prstGeom>
        </p:spPr>
      </p:pic>
      <p:sp>
        <p:nvSpPr>
          <p:cNvPr id="2" name="Rectangle 1">
            <a:extLst>
              <a:ext uri="{FF2B5EF4-FFF2-40B4-BE49-F238E27FC236}">
                <a16:creationId xmlns:a16="http://schemas.microsoft.com/office/drawing/2014/main" id="{29E3C69B-8BEE-5C46-A470-B07FCF3F29F2}"/>
              </a:ext>
            </a:extLst>
          </p:cNvPr>
          <p:cNvSpPr/>
          <p:nvPr userDrawn="1"/>
        </p:nvSpPr>
        <p:spPr>
          <a:xfrm>
            <a:off x="0" y="0"/>
            <a:ext cx="12192000" cy="5666061"/>
          </a:xfrm>
          <a:prstGeom prst="rect">
            <a:avLst/>
          </a:prstGeom>
          <a:solidFill>
            <a:srgbClr val="0F1C4E">
              <a:alpha val="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14B4CA29-BF89-3447-8EDD-2F38B17FE937}"/>
              </a:ext>
            </a:extLst>
          </p:cNvPr>
          <p:cNvSpPr/>
          <p:nvPr userDrawn="1"/>
        </p:nvSpPr>
        <p:spPr>
          <a:xfrm>
            <a:off x="2833031" y="1"/>
            <a:ext cx="5666063" cy="5666063"/>
          </a:xfrm>
          <a:prstGeom prst="ellipse">
            <a:avLst/>
          </a:prstGeom>
          <a:solidFill>
            <a:srgbClr val="0F1C4E">
              <a:alpha val="5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9" name="Picture 8" descr="Shape&#10;&#10;Description automatically generated">
            <a:extLst>
              <a:ext uri="{FF2B5EF4-FFF2-40B4-BE49-F238E27FC236}">
                <a16:creationId xmlns:a16="http://schemas.microsoft.com/office/drawing/2014/main" id="{615F98F0-9254-5146-91DC-2CEA16B17348}"/>
              </a:ext>
            </a:extLst>
          </p:cNvPr>
          <p:cNvPicPr>
            <a:picLocks noChangeAspect="1"/>
          </p:cNvPicPr>
          <p:nvPr userDrawn="1"/>
        </p:nvPicPr>
        <p:blipFill>
          <a:blip r:embed="rId3" cstate="email">
            <a:alphaModFix amt="35000"/>
            <a:extLst>
              <a:ext uri="{28A0092B-C50C-407E-A947-70E740481C1C}">
                <a14:useLocalDpi xmlns:a14="http://schemas.microsoft.com/office/drawing/2010/main" val="0"/>
              </a:ext>
            </a:extLst>
          </a:blip>
          <a:stretch>
            <a:fillRect/>
          </a:stretch>
        </p:blipFill>
        <p:spPr>
          <a:xfrm rot="5400000">
            <a:off x="1" y="1"/>
            <a:ext cx="5666063" cy="5666063"/>
          </a:xfrm>
          <a:prstGeom prst="rect">
            <a:avLst/>
          </a:prstGeom>
        </p:spPr>
      </p:pic>
      <p:pic>
        <p:nvPicPr>
          <p:cNvPr id="6" name="Picture 5" descr="Shape, circle&#10;&#10;Description automatically generated">
            <a:extLst>
              <a:ext uri="{FF2B5EF4-FFF2-40B4-BE49-F238E27FC236}">
                <a16:creationId xmlns:a16="http://schemas.microsoft.com/office/drawing/2014/main" id="{56A2C23F-F093-6D42-A950-6C128C085FFF}"/>
              </a:ext>
            </a:extLst>
          </p:cNvPr>
          <p:cNvPicPr>
            <a:picLocks noChangeAspect="1"/>
          </p:cNvPicPr>
          <p:nvPr userDrawn="1"/>
        </p:nvPicPr>
        <p:blipFill>
          <a:blip r:embed="rId4" cstate="email">
            <a:alphaModFix amt="26000"/>
            <a:extLst>
              <a:ext uri="{28A0092B-C50C-407E-A947-70E740481C1C}">
                <a14:useLocalDpi xmlns:a14="http://schemas.microsoft.com/office/drawing/2010/main" val="0"/>
              </a:ext>
            </a:extLst>
          </a:blip>
          <a:stretch>
            <a:fillRect/>
          </a:stretch>
        </p:blipFill>
        <p:spPr>
          <a:xfrm rot="16200000">
            <a:off x="6611815" y="1"/>
            <a:ext cx="5666060" cy="5666060"/>
          </a:xfrm>
          <a:prstGeom prst="rect">
            <a:avLst/>
          </a:prstGeom>
        </p:spPr>
      </p:pic>
      <p:sp>
        <p:nvSpPr>
          <p:cNvPr id="12" name="Subtitle 2">
            <a:extLst>
              <a:ext uri="{FF2B5EF4-FFF2-40B4-BE49-F238E27FC236}">
                <a16:creationId xmlns:a16="http://schemas.microsoft.com/office/drawing/2014/main" id="{379A9537-273B-524E-889D-C85D7893BF5F}"/>
              </a:ext>
            </a:extLst>
          </p:cNvPr>
          <p:cNvSpPr>
            <a:spLocks noGrp="1"/>
          </p:cNvSpPr>
          <p:nvPr>
            <p:ph type="subTitle" idx="1" hasCustomPrompt="1"/>
          </p:nvPr>
        </p:nvSpPr>
        <p:spPr>
          <a:xfrm>
            <a:off x="2790093" y="2590605"/>
            <a:ext cx="5709000" cy="1924740"/>
          </a:xfrm>
        </p:spPr>
        <p:txBody>
          <a:bodyPr>
            <a:noAutofit/>
          </a:bodyPr>
          <a:lstStyle>
            <a:lvl1pPr marL="0" indent="0" algn="ctr">
              <a:lnSpc>
                <a:spcPct val="80000"/>
              </a:lnSpc>
              <a:buNone/>
              <a:defRPr sz="4000" b="1" i="0">
                <a:solidFill>
                  <a:schemeClr val="bg1"/>
                </a:solidFill>
                <a:latin typeface="+mj-lt"/>
                <a:cs typeface="Futura Condensed"/>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Key message here</a:t>
            </a:r>
            <a:endParaRPr lang="en-US"/>
          </a:p>
        </p:txBody>
      </p:sp>
    </p:spTree>
    <p:extLst>
      <p:ext uri="{BB962C8B-B14F-4D97-AF65-F5344CB8AC3E}">
        <p14:creationId xmlns:p14="http://schemas.microsoft.com/office/powerpoint/2010/main" val="1493996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 Light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E3C69B-8BEE-5C46-A470-B07FCF3F29F2}"/>
              </a:ext>
            </a:extLst>
          </p:cNvPr>
          <p:cNvSpPr/>
          <p:nvPr userDrawn="1"/>
        </p:nvSpPr>
        <p:spPr>
          <a:xfrm>
            <a:off x="0" y="0"/>
            <a:ext cx="12192000" cy="5666061"/>
          </a:xfrm>
          <a:prstGeom prst="rect">
            <a:avLst/>
          </a:prstGeom>
          <a:solidFill>
            <a:srgbClr val="0F1C4E">
              <a:alpha val="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14B4CA29-BF89-3447-8EDD-2F38B17FE937}"/>
              </a:ext>
            </a:extLst>
          </p:cNvPr>
          <p:cNvSpPr/>
          <p:nvPr userDrawn="1"/>
        </p:nvSpPr>
        <p:spPr>
          <a:xfrm>
            <a:off x="2833031" y="1"/>
            <a:ext cx="5666063" cy="5666063"/>
          </a:xfrm>
          <a:prstGeom prst="ellipse">
            <a:avLst/>
          </a:prstGeom>
          <a:solidFill>
            <a:srgbClr val="0F1C4E">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9" name="Picture 8" descr="Shape&#10;&#10;Description automatically generated">
            <a:extLst>
              <a:ext uri="{FF2B5EF4-FFF2-40B4-BE49-F238E27FC236}">
                <a16:creationId xmlns:a16="http://schemas.microsoft.com/office/drawing/2014/main" id="{615F98F0-9254-5146-91DC-2CEA16B17348}"/>
              </a:ext>
            </a:extLst>
          </p:cNvPr>
          <p:cNvPicPr>
            <a:picLocks noChangeAspect="1"/>
          </p:cNvPicPr>
          <p:nvPr userDrawn="1"/>
        </p:nvPicPr>
        <p:blipFill>
          <a:blip r:embed="rId2" cstate="email">
            <a:alphaModFix amt="12000"/>
            <a:extLst>
              <a:ext uri="{28A0092B-C50C-407E-A947-70E740481C1C}">
                <a14:useLocalDpi xmlns:a14="http://schemas.microsoft.com/office/drawing/2010/main" val="0"/>
              </a:ext>
            </a:extLst>
          </a:blip>
          <a:stretch>
            <a:fillRect/>
          </a:stretch>
        </p:blipFill>
        <p:spPr>
          <a:xfrm rot="5400000">
            <a:off x="1" y="1"/>
            <a:ext cx="5666063" cy="5666063"/>
          </a:xfrm>
          <a:prstGeom prst="rect">
            <a:avLst/>
          </a:prstGeom>
        </p:spPr>
      </p:pic>
      <p:pic>
        <p:nvPicPr>
          <p:cNvPr id="11" name="Picture 10" descr="Shape&#10;&#10;Description automatically generated">
            <a:extLst>
              <a:ext uri="{FF2B5EF4-FFF2-40B4-BE49-F238E27FC236}">
                <a16:creationId xmlns:a16="http://schemas.microsoft.com/office/drawing/2014/main" id="{5356C50D-9D66-1047-A46D-2258592A722B}"/>
              </a:ext>
            </a:extLst>
          </p:cNvPr>
          <p:cNvPicPr>
            <a:picLocks noChangeAspect="1"/>
          </p:cNvPicPr>
          <p:nvPr userDrawn="1"/>
        </p:nvPicPr>
        <p:blipFill>
          <a:blip r:embed="rId3" cstate="email">
            <a:alphaModFix amt="12000"/>
            <a:extLst>
              <a:ext uri="{28A0092B-C50C-407E-A947-70E740481C1C}">
                <a14:useLocalDpi xmlns:a14="http://schemas.microsoft.com/office/drawing/2010/main" val="0"/>
              </a:ext>
            </a:extLst>
          </a:blip>
          <a:stretch>
            <a:fillRect/>
          </a:stretch>
        </p:blipFill>
        <p:spPr>
          <a:xfrm rot="16200000">
            <a:off x="7299925" y="773986"/>
            <a:ext cx="4892076" cy="4892076"/>
          </a:xfrm>
          <a:prstGeom prst="rect">
            <a:avLst/>
          </a:prstGeom>
        </p:spPr>
      </p:pic>
      <p:sp>
        <p:nvSpPr>
          <p:cNvPr id="12" name="Subtitle 2">
            <a:extLst>
              <a:ext uri="{FF2B5EF4-FFF2-40B4-BE49-F238E27FC236}">
                <a16:creationId xmlns:a16="http://schemas.microsoft.com/office/drawing/2014/main" id="{379A9537-273B-524E-889D-C85D7893BF5F}"/>
              </a:ext>
            </a:extLst>
          </p:cNvPr>
          <p:cNvSpPr>
            <a:spLocks noGrp="1"/>
          </p:cNvSpPr>
          <p:nvPr>
            <p:ph type="subTitle" idx="1" hasCustomPrompt="1"/>
          </p:nvPr>
        </p:nvSpPr>
        <p:spPr>
          <a:xfrm>
            <a:off x="1828800" y="2590605"/>
            <a:ext cx="8534400" cy="1924740"/>
          </a:xfrm>
        </p:spPr>
        <p:txBody>
          <a:bodyPr>
            <a:noAutofit/>
          </a:bodyPr>
          <a:lstStyle>
            <a:lvl1pPr marL="0" indent="0" algn="ctr">
              <a:lnSpc>
                <a:spcPct val="80000"/>
              </a:lnSpc>
              <a:buNone/>
              <a:defRPr sz="4000" b="1" i="0">
                <a:solidFill>
                  <a:srgbClr val="0F1C4E"/>
                </a:solidFill>
                <a:latin typeface="+mj-lt"/>
                <a:cs typeface="Futura Condensed"/>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Key message here</a:t>
            </a:r>
            <a:endParaRPr lang="en-US"/>
          </a:p>
        </p:txBody>
      </p:sp>
    </p:spTree>
    <p:extLst>
      <p:ext uri="{BB962C8B-B14F-4D97-AF65-F5344CB8AC3E}">
        <p14:creationId xmlns:p14="http://schemas.microsoft.com/office/powerpoint/2010/main" val="2460248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5DF3-BC95-46F7-B1AC-9AE7D7E9D1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31580D-4482-4242-877E-F21885D45D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63753E-F5D4-46E5-B806-CA512046E2E2}"/>
              </a:ext>
            </a:extLst>
          </p:cNvPr>
          <p:cNvSpPr>
            <a:spLocks noGrp="1"/>
          </p:cNvSpPr>
          <p:nvPr>
            <p:ph type="dt" sz="half" idx="10"/>
          </p:nvPr>
        </p:nvSpPr>
        <p:spPr/>
        <p:txBody>
          <a:bodyPr/>
          <a:lstStyle/>
          <a:p>
            <a:fld id="{820F6CBB-E52D-4A31-A195-CCD2A75CE4FE}" type="datetimeFigureOut">
              <a:rPr lang="en-GB" smtClean="0"/>
              <a:t>10/11/2021</a:t>
            </a:fld>
            <a:endParaRPr lang="en-GB"/>
          </a:p>
        </p:txBody>
      </p:sp>
      <p:sp>
        <p:nvSpPr>
          <p:cNvPr id="5" name="Footer Placeholder 4">
            <a:extLst>
              <a:ext uri="{FF2B5EF4-FFF2-40B4-BE49-F238E27FC236}">
                <a16:creationId xmlns:a16="http://schemas.microsoft.com/office/drawing/2014/main" id="{45E1E284-1551-4FDF-8EFA-9DC1BCA56D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24E940-FD0D-44EE-8536-4AEDFD23651F}"/>
              </a:ext>
            </a:extLst>
          </p:cNvPr>
          <p:cNvSpPr>
            <a:spLocks noGrp="1"/>
          </p:cNvSpPr>
          <p:nvPr>
            <p:ph type="sldNum" sz="quarter" idx="12"/>
          </p:nvPr>
        </p:nvSpPr>
        <p:spPr/>
        <p:txBody>
          <a:bodyPr/>
          <a:lstStyle/>
          <a:p>
            <a:fld id="{D3635909-E7A9-4405-983A-B6B6DEA0205C}" type="slidenum">
              <a:rPr lang="en-GB" smtClean="0"/>
              <a:t>‹#›</a:t>
            </a:fld>
            <a:endParaRPr lang="en-GB"/>
          </a:p>
        </p:txBody>
      </p:sp>
    </p:spTree>
    <p:extLst>
      <p:ext uri="{BB962C8B-B14F-4D97-AF65-F5344CB8AC3E}">
        <p14:creationId xmlns:p14="http://schemas.microsoft.com/office/powerpoint/2010/main" val="2765763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ircle Image 3">
    <p:spTree>
      <p:nvGrpSpPr>
        <p:cNvPr id="1" name=""/>
        <p:cNvGrpSpPr/>
        <p:nvPr/>
      </p:nvGrpSpPr>
      <p:grpSpPr>
        <a:xfrm>
          <a:off x="0" y="0"/>
          <a:ext cx="0" cy="0"/>
          <a:chOff x="0" y="0"/>
          <a:chExt cx="0" cy="0"/>
        </a:xfrm>
      </p:grpSpPr>
      <p:pic>
        <p:nvPicPr>
          <p:cNvPr id="5" name="Picture 4" descr="A bridge over a body of water&#10;&#10;Description automatically generated with medium confidence">
            <a:extLst>
              <a:ext uri="{FF2B5EF4-FFF2-40B4-BE49-F238E27FC236}">
                <a16:creationId xmlns:a16="http://schemas.microsoft.com/office/drawing/2014/main" id="{95CF64C7-AC1E-5344-976C-53ADC82BE74A}"/>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17219"/>
          <a:stretch/>
        </p:blipFill>
        <p:spPr>
          <a:xfrm>
            <a:off x="0" y="16934"/>
            <a:ext cx="12192000" cy="5649127"/>
          </a:xfrm>
          <a:prstGeom prst="rect">
            <a:avLst/>
          </a:prstGeom>
        </p:spPr>
      </p:pic>
      <p:sp>
        <p:nvSpPr>
          <p:cNvPr id="10" name="Oval 9">
            <a:extLst>
              <a:ext uri="{FF2B5EF4-FFF2-40B4-BE49-F238E27FC236}">
                <a16:creationId xmlns:a16="http://schemas.microsoft.com/office/drawing/2014/main" id="{14B4CA29-BF89-3447-8EDD-2F38B17FE937}"/>
              </a:ext>
            </a:extLst>
          </p:cNvPr>
          <p:cNvSpPr/>
          <p:nvPr userDrawn="1"/>
        </p:nvSpPr>
        <p:spPr>
          <a:xfrm>
            <a:off x="2833031" y="1"/>
            <a:ext cx="5666063" cy="5666063"/>
          </a:xfrm>
          <a:prstGeom prst="ellipse">
            <a:avLst/>
          </a:prstGeom>
          <a:solidFill>
            <a:srgbClr val="0F1C4E">
              <a:alpha val="5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9" name="Picture 8" descr="Shape&#10;&#10;Description automatically generated">
            <a:extLst>
              <a:ext uri="{FF2B5EF4-FFF2-40B4-BE49-F238E27FC236}">
                <a16:creationId xmlns:a16="http://schemas.microsoft.com/office/drawing/2014/main" id="{615F98F0-9254-5146-91DC-2CEA16B17348}"/>
              </a:ext>
            </a:extLst>
          </p:cNvPr>
          <p:cNvPicPr>
            <a:picLocks noChangeAspect="1"/>
          </p:cNvPicPr>
          <p:nvPr userDrawn="1"/>
        </p:nvPicPr>
        <p:blipFill>
          <a:blip r:embed="rId3" cstate="email">
            <a:alphaModFix amt="35000"/>
            <a:extLst>
              <a:ext uri="{28A0092B-C50C-407E-A947-70E740481C1C}">
                <a14:useLocalDpi xmlns:a14="http://schemas.microsoft.com/office/drawing/2010/main" val="0"/>
              </a:ext>
            </a:extLst>
          </a:blip>
          <a:stretch>
            <a:fillRect/>
          </a:stretch>
        </p:blipFill>
        <p:spPr>
          <a:xfrm rot="5400000">
            <a:off x="1" y="1"/>
            <a:ext cx="5666063" cy="5666063"/>
          </a:xfrm>
          <a:prstGeom prst="rect">
            <a:avLst/>
          </a:prstGeom>
        </p:spPr>
      </p:pic>
      <p:pic>
        <p:nvPicPr>
          <p:cNvPr id="6" name="Picture 5" descr="Shape, circle&#10;&#10;Description automatically generated">
            <a:extLst>
              <a:ext uri="{FF2B5EF4-FFF2-40B4-BE49-F238E27FC236}">
                <a16:creationId xmlns:a16="http://schemas.microsoft.com/office/drawing/2014/main" id="{56A2C23F-F093-6D42-A950-6C128C085FFF}"/>
              </a:ext>
            </a:extLst>
          </p:cNvPr>
          <p:cNvPicPr>
            <a:picLocks noChangeAspect="1"/>
          </p:cNvPicPr>
          <p:nvPr userDrawn="1"/>
        </p:nvPicPr>
        <p:blipFill>
          <a:blip r:embed="rId4" cstate="email">
            <a:alphaModFix amt="26000"/>
            <a:extLst>
              <a:ext uri="{28A0092B-C50C-407E-A947-70E740481C1C}">
                <a14:useLocalDpi xmlns:a14="http://schemas.microsoft.com/office/drawing/2010/main" val="0"/>
              </a:ext>
            </a:extLst>
          </a:blip>
          <a:stretch>
            <a:fillRect/>
          </a:stretch>
        </p:blipFill>
        <p:spPr>
          <a:xfrm rot="16200000">
            <a:off x="6568877" y="1"/>
            <a:ext cx="5666060" cy="5666060"/>
          </a:xfrm>
          <a:prstGeom prst="rect">
            <a:avLst/>
          </a:prstGeom>
        </p:spPr>
      </p:pic>
      <p:sp>
        <p:nvSpPr>
          <p:cNvPr id="12" name="Subtitle 2">
            <a:extLst>
              <a:ext uri="{FF2B5EF4-FFF2-40B4-BE49-F238E27FC236}">
                <a16:creationId xmlns:a16="http://schemas.microsoft.com/office/drawing/2014/main" id="{379A9537-273B-524E-889D-C85D7893BF5F}"/>
              </a:ext>
            </a:extLst>
          </p:cNvPr>
          <p:cNvSpPr>
            <a:spLocks noGrp="1"/>
          </p:cNvSpPr>
          <p:nvPr>
            <p:ph type="subTitle" idx="1" hasCustomPrompt="1"/>
          </p:nvPr>
        </p:nvSpPr>
        <p:spPr>
          <a:xfrm>
            <a:off x="2790093" y="2590605"/>
            <a:ext cx="5709000" cy="1924740"/>
          </a:xfrm>
        </p:spPr>
        <p:txBody>
          <a:bodyPr>
            <a:noAutofit/>
          </a:bodyPr>
          <a:lstStyle>
            <a:lvl1pPr marL="0" indent="0" algn="ctr">
              <a:lnSpc>
                <a:spcPct val="80000"/>
              </a:lnSpc>
              <a:buNone/>
              <a:defRPr sz="4000" b="1" i="0">
                <a:solidFill>
                  <a:schemeClr val="bg1"/>
                </a:solidFill>
                <a:latin typeface="+mj-lt"/>
                <a:cs typeface="Futura Condensed"/>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Key message here</a:t>
            </a:r>
            <a:endParaRPr lang="en-US"/>
          </a:p>
        </p:txBody>
      </p:sp>
    </p:spTree>
    <p:extLst>
      <p:ext uri="{BB962C8B-B14F-4D97-AF65-F5344CB8AC3E}">
        <p14:creationId xmlns:p14="http://schemas.microsoft.com/office/powerpoint/2010/main" val="1907978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Images Dark 7">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E6B476-9734-574C-A977-7EAF4892145A}"/>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5208" t="12999" b="20920"/>
          <a:stretch/>
        </p:blipFill>
        <p:spPr>
          <a:xfrm>
            <a:off x="0" y="1"/>
            <a:ext cx="12192000" cy="5666060"/>
          </a:xfrm>
          <a:prstGeom prst="rect">
            <a:avLst/>
          </a:prstGeom>
        </p:spPr>
      </p:pic>
      <p:pic>
        <p:nvPicPr>
          <p:cNvPr id="9" name="Picture 8" descr="Shape&#10;&#10;Description automatically generated">
            <a:extLst>
              <a:ext uri="{FF2B5EF4-FFF2-40B4-BE49-F238E27FC236}">
                <a16:creationId xmlns:a16="http://schemas.microsoft.com/office/drawing/2014/main" id="{615F98F0-9254-5146-91DC-2CEA16B17348}"/>
              </a:ext>
            </a:extLst>
          </p:cNvPr>
          <p:cNvPicPr>
            <a:picLocks noChangeAspect="1"/>
          </p:cNvPicPr>
          <p:nvPr userDrawn="1"/>
        </p:nvPicPr>
        <p:blipFill>
          <a:blip r:embed="rId3" cstate="email">
            <a:alphaModFix amt="35000"/>
            <a:extLst>
              <a:ext uri="{28A0092B-C50C-407E-A947-70E740481C1C}">
                <a14:useLocalDpi xmlns:a14="http://schemas.microsoft.com/office/drawing/2010/main" val="0"/>
              </a:ext>
            </a:extLst>
          </a:blip>
          <a:stretch>
            <a:fillRect/>
          </a:stretch>
        </p:blipFill>
        <p:spPr>
          <a:xfrm rot="16200000">
            <a:off x="6535977" y="1"/>
            <a:ext cx="5666063" cy="5666063"/>
          </a:xfrm>
          <a:prstGeom prst="rect">
            <a:avLst/>
          </a:prstGeom>
        </p:spPr>
      </p:pic>
      <p:pic>
        <p:nvPicPr>
          <p:cNvPr id="6" name="Picture 5" descr="Shape, circle&#10;&#10;Description automatically generated">
            <a:extLst>
              <a:ext uri="{FF2B5EF4-FFF2-40B4-BE49-F238E27FC236}">
                <a16:creationId xmlns:a16="http://schemas.microsoft.com/office/drawing/2014/main" id="{56A2C23F-F093-6D42-A950-6C128C085FFF}"/>
              </a:ext>
            </a:extLst>
          </p:cNvPr>
          <p:cNvPicPr>
            <a:picLocks noChangeAspect="1"/>
          </p:cNvPicPr>
          <p:nvPr userDrawn="1"/>
        </p:nvPicPr>
        <p:blipFill>
          <a:blip r:embed="rId4" cstate="email">
            <a:alphaModFix amt="76000"/>
            <a:extLst>
              <a:ext uri="{28A0092B-C50C-407E-A947-70E740481C1C}">
                <a14:useLocalDpi xmlns:a14="http://schemas.microsoft.com/office/drawing/2010/main" val="0"/>
              </a:ext>
            </a:extLst>
          </a:blip>
          <a:stretch>
            <a:fillRect/>
          </a:stretch>
        </p:blipFill>
        <p:spPr>
          <a:xfrm rot="5400000">
            <a:off x="2" y="1"/>
            <a:ext cx="5666060" cy="5666060"/>
          </a:xfrm>
          <a:prstGeom prst="rect">
            <a:avLst/>
          </a:prstGeom>
        </p:spPr>
      </p:pic>
      <p:sp>
        <p:nvSpPr>
          <p:cNvPr id="8" name="Text Placeholder 4">
            <a:extLst>
              <a:ext uri="{FF2B5EF4-FFF2-40B4-BE49-F238E27FC236}">
                <a16:creationId xmlns:a16="http://schemas.microsoft.com/office/drawing/2014/main" id="{17B24B8D-BC10-EC46-A688-F852680A9A9F}"/>
              </a:ext>
            </a:extLst>
          </p:cNvPr>
          <p:cNvSpPr>
            <a:spLocks noGrp="1"/>
          </p:cNvSpPr>
          <p:nvPr>
            <p:ph type="body" sz="quarter" idx="11" hasCustomPrompt="1"/>
          </p:nvPr>
        </p:nvSpPr>
        <p:spPr>
          <a:xfrm>
            <a:off x="909200" y="1191935"/>
            <a:ext cx="4776939" cy="2600960"/>
          </a:xfrm>
        </p:spPr>
        <p:txBody>
          <a:bodyPr>
            <a:normAutofit/>
          </a:bodyPr>
          <a:lstStyle>
            <a:lvl1pPr marL="0" indent="0">
              <a:buNone/>
              <a:defRPr sz="1600" b="0" baseline="0">
                <a:solidFill>
                  <a:schemeClr val="bg1"/>
                </a:solidFill>
                <a:latin typeface="Arial"/>
                <a:cs typeface="Arial"/>
              </a:defRPr>
            </a:lvl1pPr>
          </a:lstStyle>
          <a:p>
            <a:pPr lvl="0"/>
            <a:r>
              <a:rPr lang="en-US"/>
              <a:t>Enter your text here</a:t>
            </a:r>
          </a:p>
        </p:txBody>
      </p:sp>
      <p:sp>
        <p:nvSpPr>
          <p:cNvPr id="11" name="Title 1">
            <a:extLst>
              <a:ext uri="{FF2B5EF4-FFF2-40B4-BE49-F238E27FC236}">
                <a16:creationId xmlns:a16="http://schemas.microsoft.com/office/drawing/2014/main" id="{1E735933-1D08-E74F-92BE-4CC431B4C6FC}"/>
              </a:ext>
            </a:extLst>
          </p:cNvPr>
          <p:cNvSpPr>
            <a:spLocks noGrp="1"/>
          </p:cNvSpPr>
          <p:nvPr>
            <p:ph type="ctrTitle" hasCustomPrompt="1"/>
          </p:nvPr>
        </p:nvSpPr>
        <p:spPr>
          <a:xfrm>
            <a:off x="889124" y="317729"/>
            <a:ext cx="4486969" cy="483459"/>
          </a:xfrm>
          <a:noFill/>
          <a:ln>
            <a:noFill/>
          </a:ln>
        </p:spPr>
        <p:txBody>
          <a:bodyPr>
            <a:noAutofit/>
          </a:bodyPr>
          <a:lstStyle>
            <a:lvl1pPr algn="l">
              <a:defRPr sz="2400" b="1" i="0" baseline="0">
                <a:solidFill>
                  <a:schemeClr val="bg1"/>
                </a:solidFill>
                <a:latin typeface="+mj-lt"/>
                <a:cs typeface="Futura Condensed"/>
              </a:defRPr>
            </a:lvl1pPr>
          </a:lstStyle>
          <a:p>
            <a:r>
              <a:rPr lang="en-GB"/>
              <a:t>Title Here</a:t>
            </a:r>
            <a:endParaRPr lang="en-US"/>
          </a:p>
        </p:txBody>
      </p:sp>
    </p:spTree>
    <p:extLst>
      <p:ext uri="{BB962C8B-B14F-4D97-AF65-F5344CB8AC3E}">
        <p14:creationId xmlns:p14="http://schemas.microsoft.com/office/powerpoint/2010/main" val="3723090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CC4E5-4E92-4DB8-95D1-FF920E3E85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B2B26E-6697-4EB0-8CE2-09BC1B6137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FFFA8A-42C0-4030-875F-367944F4675A}"/>
              </a:ext>
            </a:extLst>
          </p:cNvPr>
          <p:cNvSpPr>
            <a:spLocks noGrp="1"/>
          </p:cNvSpPr>
          <p:nvPr>
            <p:ph type="dt" sz="half" idx="10"/>
          </p:nvPr>
        </p:nvSpPr>
        <p:spPr/>
        <p:txBody>
          <a:bodyPr/>
          <a:lstStyle/>
          <a:p>
            <a:fld id="{820F6CBB-E52D-4A31-A195-CCD2A75CE4FE}" type="datetimeFigureOut">
              <a:rPr lang="en-GB" smtClean="0"/>
              <a:t>10/11/2021</a:t>
            </a:fld>
            <a:endParaRPr lang="en-GB"/>
          </a:p>
        </p:txBody>
      </p:sp>
      <p:sp>
        <p:nvSpPr>
          <p:cNvPr id="5" name="Footer Placeholder 4">
            <a:extLst>
              <a:ext uri="{FF2B5EF4-FFF2-40B4-BE49-F238E27FC236}">
                <a16:creationId xmlns:a16="http://schemas.microsoft.com/office/drawing/2014/main" id="{4A162D52-1363-4E80-A2B5-24911C2EC1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7706FA-0FB4-4CFD-95FA-407DF60EE017}"/>
              </a:ext>
            </a:extLst>
          </p:cNvPr>
          <p:cNvSpPr>
            <a:spLocks noGrp="1"/>
          </p:cNvSpPr>
          <p:nvPr>
            <p:ph type="sldNum" sz="quarter" idx="12"/>
          </p:nvPr>
        </p:nvSpPr>
        <p:spPr/>
        <p:txBody>
          <a:bodyPr/>
          <a:lstStyle/>
          <a:p>
            <a:fld id="{D3635909-E7A9-4405-983A-B6B6DEA0205C}" type="slidenum">
              <a:rPr lang="en-GB" smtClean="0"/>
              <a:t>‹#›</a:t>
            </a:fld>
            <a:endParaRPr lang="en-GB"/>
          </a:p>
        </p:txBody>
      </p:sp>
    </p:spTree>
    <p:extLst>
      <p:ext uri="{BB962C8B-B14F-4D97-AF65-F5344CB8AC3E}">
        <p14:creationId xmlns:p14="http://schemas.microsoft.com/office/powerpoint/2010/main" val="3452331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C4523-D1A4-448D-AE31-3A2DB067E6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FE4B9C-DA4B-4315-A38E-A6F1147FBD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FF9C1-4322-4791-9316-ED3E135A38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75492D7-6FAF-4536-A66C-E64151AF4BEC}"/>
              </a:ext>
            </a:extLst>
          </p:cNvPr>
          <p:cNvSpPr>
            <a:spLocks noGrp="1"/>
          </p:cNvSpPr>
          <p:nvPr>
            <p:ph type="dt" sz="half" idx="10"/>
          </p:nvPr>
        </p:nvSpPr>
        <p:spPr/>
        <p:txBody>
          <a:bodyPr/>
          <a:lstStyle/>
          <a:p>
            <a:fld id="{820F6CBB-E52D-4A31-A195-CCD2A75CE4FE}" type="datetimeFigureOut">
              <a:rPr lang="en-GB" smtClean="0"/>
              <a:t>10/11/2021</a:t>
            </a:fld>
            <a:endParaRPr lang="en-GB"/>
          </a:p>
        </p:txBody>
      </p:sp>
      <p:sp>
        <p:nvSpPr>
          <p:cNvPr id="6" name="Footer Placeholder 5">
            <a:extLst>
              <a:ext uri="{FF2B5EF4-FFF2-40B4-BE49-F238E27FC236}">
                <a16:creationId xmlns:a16="http://schemas.microsoft.com/office/drawing/2014/main" id="{275F9548-C554-44F2-8FA8-DC82996459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BCB1C9-E314-4E1B-978E-9559FDBCBE6B}"/>
              </a:ext>
            </a:extLst>
          </p:cNvPr>
          <p:cNvSpPr>
            <a:spLocks noGrp="1"/>
          </p:cNvSpPr>
          <p:nvPr>
            <p:ph type="sldNum" sz="quarter" idx="12"/>
          </p:nvPr>
        </p:nvSpPr>
        <p:spPr/>
        <p:txBody>
          <a:bodyPr/>
          <a:lstStyle/>
          <a:p>
            <a:fld id="{D3635909-E7A9-4405-983A-B6B6DEA0205C}" type="slidenum">
              <a:rPr lang="en-GB" smtClean="0"/>
              <a:t>‹#›</a:t>
            </a:fld>
            <a:endParaRPr lang="en-GB"/>
          </a:p>
        </p:txBody>
      </p:sp>
    </p:spTree>
    <p:extLst>
      <p:ext uri="{BB962C8B-B14F-4D97-AF65-F5344CB8AC3E}">
        <p14:creationId xmlns:p14="http://schemas.microsoft.com/office/powerpoint/2010/main" val="2374342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29C6F-166C-4D65-8EA1-D99D039D91A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8FB298-B5D6-446F-8599-850721E5CE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E3A2F-9CE2-4C2B-8E75-7762740DF1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4735718-AC46-435A-B30B-77E0332506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5F37F7-C413-4079-833A-32836ED4D2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D0D7A67-B810-466F-96B8-64613B4CA8AE}"/>
              </a:ext>
            </a:extLst>
          </p:cNvPr>
          <p:cNvSpPr>
            <a:spLocks noGrp="1"/>
          </p:cNvSpPr>
          <p:nvPr>
            <p:ph type="dt" sz="half" idx="10"/>
          </p:nvPr>
        </p:nvSpPr>
        <p:spPr/>
        <p:txBody>
          <a:bodyPr/>
          <a:lstStyle/>
          <a:p>
            <a:fld id="{820F6CBB-E52D-4A31-A195-CCD2A75CE4FE}" type="datetimeFigureOut">
              <a:rPr lang="en-GB" smtClean="0"/>
              <a:t>10/11/2021</a:t>
            </a:fld>
            <a:endParaRPr lang="en-GB"/>
          </a:p>
        </p:txBody>
      </p:sp>
      <p:sp>
        <p:nvSpPr>
          <p:cNvPr id="8" name="Footer Placeholder 7">
            <a:extLst>
              <a:ext uri="{FF2B5EF4-FFF2-40B4-BE49-F238E27FC236}">
                <a16:creationId xmlns:a16="http://schemas.microsoft.com/office/drawing/2014/main" id="{8C101460-61F3-4294-B5C9-CD371877306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C67AD41-57B5-487D-8EB3-9D5D6472D83A}"/>
              </a:ext>
            </a:extLst>
          </p:cNvPr>
          <p:cNvSpPr>
            <a:spLocks noGrp="1"/>
          </p:cNvSpPr>
          <p:nvPr>
            <p:ph type="sldNum" sz="quarter" idx="12"/>
          </p:nvPr>
        </p:nvSpPr>
        <p:spPr/>
        <p:txBody>
          <a:bodyPr/>
          <a:lstStyle/>
          <a:p>
            <a:fld id="{D3635909-E7A9-4405-983A-B6B6DEA0205C}" type="slidenum">
              <a:rPr lang="en-GB" smtClean="0"/>
              <a:t>‹#›</a:t>
            </a:fld>
            <a:endParaRPr lang="en-GB"/>
          </a:p>
        </p:txBody>
      </p:sp>
    </p:spTree>
    <p:extLst>
      <p:ext uri="{BB962C8B-B14F-4D97-AF65-F5344CB8AC3E}">
        <p14:creationId xmlns:p14="http://schemas.microsoft.com/office/powerpoint/2010/main" val="3630041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A373E-FC63-417E-B0B5-0CFBB9BBF7F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AAFE56-085C-41CB-BC2A-6C59FDB64A92}"/>
              </a:ext>
            </a:extLst>
          </p:cNvPr>
          <p:cNvSpPr>
            <a:spLocks noGrp="1"/>
          </p:cNvSpPr>
          <p:nvPr>
            <p:ph type="dt" sz="half" idx="10"/>
          </p:nvPr>
        </p:nvSpPr>
        <p:spPr/>
        <p:txBody>
          <a:bodyPr/>
          <a:lstStyle/>
          <a:p>
            <a:fld id="{820F6CBB-E52D-4A31-A195-CCD2A75CE4FE}" type="datetimeFigureOut">
              <a:rPr lang="en-GB" smtClean="0"/>
              <a:t>10/11/2021</a:t>
            </a:fld>
            <a:endParaRPr lang="en-GB"/>
          </a:p>
        </p:txBody>
      </p:sp>
      <p:sp>
        <p:nvSpPr>
          <p:cNvPr id="4" name="Footer Placeholder 3">
            <a:extLst>
              <a:ext uri="{FF2B5EF4-FFF2-40B4-BE49-F238E27FC236}">
                <a16:creationId xmlns:a16="http://schemas.microsoft.com/office/drawing/2014/main" id="{2E751DC0-40D8-4CCF-892E-7A1AD727FD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D635340-0EBF-4DAD-B271-BDD838FB6CEA}"/>
              </a:ext>
            </a:extLst>
          </p:cNvPr>
          <p:cNvSpPr>
            <a:spLocks noGrp="1"/>
          </p:cNvSpPr>
          <p:nvPr>
            <p:ph type="sldNum" sz="quarter" idx="12"/>
          </p:nvPr>
        </p:nvSpPr>
        <p:spPr/>
        <p:txBody>
          <a:bodyPr/>
          <a:lstStyle/>
          <a:p>
            <a:fld id="{D3635909-E7A9-4405-983A-B6B6DEA0205C}" type="slidenum">
              <a:rPr lang="en-GB" smtClean="0"/>
              <a:t>‹#›</a:t>
            </a:fld>
            <a:endParaRPr lang="en-GB"/>
          </a:p>
        </p:txBody>
      </p:sp>
    </p:spTree>
    <p:extLst>
      <p:ext uri="{BB962C8B-B14F-4D97-AF65-F5344CB8AC3E}">
        <p14:creationId xmlns:p14="http://schemas.microsoft.com/office/powerpoint/2010/main" val="2423258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74C41E-41C2-4660-99F4-41177AAA3C53}"/>
              </a:ext>
            </a:extLst>
          </p:cNvPr>
          <p:cNvSpPr>
            <a:spLocks noGrp="1"/>
          </p:cNvSpPr>
          <p:nvPr>
            <p:ph type="dt" sz="half" idx="10"/>
          </p:nvPr>
        </p:nvSpPr>
        <p:spPr/>
        <p:txBody>
          <a:bodyPr/>
          <a:lstStyle/>
          <a:p>
            <a:fld id="{820F6CBB-E52D-4A31-A195-CCD2A75CE4FE}" type="datetimeFigureOut">
              <a:rPr lang="en-GB" smtClean="0"/>
              <a:t>10/11/2021</a:t>
            </a:fld>
            <a:endParaRPr lang="en-GB"/>
          </a:p>
        </p:txBody>
      </p:sp>
      <p:sp>
        <p:nvSpPr>
          <p:cNvPr id="3" name="Footer Placeholder 2">
            <a:extLst>
              <a:ext uri="{FF2B5EF4-FFF2-40B4-BE49-F238E27FC236}">
                <a16:creationId xmlns:a16="http://schemas.microsoft.com/office/drawing/2014/main" id="{77C1C2B2-B379-469B-AB24-186D81FD682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D27DF81-18B5-4A1A-A25A-EABCCFBBC30F}"/>
              </a:ext>
            </a:extLst>
          </p:cNvPr>
          <p:cNvSpPr>
            <a:spLocks noGrp="1"/>
          </p:cNvSpPr>
          <p:nvPr>
            <p:ph type="sldNum" sz="quarter" idx="12"/>
          </p:nvPr>
        </p:nvSpPr>
        <p:spPr/>
        <p:txBody>
          <a:bodyPr/>
          <a:lstStyle/>
          <a:p>
            <a:fld id="{D3635909-E7A9-4405-983A-B6B6DEA0205C}" type="slidenum">
              <a:rPr lang="en-GB" smtClean="0"/>
              <a:t>‹#›</a:t>
            </a:fld>
            <a:endParaRPr lang="en-GB"/>
          </a:p>
        </p:txBody>
      </p:sp>
    </p:spTree>
    <p:extLst>
      <p:ext uri="{BB962C8B-B14F-4D97-AF65-F5344CB8AC3E}">
        <p14:creationId xmlns:p14="http://schemas.microsoft.com/office/powerpoint/2010/main" val="651997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CC476-FF3A-411D-8F78-75AB3CBB28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ADFF86E-7537-40B7-8027-1291F14C16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AE394FC-5A68-4896-ACB0-A01119156D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8A5F60-9B27-478C-AEA2-956B53033DAB}"/>
              </a:ext>
            </a:extLst>
          </p:cNvPr>
          <p:cNvSpPr>
            <a:spLocks noGrp="1"/>
          </p:cNvSpPr>
          <p:nvPr>
            <p:ph type="dt" sz="half" idx="10"/>
          </p:nvPr>
        </p:nvSpPr>
        <p:spPr/>
        <p:txBody>
          <a:bodyPr/>
          <a:lstStyle/>
          <a:p>
            <a:fld id="{820F6CBB-E52D-4A31-A195-CCD2A75CE4FE}" type="datetimeFigureOut">
              <a:rPr lang="en-GB" smtClean="0"/>
              <a:t>10/11/2021</a:t>
            </a:fld>
            <a:endParaRPr lang="en-GB"/>
          </a:p>
        </p:txBody>
      </p:sp>
      <p:sp>
        <p:nvSpPr>
          <p:cNvPr id="6" name="Footer Placeholder 5">
            <a:extLst>
              <a:ext uri="{FF2B5EF4-FFF2-40B4-BE49-F238E27FC236}">
                <a16:creationId xmlns:a16="http://schemas.microsoft.com/office/drawing/2014/main" id="{6C274391-D4DB-4069-B0D2-FDB47F4401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6664D7-A0AC-4C38-B817-04D9F8A9A6F5}"/>
              </a:ext>
            </a:extLst>
          </p:cNvPr>
          <p:cNvSpPr>
            <a:spLocks noGrp="1"/>
          </p:cNvSpPr>
          <p:nvPr>
            <p:ph type="sldNum" sz="quarter" idx="12"/>
          </p:nvPr>
        </p:nvSpPr>
        <p:spPr/>
        <p:txBody>
          <a:bodyPr/>
          <a:lstStyle/>
          <a:p>
            <a:fld id="{D3635909-E7A9-4405-983A-B6B6DEA0205C}" type="slidenum">
              <a:rPr lang="en-GB" smtClean="0"/>
              <a:t>‹#›</a:t>
            </a:fld>
            <a:endParaRPr lang="en-GB"/>
          </a:p>
        </p:txBody>
      </p:sp>
    </p:spTree>
    <p:extLst>
      <p:ext uri="{BB962C8B-B14F-4D97-AF65-F5344CB8AC3E}">
        <p14:creationId xmlns:p14="http://schemas.microsoft.com/office/powerpoint/2010/main" val="4108423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00931-737F-4664-8250-CBAEEB49D5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000822D-55E0-4E0F-8B1A-0C13D1AE7C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B1062AC-37D9-4843-BFB0-D2042CA533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91BA25-A2E2-43C3-9650-E12946F5927E}"/>
              </a:ext>
            </a:extLst>
          </p:cNvPr>
          <p:cNvSpPr>
            <a:spLocks noGrp="1"/>
          </p:cNvSpPr>
          <p:nvPr>
            <p:ph type="dt" sz="half" idx="10"/>
          </p:nvPr>
        </p:nvSpPr>
        <p:spPr/>
        <p:txBody>
          <a:bodyPr/>
          <a:lstStyle/>
          <a:p>
            <a:fld id="{820F6CBB-E52D-4A31-A195-CCD2A75CE4FE}" type="datetimeFigureOut">
              <a:rPr lang="en-GB" smtClean="0"/>
              <a:t>10/11/2021</a:t>
            </a:fld>
            <a:endParaRPr lang="en-GB"/>
          </a:p>
        </p:txBody>
      </p:sp>
      <p:sp>
        <p:nvSpPr>
          <p:cNvPr id="6" name="Footer Placeholder 5">
            <a:extLst>
              <a:ext uri="{FF2B5EF4-FFF2-40B4-BE49-F238E27FC236}">
                <a16:creationId xmlns:a16="http://schemas.microsoft.com/office/drawing/2014/main" id="{8B0B69ED-171E-49E7-B434-BF3791ACAC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25A267-0079-4FA1-89EF-CE23D73FF698}"/>
              </a:ext>
            </a:extLst>
          </p:cNvPr>
          <p:cNvSpPr>
            <a:spLocks noGrp="1"/>
          </p:cNvSpPr>
          <p:nvPr>
            <p:ph type="sldNum" sz="quarter" idx="12"/>
          </p:nvPr>
        </p:nvSpPr>
        <p:spPr/>
        <p:txBody>
          <a:bodyPr/>
          <a:lstStyle/>
          <a:p>
            <a:fld id="{D3635909-E7A9-4405-983A-B6B6DEA0205C}" type="slidenum">
              <a:rPr lang="en-GB" smtClean="0"/>
              <a:t>‹#›</a:t>
            </a:fld>
            <a:endParaRPr lang="en-GB"/>
          </a:p>
        </p:txBody>
      </p:sp>
    </p:spTree>
    <p:extLst>
      <p:ext uri="{BB962C8B-B14F-4D97-AF65-F5344CB8AC3E}">
        <p14:creationId xmlns:p14="http://schemas.microsoft.com/office/powerpoint/2010/main" val="3277835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21A51-6F3D-46B8-9F3D-0E1F49FA43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3111DC6-286E-47E6-A5B8-9E5D2AF8FF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9323BC-88F8-4914-B5C7-EDE3893D47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0F6CBB-E52D-4A31-A195-CCD2A75CE4FE}" type="datetimeFigureOut">
              <a:rPr lang="en-GB" smtClean="0"/>
              <a:t>10/11/2021</a:t>
            </a:fld>
            <a:endParaRPr lang="en-GB"/>
          </a:p>
        </p:txBody>
      </p:sp>
      <p:sp>
        <p:nvSpPr>
          <p:cNvPr id="5" name="Footer Placeholder 4">
            <a:extLst>
              <a:ext uri="{FF2B5EF4-FFF2-40B4-BE49-F238E27FC236}">
                <a16:creationId xmlns:a16="http://schemas.microsoft.com/office/drawing/2014/main" id="{33A7053B-F137-44F6-92F1-D9FF448CA3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13FAEE9-C412-40A2-A2EA-79437B38FD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35909-E7A9-4405-983A-B6B6DEA0205C}" type="slidenum">
              <a:rPr lang="en-GB" smtClean="0"/>
              <a:t>‹#›</a:t>
            </a:fld>
            <a:endParaRPr lang="en-GB"/>
          </a:p>
        </p:txBody>
      </p:sp>
    </p:spTree>
    <p:extLst>
      <p:ext uri="{BB962C8B-B14F-4D97-AF65-F5344CB8AC3E}">
        <p14:creationId xmlns:p14="http://schemas.microsoft.com/office/powerpoint/2010/main" val="189414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chart" Target="../charts/chart8.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chart" Target="../charts/chart12.xml"/><Relationship Id="rId7" Type="http://schemas.openxmlformats.org/officeDocument/2006/relationships/image" Target="../media/image14.svg"/><Relationship Id="rId12"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13.png"/><Relationship Id="rId11" Type="http://schemas.openxmlformats.org/officeDocument/2006/relationships/image" Target="../media/image19.svg"/><Relationship Id="rId5" Type="http://schemas.openxmlformats.org/officeDocument/2006/relationships/chart" Target="../charts/chart14.xml"/><Relationship Id="rId10" Type="http://schemas.openxmlformats.org/officeDocument/2006/relationships/image" Target="../media/image18.png"/><Relationship Id="rId4" Type="http://schemas.openxmlformats.org/officeDocument/2006/relationships/chart" Target="../charts/chart13.xml"/><Relationship Id="rId9" Type="http://schemas.openxmlformats.org/officeDocument/2006/relationships/image" Target="../media/image17.svg"/></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chart" Target="../charts/char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chart" Target="../charts/chart20.xml"/></Relationships>
</file>

<file path=ppt/slides/_rels/slide2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1.xml"/><Relationship Id="rId1" Type="http://schemas.openxmlformats.org/officeDocument/2006/relationships/slideLayout" Target="../slideLayouts/slideLayout19.xml"/><Relationship Id="rId5" Type="http://schemas.openxmlformats.org/officeDocument/2006/relationships/image" Target="../media/image25.png"/><Relationship Id="rId4" Type="http://schemas.openxmlformats.org/officeDocument/2006/relationships/chart" Target="../charts/char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9.xml"/><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9.xml"/><Relationship Id="rId6" Type="http://schemas.openxmlformats.org/officeDocument/2006/relationships/image" Target="../media/image28.png"/><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hyperlink" Target="mailto:c.howell@heylep.com" TargetMode="External"/><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3CE83288-5F50-4DAD-98A8-1DDF8EEAA7F2}"/>
              </a:ext>
            </a:extLst>
          </p:cNvPr>
          <p:cNvPicPr>
            <a:picLocks noChangeAspect="1"/>
          </p:cNvPicPr>
          <p:nvPr/>
        </p:nvPicPr>
        <p:blipFill>
          <a:blip r:embed="rId3" cstate="email">
            <a:alphaModFix/>
            <a:extLst>
              <a:ext uri="{28A0092B-C50C-407E-A947-70E740481C1C}">
                <a14:useLocalDpi xmlns:a14="http://schemas.microsoft.com/office/drawing/2010/main" val="0"/>
              </a:ext>
            </a:extLst>
          </a:blip>
          <a:stretch>
            <a:fillRect/>
          </a:stretch>
        </p:blipFill>
        <p:spPr>
          <a:xfrm>
            <a:off x="1" y="-1"/>
            <a:ext cx="5666063" cy="5666063"/>
          </a:xfrm>
          <a:prstGeom prst="rect">
            <a:avLst/>
          </a:prstGeom>
        </p:spPr>
      </p:pic>
      <p:pic>
        <p:nvPicPr>
          <p:cNvPr id="9" name="Picture 8" descr="Shape, circle&#10;&#10;Description automatically generated">
            <a:extLst>
              <a:ext uri="{FF2B5EF4-FFF2-40B4-BE49-F238E27FC236}">
                <a16:creationId xmlns:a16="http://schemas.microsoft.com/office/drawing/2014/main" id="{4659FEA2-51B3-44FE-843B-ADEDB801D701}"/>
              </a:ext>
            </a:extLst>
          </p:cNvPr>
          <p:cNvPicPr>
            <a:picLocks noChangeAspect="1"/>
          </p:cNvPicPr>
          <p:nvPr/>
        </p:nvPicPr>
        <p:blipFill>
          <a:blip r:embed="rId4" cstate="email">
            <a:alphaModFix amt="76000"/>
            <a:extLst>
              <a:ext uri="{28A0092B-C50C-407E-A947-70E740481C1C}">
                <a14:useLocalDpi xmlns:a14="http://schemas.microsoft.com/office/drawing/2010/main" val="0"/>
              </a:ext>
            </a:extLst>
          </a:blip>
          <a:stretch>
            <a:fillRect/>
          </a:stretch>
        </p:blipFill>
        <p:spPr>
          <a:xfrm rot="5400000">
            <a:off x="20079" y="-1"/>
            <a:ext cx="5666060" cy="5666060"/>
          </a:xfrm>
          <a:prstGeom prst="rect">
            <a:avLst/>
          </a:prstGeom>
        </p:spPr>
      </p:pic>
      <p:sp>
        <p:nvSpPr>
          <p:cNvPr id="4" name="Title 3">
            <a:extLst>
              <a:ext uri="{FF2B5EF4-FFF2-40B4-BE49-F238E27FC236}">
                <a16:creationId xmlns:a16="http://schemas.microsoft.com/office/drawing/2014/main" id="{55EDD289-E623-5142-8C83-E5A69912C225}"/>
              </a:ext>
            </a:extLst>
          </p:cNvPr>
          <p:cNvSpPr>
            <a:spLocks noGrp="1"/>
          </p:cNvSpPr>
          <p:nvPr>
            <p:ph type="ctrTitle"/>
          </p:nvPr>
        </p:nvSpPr>
        <p:spPr>
          <a:xfrm>
            <a:off x="1" y="1229401"/>
            <a:ext cx="5706217" cy="1965960"/>
          </a:xfrm>
          <a:noFill/>
        </p:spPr>
        <p:txBody>
          <a:bodyPr/>
          <a:lstStyle/>
          <a:p>
            <a:r>
              <a:rPr lang="en-GB" sz="3733"/>
              <a:t>Hull &amp; East Yorkshire Local Enterprise Partnership </a:t>
            </a:r>
            <a:endParaRPr lang="en-US" sz="3733" dirty="0"/>
          </a:p>
        </p:txBody>
      </p:sp>
      <p:sp>
        <p:nvSpPr>
          <p:cNvPr id="12" name="TextBox 11">
            <a:extLst>
              <a:ext uri="{FF2B5EF4-FFF2-40B4-BE49-F238E27FC236}">
                <a16:creationId xmlns:a16="http://schemas.microsoft.com/office/drawing/2014/main" id="{92989216-6297-49BA-8331-764017D205A8}"/>
              </a:ext>
            </a:extLst>
          </p:cNvPr>
          <p:cNvSpPr txBox="1"/>
          <p:nvPr/>
        </p:nvSpPr>
        <p:spPr>
          <a:xfrm>
            <a:off x="0" y="736959"/>
            <a:ext cx="5686139" cy="461729"/>
          </a:xfrm>
          <a:prstGeom prst="rect">
            <a:avLst/>
          </a:prstGeom>
          <a:noFill/>
        </p:spPr>
        <p:txBody>
          <a:bodyPr wrap="square">
            <a:spAutoFit/>
          </a:bodyPr>
          <a:lstStyle/>
          <a:p>
            <a:pPr defTabSz="914377">
              <a:lnSpc>
                <a:spcPct val="90000"/>
              </a:lnSpc>
              <a:spcBef>
                <a:spcPct val="0"/>
              </a:spcBef>
              <a:spcAft>
                <a:spcPts val="600"/>
              </a:spcAft>
              <a:defRPr/>
            </a:pPr>
            <a:r>
              <a:rPr lang="en-US" sz="2667">
                <a:solidFill>
                  <a:schemeClr val="bg1"/>
                </a:solidFill>
                <a:latin typeface="+mj-lt"/>
              </a:rPr>
              <a:t>COVID-19 Impact Assessment </a:t>
            </a:r>
          </a:p>
        </p:txBody>
      </p:sp>
      <p:sp>
        <p:nvSpPr>
          <p:cNvPr id="14" name="TextBox 13">
            <a:extLst>
              <a:ext uri="{FF2B5EF4-FFF2-40B4-BE49-F238E27FC236}">
                <a16:creationId xmlns:a16="http://schemas.microsoft.com/office/drawing/2014/main" id="{D58EF8CD-8C0E-4323-8AD0-CBDDBB2B6F87}"/>
              </a:ext>
            </a:extLst>
          </p:cNvPr>
          <p:cNvSpPr txBox="1"/>
          <p:nvPr/>
        </p:nvSpPr>
        <p:spPr>
          <a:xfrm>
            <a:off x="1" y="4982796"/>
            <a:ext cx="5666060" cy="424732"/>
          </a:xfrm>
          <a:prstGeom prst="rect">
            <a:avLst/>
          </a:prstGeom>
          <a:noFill/>
        </p:spPr>
        <p:txBody>
          <a:bodyPr wrap="square">
            <a:spAutoFit/>
          </a:bodyPr>
          <a:lstStyle/>
          <a:p>
            <a:pPr defTabSz="914377">
              <a:lnSpc>
                <a:spcPct val="90000"/>
              </a:lnSpc>
              <a:spcBef>
                <a:spcPct val="0"/>
              </a:spcBef>
              <a:spcAft>
                <a:spcPts val="600"/>
              </a:spcAft>
              <a:defRPr/>
            </a:pPr>
            <a:r>
              <a:rPr lang="en-GB" sz="2400" b="1">
                <a:solidFill>
                  <a:schemeClr val="bg1"/>
                </a:solidFill>
                <a:latin typeface="+mj-lt"/>
              </a:rPr>
              <a:t>Update Report </a:t>
            </a:r>
            <a:r>
              <a:rPr lang="en-GB" sz="2400">
                <a:solidFill>
                  <a:schemeClr val="bg1"/>
                </a:solidFill>
                <a:latin typeface="+mj-lt"/>
              </a:rPr>
              <a:t>– October 2021</a:t>
            </a:r>
            <a:endParaRPr lang="en-US" sz="2400">
              <a:solidFill>
                <a:schemeClr val="bg1"/>
              </a:solidFill>
              <a:latin typeface="+mj-lt"/>
            </a:endParaRPr>
          </a:p>
        </p:txBody>
      </p:sp>
      <p:pic>
        <p:nvPicPr>
          <p:cNvPr id="2" name="Picture 1">
            <a:extLst>
              <a:ext uri="{FF2B5EF4-FFF2-40B4-BE49-F238E27FC236}">
                <a16:creationId xmlns:a16="http://schemas.microsoft.com/office/drawing/2014/main" id="{DADC3DE6-76F5-4364-A7BD-1A002B16EE11}"/>
              </a:ext>
            </a:extLst>
          </p:cNvPr>
          <p:cNvPicPr>
            <a:picLocks noChangeAspect="1"/>
          </p:cNvPicPr>
          <p:nvPr/>
        </p:nvPicPr>
        <p:blipFill rotWithShape="1">
          <a:blip r:embed="rId5">
            <a:alphaModFix amt="70000"/>
          </a:blip>
          <a:srcRect l="40823" t="-225" r="5870" b="-1"/>
          <a:stretch/>
        </p:blipFill>
        <p:spPr>
          <a:xfrm>
            <a:off x="5683325" y="-37464"/>
            <a:ext cx="6508675" cy="5703525"/>
          </a:xfrm>
          <a:prstGeom prst="rect">
            <a:avLst/>
          </a:prstGeom>
        </p:spPr>
      </p:pic>
    </p:spTree>
    <p:extLst>
      <p:ext uri="{BB962C8B-B14F-4D97-AF65-F5344CB8AC3E}">
        <p14:creationId xmlns:p14="http://schemas.microsoft.com/office/powerpoint/2010/main" val="3526191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CD19AB7-9BA2-CE40-9986-B2B829F2A66C}"/>
              </a:ext>
            </a:extLst>
          </p:cNvPr>
          <p:cNvSpPr>
            <a:spLocks noGrp="1"/>
          </p:cNvSpPr>
          <p:nvPr>
            <p:ph type="ctrTitle"/>
          </p:nvPr>
        </p:nvSpPr>
        <p:spPr>
          <a:xfrm>
            <a:off x="762123" y="119167"/>
            <a:ext cx="6913757" cy="615224"/>
          </a:xfrm>
        </p:spPr>
        <p:txBody>
          <a:bodyPr/>
          <a:lstStyle/>
          <a:p>
            <a:r>
              <a:rPr lang="en-GB" dirty="0">
                <a:latin typeface="Arial" panose="020B0604020202020204" pitchFamily="34" charset="0"/>
                <a:cs typeface="Arial" panose="020B0604020202020204" pitchFamily="34" charset="0"/>
              </a:rPr>
              <a:t>Insolvencies</a:t>
            </a:r>
            <a:endParaRPr lang="en-US" dirty="0">
              <a:latin typeface="Arial" panose="020B0604020202020204" pitchFamily="34" charset="0"/>
              <a:cs typeface="Arial" panose="020B0604020202020204" pitchFamily="34" charset="0"/>
            </a:endParaRPr>
          </a:p>
        </p:txBody>
      </p:sp>
      <p:sp>
        <p:nvSpPr>
          <p:cNvPr id="6" name="Text Placeholder 9">
            <a:extLst>
              <a:ext uri="{FF2B5EF4-FFF2-40B4-BE49-F238E27FC236}">
                <a16:creationId xmlns:a16="http://schemas.microsoft.com/office/drawing/2014/main" id="{57017033-7209-4A40-B22A-29384005BA36}"/>
              </a:ext>
            </a:extLst>
          </p:cNvPr>
          <p:cNvSpPr txBox="1">
            <a:spLocks/>
          </p:cNvSpPr>
          <p:nvPr/>
        </p:nvSpPr>
        <p:spPr>
          <a:xfrm>
            <a:off x="106680" y="0"/>
            <a:ext cx="782443" cy="615224"/>
          </a:xfrm>
          <a:prstGeom prst="rect">
            <a:avLst/>
          </a:prstGeom>
        </p:spPr>
        <p:txBody>
          <a:bodyPr vert="horz" lIns="121920" tIns="60960" rIns="121920" bIns="60960" rtlCol="0" anchor="t">
            <a:normAutofit/>
          </a:bodyPr>
          <a:lstStyle>
            <a:lvl1pPr marL="0" indent="0" algn="l" defTabSz="342900" rtl="0" eaLnBrk="1" latinLnBrk="0" hangingPunct="1">
              <a:spcBef>
                <a:spcPct val="20000"/>
              </a:spcBef>
              <a:buFontTx/>
              <a:buNone/>
              <a:defRPr sz="1800" b="1" kern="1200">
                <a:solidFill>
                  <a:srgbClr val="0F1C4E"/>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endParaRPr lang="en-US" sz="1600" b="0" dirty="0"/>
          </a:p>
        </p:txBody>
      </p:sp>
      <p:sp>
        <p:nvSpPr>
          <p:cNvPr id="3" name="Subtitle 2">
            <a:extLst>
              <a:ext uri="{FF2B5EF4-FFF2-40B4-BE49-F238E27FC236}">
                <a16:creationId xmlns:a16="http://schemas.microsoft.com/office/drawing/2014/main" id="{042D9405-342F-4AA0-9F91-C15FFF37FFD6}"/>
              </a:ext>
            </a:extLst>
          </p:cNvPr>
          <p:cNvSpPr>
            <a:spLocks noGrp="1"/>
          </p:cNvSpPr>
          <p:nvPr>
            <p:ph type="subTitle" idx="1"/>
          </p:nvPr>
        </p:nvSpPr>
        <p:spPr>
          <a:xfrm>
            <a:off x="106680" y="975400"/>
            <a:ext cx="4609347" cy="4361829"/>
          </a:xfrm>
        </p:spPr>
        <p:txBody>
          <a:bodyPr/>
          <a:lstStyle/>
          <a:p>
            <a:pPr marL="285750" indent="-285750">
              <a:buFont typeface="Arial" panose="020B0604020202020204" pitchFamily="34" charset="0"/>
              <a:buChar char="•"/>
            </a:pPr>
            <a:r>
              <a:rPr lang="en-GB" sz="1800" b="0" dirty="0"/>
              <a:t>Peak insolvencies in Humber (29 insolvencies) and in HEY area (23 insolvencies) during first national lockdown. </a:t>
            </a:r>
          </a:p>
          <a:p>
            <a:pPr marL="285750" indent="-285750">
              <a:buFont typeface="Arial" panose="020B0604020202020204" pitchFamily="34" charset="0"/>
              <a:buChar char="•"/>
            </a:pPr>
            <a:r>
              <a:rPr lang="en-GB" sz="1800" b="0" dirty="0"/>
              <a:t>Level of insolvencies not sustained, likely as a result of government business support programmes </a:t>
            </a:r>
          </a:p>
          <a:p>
            <a:pPr marL="285750" indent="-285750">
              <a:buFont typeface="Arial" panose="020B0604020202020204" pitchFamily="34" charset="0"/>
              <a:buChar char="•"/>
            </a:pPr>
            <a:r>
              <a:rPr lang="en-GB" sz="1800" b="0" dirty="0"/>
              <a:t>Other periods also saw insolvency levels rise, notably in February and March 2021, during the third national lockdown. </a:t>
            </a:r>
          </a:p>
          <a:p>
            <a:pPr marL="285750" indent="-285750">
              <a:buFont typeface="Arial" panose="020B0604020202020204" pitchFamily="34" charset="0"/>
              <a:buChar char="•"/>
            </a:pPr>
            <a:r>
              <a:rPr lang="en-GB" sz="1800" b="0" dirty="0"/>
              <a:t>Business insolvencies in the HEY have reduced since March 2021 but Hull is displaying signs of increasing.</a:t>
            </a:r>
            <a:endParaRPr lang="en-US" sz="1800" b="0" dirty="0"/>
          </a:p>
        </p:txBody>
      </p:sp>
      <p:sp>
        <p:nvSpPr>
          <p:cNvPr id="10" name="TextBox 9">
            <a:extLst>
              <a:ext uri="{FF2B5EF4-FFF2-40B4-BE49-F238E27FC236}">
                <a16:creationId xmlns:a16="http://schemas.microsoft.com/office/drawing/2014/main" id="{A4EAF3E5-E763-4329-81B3-5A1C77875855}"/>
              </a:ext>
            </a:extLst>
          </p:cNvPr>
          <p:cNvSpPr txBox="1"/>
          <p:nvPr/>
        </p:nvSpPr>
        <p:spPr>
          <a:xfrm>
            <a:off x="6096000" y="6510904"/>
            <a:ext cx="3914355" cy="347097"/>
          </a:xfrm>
          <a:prstGeom prst="rect">
            <a:avLst/>
          </a:prstGeom>
          <a:noFill/>
        </p:spPr>
        <p:txBody>
          <a:bodyPr vert="horz" wrap="none" lIns="121920" tIns="60960" rIns="121920" bIns="60960" rtlCol="0" anchor="ctr">
            <a:normAutofit/>
          </a:bodyPr>
          <a:lstStyle/>
          <a:p>
            <a:r>
              <a:rPr lang="en-GB" sz="800">
                <a:solidFill>
                  <a:srgbClr val="0F1C4E"/>
                </a:solidFill>
                <a:latin typeface="Arial"/>
                <a:cs typeface="Arial"/>
              </a:rPr>
              <a:t>Source: The Gazette, Hatch analysis</a:t>
            </a:r>
            <a:endParaRPr lang="en-US" sz="800">
              <a:solidFill>
                <a:srgbClr val="0F1C4E"/>
              </a:solidFill>
              <a:latin typeface="Arial"/>
              <a:cs typeface="Arial"/>
            </a:endParaRPr>
          </a:p>
        </p:txBody>
      </p:sp>
      <p:sp>
        <p:nvSpPr>
          <p:cNvPr id="7" name="TextBox 6">
            <a:extLst>
              <a:ext uri="{FF2B5EF4-FFF2-40B4-BE49-F238E27FC236}">
                <a16:creationId xmlns:a16="http://schemas.microsoft.com/office/drawing/2014/main" id="{C952703B-A67D-4C97-BA3D-940F382B5666}"/>
              </a:ext>
            </a:extLst>
          </p:cNvPr>
          <p:cNvSpPr txBox="1"/>
          <p:nvPr/>
        </p:nvSpPr>
        <p:spPr>
          <a:xfrm>
            <a:off x="4678091" y="133206"/>
            <a:ext cx="7398955" cy="338554"/>
          </a:xfrm>
          <a:prstGeom prst="rect">
            <a:avLst/>
          </a:prstGeom>
          <a:noFill/>
        </p:spPr>
        <p:txBody>
          <a:bodyPr wrap="square">
            <a:spAutoFit/>
          </a:bodyPr>
          <a:lstStyle/>
          <a:p>
            <a:pPr algn="ctr"/>
            <a:r>
              <a:rPr lang="en-GB" sz="1600" b="1">
                <a:solidFill>
                  <a:srgbClr val="0F1C4E"/>
                </a:solidFill>
                <a:latin typeface="Arial"/>
                <a:cs typeface="Arial"/>
              </a:rPr>
              <a:t>Insolvencies, 2020 to September 2021</a:t>
            </a:r>
            <a:endParaRPr lang="en-US" sz="2400"/>
          </a:p>
        </p:txBody>
      </p:sp>
      <p:graphicFrame>
        <p:nvGraphicFramePr>
          <p:cNvPr id="11" name="Chart 10">
            <a:extLst>
              <a:ext uri="{FF2B5EF4-FFF2-40B4-BE49-F238E27FC236}">
                <a16:creationId xmlns:a16="http://schemas.microsoft.com/office/drawing/2014/main" id="{DB92D123-A1AF-4FD9-BD7E-E61E944EA641}"/>
              </a:ext>
            </a:extLst>
          </p:cNvPr>
          <p:cNvGraphicFramePr>
            <a:graphicFrameLocks/>
          </p:cNvGraphicFramePr>
          <p:nvPr/>
        </p:nvGraphicFramePr>
        <p:xfrm>
          <a:off x="4505062" y="493382"/>
          <a:ext cx="7636261" cy="51964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9877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CD19AB7-9BA2-CE40-9986-B2B829F2A66C}"/>
              </a:ext>
            </a:extLst>
          </p:cNvPr>
          <p:cNvSpPr>
            <a:spLocks noGrp="1"/>
          </p:cNvSpPr>
          <p:nvPr>
            <p:ph type="ctrTitle"/>
          </p:nvPr>
        </p:nvSpPr>
        <p:spPr>
          <a:xfrm>
            <a:off x="641640" y="129761"/>
            <a:ext cx="6913757" cy="615224"/>
          </a:xfrm>
        </p:spPr>
        <p:txBody>
          <a:bodyPr/>
          <a:lstStyle/>
          <a:p>
            <a:r>
              <a:rPr lang="en-GB" dirty="0">
                <a:latin typeface="Arial" panose="020B0604020202020204" pitchFamily="34" charset="0"/>
                <a:cs typeface="Arial" panose="020B0604020202020204" pitchFamily="34" charset="0"/>
              </a:rPr>
              <a:t>Purchasing Managers Index (PMI)</a:t>
            </a:r>
            <a:endParaRPr lang="en-US" dirty="0">
              <a:latin typeface="Arial" panose="020B0604020202020204" pitchFamily="34" charset="0"/>
              <a:cs typeface="Arial" panose="020B0604020202020204" pitchFamily="34" charset="0"/>
            </a:endParaRPr>
          </a:p>
        </p:txBody>
      </p:sp>
      <p:sp>
        <p:nvSpPr>
          <p:cNvPr id="6" name="Text Placeholder 9">
            <a:extLst>
              <a:ext uri="{FF2B5EF4-FFF2-40B4-BE49-F238E27FC236}">
                <a16:creationId xmlns:a16="http://schemas.microsoft.com/office/drawing/2014/main" id="{57017033-7209-4A40-B22A-29384005BA36}"/>
              </a:ext>
            </a:extLst>
          </p:cNvPr>
          <p:cNvSpPr txBox="1">
            <a:spLocks/>
          </p:cNvSpPr>
          <p:nvPr/>
        </p:nvSpPr>
        <p:spPr>
          <a:xfrm>
            <a:off x="106680" y="0"/>
            <a:ext cx="782443" cy="615224"/>
          </a:xfrm>
          <a:prstGeom prst="rect">
            <a:avLst/>
          </a:prstGeom>
        </p:spPr>
        <p:txBody>
          <a:bodyPr vert="horz" lIns="121920" tIns="60960" rIns="121920" bIns="60960" rtlCol="0" anchor="t">
            <a:normAutofit/>
          </a:bodyPr>
          <a:lstStyle>
            <a:lvl1pPr marL="0" indent="0" algn="l" defTabSz="342900" rtl="0" eaLnBrk="1" latinLnBrk="0" hangingPunct="1">
              <a:spcBef>
                <a:spcPct val="20000"/>
              </a:spcBef>
              <a:buFontTx/>
              <a:buNone/>
              <a:defRPr sz="1800" b="1" kern="1200">
                <a:solidFill>
                  <a:srgbClr val="0F1C4E"/>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endParaRPr lang="en-US" sz="1600" b="0" dirty="0"/>
          </a:p>
        </p:txBody>
      </p:sp>
      <p:sp>
        <p:nvSpPr>
          <p:cNvPr id="3" name="Subtitle 2">
            <a:extLst>
              <a:ext uri="{FF2B5EF4-FFF2-40B4-BE49-F238E27FC236}">
                <a16:creationId xmlns:a16="http://schemas.microsoft.com/office/drawing/2014/main" id="{042D9405-342F-4AA0-9F91-C15FFF37FFD6}"/>
              </a:ext>
            </a:extLst>
          </p:cNvPr>
          <p:cNvSpPr>
            <a:spLocks noGrp="1"/>
          </p:cNvSpPr>
          <p:nvPr>
            <p:ph type="subTitle" idx="1"/>
          </p:nvPr>
        </p:nvSpPr>
        <p:spPr>
          <a:xfrm>
            <a:off x="163920" y="765321"/>
            <a:ext cx="6096000" cy="1394496"/>
          </a:xfrm>
        </p:spPr>
        <p:txBody>
          <a:bodyPr/>
          <a:lstStyle/>
          <a:p>
            <a:r>
              <a:rPr lang="en-US" sz="1400" b="0" dirty="0"/>
              <a:t>Real-time metric that is considered to be a leading indicator of GDP. It is a wide survey of UK businesses and measures the volume of new orders placed. Responses below 50 indicate a decrease in new orders and responses above 50 indicate expansion. </a:t>
            </a:r>
          </a:p>
          <a:p>
            <a:r>
              <a:rPr lang="en-US" sz="1400" b="0" dirty="0"/>
              <a:t>New orders placed with in Yorkshire &amp; Humber experienced a fall in early 2021</a:t>
            </a:r>
          </a:p>
          <a:p>
            <a:r>
              <a:rPr lang="en-US" sz="1400" b="0" dirty="0"/>
              <a:t>Q3 of 2021 shows recovery with the region showing a positive index of 55 (above 50 indicating growth). The rate of recovery in the region is in line with the UK.  </a:t>
            </a:r>
          </a:p>
          <a:p>
            <a:endParaRPr lang="en-US" sz="1333" b="0" dirty="0"/>
          </a:p>
        </p:txBody>
      </p:sp>
      <p:sp>
        <p:nvSpPr>
          <p:cNvPr id="10" name="TextBox 9">
            <a:extLst>
              <a:ext uri="{FF2B5EF4-FFF2-40B4-BE49-F238E27FC236}">
                <a16:creationId xmlns:a16="http://schemas.microsoft.com/office/drawing/2014/main" id="{A4EAF3E5-E763-4329-81B3-5A1C77875855}"/>
              </a:ext>
            </a:extLst>
          </p:cNvPr>
          <p:cNvSpPr txBox="1"/>
          <p:nvPr/>
        </p:nvSpPr>
        <p:spPr>
          <a:xfrm>
            <a:off x="6096000" y="6510904"/>
            <a:ext cx="3914355" cy="347097"/>
          </a:xfrm>
          <a:prstGeom prst="rect">
            <a:avLst/>
          </a:prstGeom>
          <a:noFill/>
        </p:spPr>
        <p:txBody>
          <a:bodyPr vert="horz" wrap="none" lIns="121920" tIns="60960" rIns="121920" bIns="60960" rtlCol="0" anchor="ctr">
            <a:normAutofit/>
          </a:bodyPr>
          <a:lstStyle/>
          <a:p>
            <a:r>
              <a:rPr lang="en-GB" sz="800">
                <a:solidFill>
                  <a:srgbClr val="0F1C4E"/>
                </a:solidFill>
                <a:latin typeface="Arial"/>
                <a:cs typeface="Arial"/>
              </a:rPr>
              <a:t>Source: NatWest PMI</a:t>
            </a:r>
            <a:endParaRPr lang="en-US" sz="800">
              <a:solidFill>
                <a:srgbClr val="0F1C4E"/>
              </a:solidFill>
              <a:latin typeface="Arial"/>
              <a:cs typeface="Arial"/>
            </a:endParaRPr>
          </a:p>
        </p:txBody>
      </p:sp>
      <p:sp>
        <p:nvSpPr>
          <p:cNvPr id="11" name="TextBox 10">
            <a:extLst>
              <a:ext uri="{FF2B5EF4-FFF2-40B4-BE49-F238E27FC236}">
                <a16:creationId xmlns:a16="http://schemas.microsoft.com/office/drawing/2014/main" id="{A3D0C0BD-4E9A-4459-80C4-DA6ED103F712}"/>
              </a:ext>
            </a:extLst>
          </p:cNvPr>
          <p:cNvSpPr txBox="1"/>
          <p:nvPr/>
        </p:nvSpPr>
        <p:spPr>
          <a:xfrm>
            <a:off x="1707887" y="2873093"/>
            <a:ext cx="4894556" cy="338554"/>
          </a:xfrm>
          <a:prstGeom prst="rect">
            <a:avLst/>
          </a:prstGeom>
          <a:noFill/>
        </p:spPr>
        <p:txBody>
          <a:bodyPr wrap="square">
            <a:spAutoFit/>
          </a:bodyPr>
          <a:lstStyle/>
          <a:p>
            <a:pPr algn="ctr"/>
            <a:r>
              <a:rPr lang="en-GB" sz="1600" b="1" dirty="0">
                <a:solidFill>
                  <a:srgbClr val="0F1C4E"/>
                </a:solidFill>
                <a:latin typeface="Arial"/>
                <a:cs typeface="Arial"/>
              </a:rPr>
              <a:t>New Business Index, September 2021</a:t>
            </a:r>
            <a:endParaRPr lang="en-US" sz="2400" dirty="0"/>
          </a:p>
        </p:txBody>
      </p:sp>
      <p:sp>
        <p:nvSpPr>
          <p:cNvPr id="12" name="TextBox 11">
            <a:extLst>
              <a:ext uri="{FF2B5EF4-FFF2-40B4-BE49-F238E27FC236}">
                <a16:creationId xmlns:a16="http://schemas.microsoft.com/office/drawing/2014/main" id="{A95CFF3E-ECAA-461B-98E0-8DC22796186E}"/>
              </a:ext>
            </a:extLst>
          </p:cNvPr>
          <p:cNvSpPr txBox="1"/>
          <p:nvPr/>
        </p:nvSpPr>
        <p:spPr>
          <a:xfrm>
            <a:off x="7390741" y="1976869"/>
            <a:ext cx="3669060" cy="584775"/>
          </a:xfrm>
          <a:prstGeom prst="rect">
            <a:avLst/>
          </a:prstGeom>
          <a:noFill/>
        </p:spPr>
        <p:txBody>
          <a:bodyPr wrap="square">
            <a:spAutoFit/>
          </a:bodyPr>
          <a:lstStyle/>
          <a:p>
            <a:pPr algn="ctr"/>
            <a:r>
              <a:rPr lang="en-GB" sz="1600" b="1">
                <a:solidFill>
                  <a:srgbClr val="0F1C4E"/>
                </a:solidFill>
                <a:latin typeface="Arial"/>
                <a:cs typeface="Arial"/>
              </a:rPr>
              <a:t>Future Activity Index, September 2021</a:t>
            </a:r>
            <a:endParaRPr lang="en-US" sz="2400"/>
          </a:p>
        </p:txBody>
      </p:sp>
      <p:sp>
        <p:nvSpPr>
          <p:cNvPr id="28" name="TextBox 27">
            <a:extLst>
              <a:ext uri="{FF2B5EF4-FFF2-40B4-BE49-F238E27FC236}">
                <a16:creationId xmlns:a16="http://schemas.microsoft.com/office/drawing/2014/main" id="{757191D8-48B1-41DC-9321-08E23E4C3301}"/>
              </a:ext>
            </a:extLst>
          </p:cNvPr>
          <p:cNvSpPr txBox="1"/>
          <p:nvPr/>
        </p:nvSpPr>
        <p:spPr>
          <a:xfrm>
            <a:off x="6259921" y="281131"/>
            <a:ext cx="5933457" cy="1374672"/>
          </a:xfrm>
          <a:prstGeom prst="rect">
            <a:avLst/>
          </a:prstGeom>
          <a:noFill/>
        </p:spPr>
        <p:txBody>
          <a:bodyPr wrap="square">
            <a:spAutoFit/>
          </a:bodyPr>
          <a:lstStyle/>
          <a:p>
            <a:pPr defTabSz="1219170">
              <a:defRPr/>
            </a:pPr>
            <a:r>
              <a:rPr lang="en-GB" sz="1400" dirty="0">
                <a:solidFill>
                  <a:srgbClr val="0F1C4E"/>
                </a:solidFill>
                <a:latin typeface="Arial"/>
                <a:cs typeface="Arial"/>
              </a:rPr>
              <a:t>Growing optimism in the 12-month outlook of the Yorkshire and Humber with orders and planning for future activity indicating much higher than average output in this region, compared to other regions and the UK. Sentiment in the Yorkshire and Humber region was the second strongest across all 12 regions as of Septem</a:t>
            </a:r>
            <a:r>
              <a:rPr lang="en-GB" sz="1400" dirty="0" err="1">
                <a:solidFill>
                  <a:srgbClr val="0F1C4E"/>
                </a:solidFill>
                <a:latin typeface="Arial"/>
                <a:cs typeface="Arial"/>
              </a:rPr>
              <a:t>ber</a:t>
            </a:r>
            <a:r>
              <a:rPr lang="en-GB" sz="1400" dirty="0">
                <a:solidFill>
                  <a:srgbClr val="0F1C4E"/>
                </a:solidFill>
                <a:latin typeface="Arial"/>
                <a:cs typeface="Arial"/>
              </a:rPr>
              <a:t> 2021.</a:t>
            </a:r>
            <a:endParaRPr lang="en-US" sz="1400" dirty="0"/>
          </a:p>
          <a:p>
            <a:pPr defTabSz="1219170">
              <a:defRPr/>
            </a:pPr>
            <a:endParaRPr lang="en-GB" sz="1333" dirty="0">
              <a:solidFill>
                <a:srgbClr val="0F1C4E"/>
              </a:solidFill>
              <a:latin typeface="Arial"/>
              <a:cs typeface="Arial"/>
            </a:endParaRPr>
          </a:p>
        </p:txBody>
      </p:sp>
      <p:pic>
        <p:nvPicPr>
          <p:cNvPr id="13" name="Picture 12">
            <a:extLst>
              <a:ext uri="{FF2B5EF4-FFF2-40B4-BE49-F238E27FC236}">
                <a16:creationId xmlns:a16="http://schemas.microsoft.com/office/drawing/2014/main" id="{7B05AF19-94B4-4B27-91EC-ECF4CB30037F}"/>
              </a:ext>
            </a:extLst>
          </p:cNvPr>
          <p:cNvPicPr>
            <a:picLocks noChangeAspect="1"/>
          </p:cNvPicPr>
          <p:nvPr/>
        </p:nvPicPr>
        <p:blipFill>
          <a:blip r:embed="rId3"/>
          <a:stretch>
            <a:fillRect/>
          </a:stretch>
        </p:blipFill>
        <p:spPr>
          <a:xfrm>
            <a:off x="7491045" y="2645832"/>
            <a:ext cx="3379303" cy="3517017"/>
          </a:xfrm>
          <a:prstGeom prst="rect">
            <a:avLst/>
          </a:prstGeom>
        </p:spPr>
      </p:pic>
      <p:pic>
        <p:nvPicPr>
          <p:cNvPr id="17" name="Picture 16">
            <a:extLst>
              <a:ext uri="{FF2B5EF4-FFF2-40B4-BE49-F238E27FC236}">
                <a16:creationId xmlns:a16="http://schemas.microsoft.com/office/drawing/2014/main" id="{5847D947-9492-4831-9C81-8C48870B3C1C}"/>
              </a:ext>
            </a:extLst>
          </p:cNvPr>
          <p:cNvPicPr>
            <a:picLocks noChangeAspect="1"/>
          </p:cNvPicPr>
          <p:nvPr/>
        </p:nvPicPr>
        <p:blipFill>
          <a:blip r:embed="rId4"/>
          <a:stretch>
            <a:fillRect/>
          </a:stretch>
        </p:blipFill>
        <p:spPr>
          <a:xfrm>
            <a:off x="2499260" y="3266082"/>
            <a:ext cx="3230645" cy="3462157"/>
          </a:xfrm>
          <a:prstGeom prst="rect">
            <a:avLst/>
          </a:prstGeom>
        </p:spPr>
      </p:pic>
      <p:sp>
        <p:nvSpPr>
          <p:cNvPr id="19" name="TextBox 18">
            <a:extLst>
              <a:ext uri="{FF2B5EF4-FFF2-40B4-BE49-F238E27FC236}">
                <a16:creationId xmlns:a16="http://schemas.microsoft.com/office/drawing/2014/main" id="{C991E357-4AFD-4858-A8A2-5D30728CF830}"/>
              </a:ext>
            </a:extLst>
          </p:cNvPr>
          <p:cNvSpPr txBox="1"/>
          <p:nvPr/>
        </p:nvSpPr>
        <p:spPr>
          <a:xfrm rot="5400000">
            <a:off x="3960558" y="6309127"/>
            <a:ext cx="2046487" cy="215444"/>
          </a:xfrm>
          <a:prstGeom prst="rect">
            <a:avLst/>
          </a:prstGeom>
          <a:noFill/>
        </p:spPr>
        <p:txBody>
          <a:bodyPr wrap="square" rtlCol="0">
            <a:spAutoFit/>
          </a:bodyPr>
          <a:lstStyle/>
          <a:p>
            <a:r>
              <a:rPr lang="en-GB" sz="800"/>
              <a:t>National average</a:t>
            </a:r>
          </a:p>
        </p:txBody>
      </p:sp>
      <p:sp>
        <p:nvSpPr>
          <p:cNvPr id="22" name="TextBox 21">
            <a:extLst>
              <a:ext uri="{FF2B5EF4-FFF2-40B4-BE49-F238E27FC236}">
                <a16:creationId xmlns:a16="http://schemas.microsoft.com/office/drawing/2014/main" id="{72D2F36A-FB39-4D81-B689-0A6B0CBC2446}"/>
              </a:ext>
            </a:extLst>
          </p:cNvPr>
          <p:cNvSpPr txBox="1"/>
          <p:nvPr/>
        </p:nvSpPr>
        <p:spPr>
          <a:xfrm rot="5400000">
            <a:off x="9401855" y="5860128"/>
            <a:ext cx="2046487" cy="215444"/>
          </a:xfrm>
          <a:prstGeom prst="rect">
            <a:avLst/>
          </a:prstGeom>
          <a:noFill/>
        </p:spPr>
        <p:txBody>
          <a:bodyPr wrap="square" rtlCol="0">
            <a:spAutoFit/>
          </a:bodyPr>
          <a:lstStyle/>
          <a:p>
            <a:r>
              <a:rPr lang="en-GB" sz="800"/>
              <a:t>National average</a:t>
            </a:r>
          </a:p>
        </p:txBody>
      </p:sp>
    </p:spTree>
    <p:extLst>
      <p:ext uri="{BB962C8B-B14F-4D97-AF65-F5344CB8AC3E}">
        <p14:creationId xmlns:p14="http://schemas.microsoft.com/office/powerpoint/2010/main" val="534089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a:extLst>
              <a:ext uri="{FF2B5EF4-FFF2-40B4-BE49-F238E27FC236}">
                <a16:creationId xmlns:a16="http://schemas.microsoft.com/office/drawing/2014/main" id="{904FA1B8-7D31-E448-A039-02BC1EAEFE63}"/>
              </a:ext>
            </a:extLst>
          </p:cNvPr>
          <p:cNvSpPr>
            <a:spLocks noGrp="1"/>
          </p:cNvSpPr>
          <p:nvPr>
            <p:ph type="subTitle" idx="1"/>
          </p:nvPr>
        </p:nvSpPr>
        <p:spPr>
          <a:xfrm>
            <a:off x="52820" y="492586"/>
            <a:ext cx="5348649" cy="4590629"/>
          </a:xfrm>
        </p:spPr>
        <p:txBody>
          <a:bodyPr/>
          <a:lstStyle/>
          <a:p>
            <a:pPr marL="285750" indent="-285750">
              <a:buFont typeface="Arial" panose="020B0604020202020204" pitchFamily="34" charset="0"/>
              <a:buChar char="•"/>
            </a:pPr>
            <a:r>
              <a:rPr lang="en-GB" sz="2000" b="0" dirty="0"/>
              <a:t>Approaching the final quarter of 2021, current total of new businesses in the HEY LEP area is about 76% that of all new businesses registered in 2020 and 74% Humber-wide. </a:t>
            </a:r>
          </a:p>
          <a:p>
            <a:pPr marL="285750" indent="-285750">
              <a:buFont typeface="Arial" panose="020B0604020202020204" pitchFamily="34" charset="0"/>
              <a:buChar char="•"/>
            </a:pPr>
            <a:r>
              <a:rPr lang="en-GB" sz="2000" b="0" dirty="0"/>
              <a:t>Performance in Kingston upon Hull is notable, with almost 1,300 new incorporations, representing 79% of 2020’s total with one quarter of the year left to go. </a:t>
            </a:r>
          </a:p>
          <a:p>
            <a:pPr marL="285750" indent="-285750">
              <a:buFont typeface="Arial" panose="020B0604020202020204" pitchFamily="34" charset="0"/>
              <a:buChar char="•"/>
            </a:pPr>
            <a:r>
              <a:rPr lang="en-GB" sz="2000" b="0" dirty="0"/>
              <a:t>The East Riding shows 1,550 incorporations, representing 74% of the previous year’s total as we approach Q4 2021.</a:t>
            </a:r>
          </a:p>
          <a:p>
            <a:pPr marL="285750" indent="-285750">
              <a:buFont typeface="Arial" panose="020B0604020202020204" pitchFamily="34" charset="0"/>
              <a:buChar char="•"/>
            </a:pPr>
            <a:r>
              <a:rPr lang="en-GB" sz="2000" b="0" dirty="0"/>
              <a:t>Humber figures incorporate North Lincolnshire which lag behind HEY and North East Lincolnshire.</a:t>
            </a:r>
          </a:p>
        </p:txBody>
      </p:sp>
      <p:sp>
        <p:nvSpPr>
          <p:cNvPr id="9" name="Title 8">
            <a:extLst>
              <a:ext uri="{FF2B5EF4-FFF2-40B4-BE49-F238E27FC236}">
                <a16:creationId xmlns:a16="http://schemas.microsoft.com/office/drawing/2014/main" id="{9CD19AB7-9BA2-CE40-9986-B2B829F2A66C}"/>
              </a:ext>
            </a:extLst>
          </p:cNvPr>
          <p:cNvSpPr>
            <a:spLocks noGrp="1"/>
          </p:cNvSpPr>
          <p:nvPr>
            <p:ph type="ctrTitle"/>
          </p:nvPr>
        </p:nvSpPr>
        <p:spPr>
          <a:xfrm>
            <a:off x="516951" y="-81081"/>
            <a:ext cx="6913757" cy="615224"/>
          </a:xfrm>
        </p:spPr>
        <p:txBody>
          <a:bodyPr/>
          <a:lstStyle/>
          <a:p>
            <a:r>
              <a:rPr lang="en-GB" dirty="0">
                <a:latin typeface="Arial" panose="020B0604020202020204" pitchFamily="34" charset="0"/>
                <a:cs typeface="Arial" panose="020B0604020202020204" pitchFamily="34" charset="0"/>
              </a:rPr>
              <a:t>Business Incorporations</a:t>
            </a:r>
            <a:endParaRPr lang="en-US" dirty="0">
              <a:latin typeface="Arial" panose="020B0604020202020204" pitchFamily="34" charset="0"/>
              <a:cs typeface="Arial" panose="020B0604020202020204" pitchFamily="34" charset="0"/>
            </a:endParaRPr>
          </a:p>
        </p:txBody>
      </p:sp>
      <p:sp>
        <p:nvSpPr>
          <p:cNvPr id="7" name="Text Placeholder 8">
            <a:extLst>
              <a:ext uri="{FF2B5EF4-FFF2-40B4-BE49-F238E27FC236}">
                <a16:creationId xmlns:a16="http://schemas.microsoft.com/office/drawing/2014/main" id="{B6B5B16B-5554-450C-9224-209B0F6C448A}"/>
              </a:ext>
            </a:extLst>
          </p:cNvPr>
          <p:cNvSpPr txBox="1">
            <a:spLocks/>
          </p:cNvSpPr>
          <p:nvPr/>
        </p:nvSpPr>
        <p:spPr>
          <a:xfrm>
            <a:off x="6096001" y="6541456"/>
            <a:ext cx="3621193" cy="351725"/>
          </a:xfrm>
          <a:prstGeom prst="rect">
            <a:avLst/>
          </a:prstGeom>
        </p:spPr>
        <p:txBody>
          <a:bodyPr vert="horz" lIns="121920" tIns="60960" rIns="121920" bIns="60960" rtlCol="0">
            <a:normAutofit/>
          </a:bodyPr>
          <a:lstStyle>
            <a:lvl1pPr marL="0" indent="0" algn="l" defTabSz="342900" rtl="0" eaLnBrk="1" latinLnBrk="0" hangingPunct="1">
              <a:spcBef>
                <a:spcPct val="20000"/>
              </a:spcBef>
              <a:buFont typeface="Arial"/>
              <a:buNone/>
              <a:defRPr sz="1200" b="0" kern="1200" baseline="0">
                <a:solidFill>
                  <a:srgbClr val="0F1C4E"/>
                </a:solidFill>
                <a:latin typeface="Arial"/>
                <a:ea typeface="+mn-ea"/>
                <a:cs typeface="Arial"/>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800"/>
              <a:t>Source: Hatch analysis of Companies House, HMRC, 2019-2021</a:t>
            </a:r>
          </a:p>
        </p:txBody>
      </p:sp>
      <p:sp>
        <p:nvSpPr>
          <p:cNvPr id="6" name="Text Placeholder 9">
            <a:extLst>
              <a:ext uri="{FF2B5EF4-FFF2-40B4-BE49-F238E27FC236}">
                <a16:creationId xmlns:a16="http://schemas.microsoft.com/office/drawing/2014/main" id="{57017033-7209-4A40-B22A-29384005BA36}"/>
              </a:ext>
            </a:extLst>
          </p:cNvPr>
          <p:cNvSpPr txBox="1">
            <a:spLocks/>
          </p:cNvSpPr>
          <p:nvPr/>
        </p:nvSpPr>
        <p:spPr>
          <a:xfrm>
            <a:off x="106680" y="0"/>
            <a:ext cx="600771" cy="724776"/>
          </a:xfrm>
          <a:prstGeom prst="rect">
            <a:avLst/>
          </a:prstGeom>
        </p:spPr>
        <p:txBody>
          <a:bodyPr vert="horz" lIns="121920" tIns="60960" rIns="121920" bIns="60960" rtlCol="0" anchor="t">
            <a:normAutofit/>
          </a:bodyPr>
          <a:lstStyle>
            <a:lvl1pPr marL="0" indent="0" algn="l" defTabSz="342900" rtl="0" eaLnBrk="1" latinLnBrk="0" hangingPunct="1">
              <a:spcBef>
                <a:spcPct val="20000"/>
              </a:spcBef>
              <a:buFontTx/>
              <a:buNone/>
              <a:defRPr sz="1800" b="1" kern="1200">
                <a:solidFill>
                  <a:srgbClr val="0F1C4E"/>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endParaRPr lang="en-US" sz="1600" b="0" dirty="0"/>
          </a:p>
        </p:txBody>
      </p:sp>
      <p:sp>
        <p:nvSpPr>
          <p:cNvPr id="13" name="TextBox 12">
            <a:extLst>
              <a:ext uri="{FF2B5EF4-FFF2-40B4-BE49-F238E27FC236}">
                <a16:creationId xmlns:a16="http://schemas.microsoft.com/office/drawing/2014/main" id="{782D1919-1E7D-4C82-91FA-09145FA4E820}"/>
              </a:ext>
            </a:extLst>
          </p:cNvPr>
          <p:cNvSpPr txBox="1"/>
          <p:nvPr/>
        </p:nvSpPr>
        <p:spPr>
          <a:xfrm>
            <a:off x="5509424" y="92458"/>
            <a:ext cx="6575897" cy="338554"/>
          </a:xfrm>
          <a:prstGeom prst="rect">
            <a:avLst/>
          </a:prstGeom>
          <a:noFill/>
        </p:spPr>
        <p:txBody>
          <a:bodyPr wrap="square">
            <a:spAutoFit/>
          </a:bodyPr>
          <a:lstStyle/>
          <a:p>
            <a:pPr algn="ctr"/>
            <a:r>
              <a:rPr lang="en-GB" sz="1600" b="1" dirty="0">
                <a:solidFill>
                  <a:srgbClr val="0F1C4E"/>
                </a:solidFill>
                <a:latin typeface="Arial"/>
                <a:cs typeface="Arial"/>
              </a:rPr>
              <a:t>Business i</a:t>
            </a:r>
            <a:r>
              <a:rPr lang="en-GB" sz="1600" b="1" dirty="0" err="1">
                <a:solidFill>
                  <a:srgbClr val="0F1C4E"/>
                </a:solidFill>
                <a:latin typeface="Arial"/>
                <a:cs typeface="Arial"/>
              </a:rPr>
              <a:t>ncorporations</a:t>
            </a:r>
            <a:r>
              <a:rPr lang="en-GB" sz="1600" b="1" dirty="0">
                <a:solidFill>
                  <a:srgbClr val="0F1C4E"/>
                </a:solidFill>
                <a:latin typeface="Arial"/>
                <a:cs typeface="Arial"/>
              </a:rPr>
              <a:t>, 2020 and 2021 to October</a:t>
            </a:r>
            <a:endParaRPr lang="en-US" sz="2400" dirty="0"/>
          </a:p>
        </p:txBody>
      </p:sp>
      <mc:AlternateContent xmlns:mc="http://schemas.openxmlformats.org/markup-compatibility/2006" xmlns:cx1="http://schemas.microsoft.com/office/drawing/2015/9/8/chartex">
        <mc:Choice Requires="cx1">
          <p:graphicFrame>
            <p:nvGraphicFramePr>
              <p:cNvPr id="14" name="Chart 13">
                <a:extLst>
                  <a:ext uri="{FF2B5EF4-FFF2-40B4-BE49-F238E27FC236}">
                    <a16:creationId xmlns:a16="http://schemas.microsoft.com/office/drawing/2014/main" id="{A196FB51-4428-4259-90C8-2C0E2D4C68EB}"/>
                  </a:ext>
                </a:extLst>
              </p:cNvPr>
              <p:cNvGraphicFramePr/>
              <p:nvPr/>
            </p:nvGraphicFramePr>
            <p:xfrm>
              <a:off x="5563285" y="4393147"/>
              <a:ext cx="6628716" cy="1972268"/>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4" name="Chart 13">
                <a:extLst>
                  <a:ext uri="{FF2B5EF4-FFF2-40B4-BE49-F238E27FC236}">
                    <a16:creationId xmlns:a16="http://schemas.microsoft.com/office/drawing/2014/main" id="{A196FB51-4428-4259-90C8-2C0E2D4C68EB}"/>
                  </a:ext>
                </a:extLst>
              </p:cNvPr>
              <p:cNvPicPr>
                <a:picLocks noGrp="1" noRot="1" noChangeAspect="1" noMove="1" noResize="1" noEditPoints="1" noAdjustHandles="1" noChangeArrowheads="1" noChangeShapeType="1"/>
              </p:cNvPicPr>
              <p:nvPr/>
            </p:nvPicPr>
            <p:blipFill>
              <a:blip r:embed="rId4"/>
              <a:stretch>
                <a:fillRect/>
              </a:stretch>
            </p:blipFill>
            <p:spPr>
              <a:xfrm>
                <a:off x="5563285" y="4393147"/>
                <a:ext cx="6628716" cy="1972268"/>
              </a:xfrm>
              <a:prstGeom prst="rect">
                <a:avLst/>
              </a:prstGeom>
            </p:spPr>
          </p:pic>
        </mc:Fallback>
      </mc:AlternateContent>
      <p:sp>
        <p:nvSpPr>
          <p:cNvPr id="15" name="TextBox 14">
            <a:extLst>
              <a:ext uri="{FF2B5EF4-FFF2-40B4-BE49-F238E27FC236}">
                <a16:creationId xmlns:a16="http://schemas.microsoft.com/office/drawing/2014/main" id="{5EFEEE61-3F33-45FE-BF55-BE3D46A2A26A}"/>
              </a:ext>
            </a:extLst>
          </p:cNvPr>
          <p:cNvSpPr txBox="1"/>
          <p:nvPr/>
        </p:nvSpPr>
        <p:spPr>
          <a:xfrm>
            <a:off x="5376080" y="4081661"/>
            <a:ext cx="6575897" cy="338554"/>
          </a:xfrm>
          <a:prstGeom prst="rect">
            <a:avLst/>
          </a:prstGeom>
          <a:noFill/>
        </p:spPr>
        <p:txBody>
          <a:bodyPr wrap="square">
            <a:spAutoFit/>
          </a:bodyPr>
          <a:lstStyle/>
          <a:p>
            <a:pPr algn="ctr"/>
            <a:r>
              <a:rPr lang="en-GB" sz="1600" b="1" dirty="0">
                <a:solidFill>
                  <a:srgbClr val="0F1C4E"/>
                </a:solidFill>
                <a:latin typeface="Arial"/>
                <a:cs typeface="Arial"/>
              </a:rPr>
              <a:t>Business i</a:t>
            </a:r>
            <a:r>
              <a:rPr lang="en-GB" sz="1600" b="1" dirty="0" err="1">
                <a:solidFill>
                  <a:srgbClr val="0F1C4E"/>
                </a:solidFill>
                <a:latin typeface="Arial"/>
                <a:cs typeface="Arial"/>
              </a:rPr>
              <a:t>ncorporations</a:t>
            </a:r>
            <a:r>
              <a:rPr lang="en-GB" sz="1600" b="1" dirty="0">
                <a:solidFill>
                  <a:srgbClr val="0F1C4E"/>
                </a:solidFill>
                <a:latin typeface="Arial"/>
                <a:cs typeface="Arial"/>
              </a:rPr>
              <a:t> by sector, Hull and East Yorkshire, 2021</a:t>
            </a:r>
            <a:endParaRPr lang="en-US" sz="2400" dirty="0"/>
          </a:p>
        </p:txBody>
      </p:sp>
      <p:graphicFrame>
        <p:nvGraphicFramePr>
          <p:cNvPr id="16" name="Chart 15">
            <a:extLst>
              <a:ext uri="{FF2B5EF4-FFF2-40B4-BE49-F238E27FC236}">
                <a16:creationId xmlns:a16="http://schemas.microsoft.com/office/drawing/2014/main" id="{00000000-0008-0000-0000-000004000000}"/>
              </a:ext>
            </a:extLst>
          </p:cNvPr>
          <p:cNvGraphicFramePr>
            <a:graphicFrameLocks/>
          </p:cNvGraphicFramePr>
          <p:nvPr/>
        </p:nvGraphicFramePr>
        <p:xfrm>
          <a:off x="5563285" y="492586"/>
          <a:ext cx="6575897" cy="321581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36756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CD19AB7-9BA2-CE40-9986-B2B829F2A66C}"/>
              </a:ext>
            </a:extLst>
          </p:cNvPr>
          <p:cNvSpPr>
            <a:spLocks noGrp="1"/>
          </p:cNvSpPr>
          <p:nvPr>
            <p:ph type="ctrTitle"/>
          </p:nvPr>
        </p:nvSpPr>
        <p:spPr>
          <a:xfrm>
            <a:off x="707451" y="115735"/>
            <a:ext cx="6913757" cy="615224"/>
          </a:xfrm>
        </p:spPr>
        <p:txBody>
          <a:bodyPr/>
          <a:lstStyle/>
          <a:p>
            <a:r>
              <a:rPr lang="en-GB" dirty="0">
                <a:latin typeface="Arial" panose="020B0604020202020204" pitchFamily="34" charset="0"/>
                <a:cs typeface="Arial" panose="020B0604020202020204" pitchFamily="34" charset="0"/>
              </a:rPr>
              <a:t>Business Exports</a:t>
            </a:r>
            <a:endParaRPr lang="en-US" dirty="0">
              <a:latin typeface="Arial" panose="020B0604020202020204" pitchFamily="34" charset="0"/>
              <a:cs typeface="Arial" panose="020B0604020202020204" pitchFamily="34" charset="0"/>
            </a:endParaRPr>
          </a:p>
        </p:txBody>
      </p:sp>
      <p:sp>
        <p:nvSpPr>
          <p:cNvPr id="7" name="Text Placeholder 8">
            <a:extLst>
              <a:ext uri="{FF2B5EF4-FFF2-40B4-BE49-F238E27FC236}">
                <a16:creationId xmlns:a16="http://schemas.microsoft.com/office/drawing/2014/main" id="{B6B5B16B-5554-450C-9224-209B0F6C448A}"/>
              </a:ext>
            </a:extLst>
          </p:cNvPr>
          <p:cNvSpPr txBox="1">
            <a:spLocks/>
          </p:cNvSpPr>
          <p:nvPr/>
        </p:nvSpPr>
        <p:spPr>
          <a:xfrm>
            <a:off x="6096001" y="6541456"/>
            <a:ext cx="6127903" cy="351725"/>
          </a:xfrm>
          <a:prstGeom prst="rect">
            <a:avLst/>
          </a:prstGeom>
        </p:spPr>
        <p:txBody>
          <a:bodyPr vert="horz" lIns="121920" tIns="60960" rIns="121920" bIns="60960" rtlCol="0">
            <a:normAutofit lnSpcReduction="10000"/>
          </a:bodyPr>
          <a:lstStyle>
            <a:lvl1pPr marL="0" indent="0" algn="l" defTabSz="342900" rtl="0" eaLnBrk="1" latinLnBrk="0" hangingPunct="1">
              <a:spcBef>
                <a:spcPct val="20000"/>
              </a:spcBef>
              <a:buFont typeface="Arial"/>
              <a:buNone/>
              <a:defRPr sz="1200" b="0" kern="1200" baseline="0">
                <a:solidFill>
                  <a:srgbClr val="0F1C4E"/>
                </a:solidFill>
                <a:latin typeface="Arial"/>
                <a:ea typeface="+mn-ea"/>
                <a:cs typeface="Arial"/>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800"/>
              <a:t>Source: Humber Levelling Up Study, Hull and East Yorkshire Local Enterprise Partnership and Department for International Trade, April 2021; Bank of England; local business intelligence from the HEY LEP</a:t>
            </a:r>
          </a:p>
        </p:txBody>
      </p:sp>
      <p:sp>
        <p:nvSpPr>
          <p:cNvPr id="6" name="Text Placeholder 9">
            <a:extLst>
              <a:ext uri="{FF2B5EF4-FFF2-40B4-BE49-F238E27FC236}">
                <a16:creationId xmlns:a16="http://schemas.microsoft.com/office/drawing/2014/main" id="{57017033-7209-4A40-B22A-29384005BA36}"/>
              </a:ext>
            </a:extLst>
          </p:cNvPr>
          <p:cNvSpPr txBox="1">
            <a:spLocks/>
          </p:cNvSpPr>
          <p:nvPr/>
        </p:nvSpPr>
        <p:spPr>
          <a:xfrm>
            <a:off x="106680" y="0"/>
            <a:ext cx="600771" cy="724776"/>
          </a:xfrm>
          <a:prstGeom prst="rect">
            <a:avLst/>
          </a:prstGeom>
        </p:spPr>
        <p:txBody>
          <a:bodyPr vert="horz" lIns="121920" tIns="60960" rIns="121920" bIns="60960" rtlCol="0" anchor="t">
            <a:normAutofit/>
          </a:bodyPr>
          <a:lstStyle>
            <a:lvl1pPr marL="0" indent="0" algn="l" defTabSz="342900" rtl="0" eaLnBrk="1" latinLnBrk="0" hangingPunct="1">
              <a:spcBef>
                <a:spcPct val="20000"/>
              </a:spcBef>
              <a:buFontTx/>
              <a:buNone/>
              <a:defRPr sz="1800" b="1" kern="1200">
                <a:solidFill>
                  <a:srgbClr val="0F1C4E"/>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endParaRPr lang="en-GB" sz="1600" b="0" dirty="0"/>
          </a:p>
        </p:txBody>
      </p:sp>
      <p:sp>
        <p:nvSpPr>
          <p:cNvPr id="13" name="TextBox 12">
            <a:extLst>
              <a:ext uri="{FF2B5EF4-FFF2-40B4-BE49-F238E27FC236}">
                <a16:creationId xmlns:a16="http://schemas.microsoft.com/office/drawing/2014/main" id="{782D1919-1E7D-4C82-91FA-09145FA4E820}"/>
              </a:ext>
            </a:extLst>
          </p:cNvPr>
          <p:cNvSpPr txBox="1"/>
          <p:nvPr/>
        </p:nvSpPr>
        <p:spPr>
          <a:xfrm>
            <a:off x="8408896" y="317729"/>
            <a:ext cx="3783105" cy="584775"/>
          </a:xfrm>
          <a:prstGeom prst="rect">
            <a:avLst/>
          </a:prstGeom>
          <a:noFill/>
        </p:spPr>
        <p:txBody>
          <a:bodyPr wrap="square">
            <a:spAutoFit/>
          </a:bodyPr>
          <a:lstStyle/>
          <a:p>
            <a:pPr algn="ctr"/>
            <a:r>
              <a:rPr lang="en-US" sz="1600" b="1">
                <a:solidFill>
                  <a:srgbClr val="0F1C4E"/>
                </a:solidFill>
                <a:latin typeface="Arial"/>
                <a:cs typeface="Arial"/>
              </a:rPr>
              <a:t>How well are you managing with the new UK-EU trading relationship?</a:t>
            </a:r>
            <a:endParaRPr lang="en-US" sz="2400"/>
          </a:p>
        </p:txBody>
      </p:sp>
      <p:graphicFrame>
        <p:nvGraphicFramePr>
          <p:cNvPr id="8" name="Chart 7">
            <a:extLst>
              <a:ext uri="{FF2B5EF4-FFF2-40B4-BE49-F238E27FC236}">
                <a16:creationId xmlns:a16="http://schemas.microsoft.com/office/drawing/2014/main" id="{A265A073-1DA4-428F-8A9B-B1006A084085}"/>
              </a:ext>
            </a:extLst>
          </p:cNvPr>
          <p:cNvGraphicFramePr>
            <a:graphicFrameLocks/>
          </p:cNvGraphicFramePr>
          <p:nvPr/>
        </p:nvGraphicFramePr>
        <p:xfrm>
          <a:off x="7921111" y="1005580"/>
          <a:ext cx="4010152" cy="2022216"/>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1E7E0719-7FA1-45AB-AB62-C053FCEF7A8E}"/>
              </a:ext>
            </a:extLst>
          </p:cNvPr>
          <p:cNvSpPr txBox="1"/>
          <p:nvPr/>
        </p:nvSpPr>
        <p:spPr>
          <a:xfrm>
            <a:off x="0" y="840511"/>
            <a:ext cx="7162800" cy="4468916"/>
          </a:xfrm>
          <a:prstGeom prst="rect">
            <a:avLst/>
          </a:prstGeom>
          <a:noFill/>
        </p:spPr>
        <p:txBody>
          <a:bodyPr wrap="square">
            <a:spAutoFit/>
          </a:bodyPr>
          <a:lstStyle/>
          <a:p>
            <a:pPr marL="285750" indent="-285750" defTabSz="457189">
              <a:spcBef>
                <a:spcPct val="20000"/>
              </a:spcBef>
              <a:buFont typeface="Arial" panose="020B0604020202020204" pitchFamily="34" charset="0"/>
              <a:buChar char="•"/>
              <a:defRPr/>
            </a:pPr>
            <a:r>
              <a:rPr lang="en-GB" dirty="0">
                <a:solidFill>
                  <a:srgbClr val="0F1C4E"/>
                </a:solidFill>
                <a:latin typeface="Arial"/>
                <a:cs typeface="Arial"/>
              </a:rPr>
              <a:t>An April 2021 survey conducted by DIT for the LEP found that most businesses in the Humber were broadly managing the new UK-EU trading relationship.</a:t>
            </a:r>
          </a:p>
          <a:p>
            <a:pPr marL="285750" indent="-285750" defTabSz="457189">
              <a:spcBef>
                <a:spcPct val="20000"/>
              </a:spcBef>
              <a:buFont typeface="Arial" panose="020B0604020202020204" pitchFamily="34" charset="0"/>
              <a:buChar char="•"/>
              <a:defRPr/>
            </a:pPr>
            <a:r>
              <a:rPr lang="en-GB" dirty="0">
                <a:solidFill>
                  <a:srgbClr val="0F1C4E"/>
                </a:solidFill>
                <a:latin typeface="Arial"/>
                <a:cs typeface="Arial"/>
              </a:rPr>
              <a:t>Since then, a developing set of issues has come to affect exporting businesses in the Hull and East Yorkshire area including:</a:t>
            </a:r>
          </a:p>
          <a:p>
            <a:pPr marL="685794" lvl="1" indent="-228594" defTabSz="457189">
              <a:spcBef>
                <a:spcPct val="20000"/>
              </a:spcBef>
              <a:buFont typeface="Wingdings" panose="05000000000000000000" pitchFamily="2" charset="2"/>
              <a:buChar char="§"/>
              <a:defRPr/>
            </a:pPr>
            <a:r>
              <a:rPr lang="en-GB" b="1" dirty="0">
                <a:solidFill>
                  <a:srgbClr val="0F1C4E"/>
                </a:solidFill>
                <a:latin typeface="Arial"/>
                <a:cs typeface="Arial"/>
              </a:rPr>
              <a:t>Recruitment / staff shortages. </a:t>
            </a:r>
            <a:r>
              <a:rPr lang="en-GB" dirty="0">
                <a:solidFill>
                  <a:srgbClr val="0F1C4E"/>
                </a:solidFill>
                <a:latin typeface="Arial"/>
                <a:cs typeface="Arial"/>
              </a:rPr>
              <a:t>This shortage disproportionately affects businesses who export physical goods, of which the HEY area has a high density. </a:t>
            </a:r>
          </a:p>
          <a:p>
            <a:pPr marL="685794" lvl="1" indent="-228594" defTabSz="457189">
              <a:spcBef>
                <a:spcPct val="20000"/>
              </a:spcBef>
              <a:buFont typeface="Wingdings" panose="05000000000000000000" pitchFamily="2" charset="2"/>
              <a:buChar char="§"/>
              <a:defRPr/>
            </a:pPr>
            <a:r>
              <a:rPr lang="en-US" b="1" dirty="0">
                <a:solidFill>
                  <a:srgbClr val="0F1C4E"/>
                </a:solidFill>
                <a:latin typeface="Arial"/>
                <a:cs typeface="Arial"/>
              </a:rPr>
              <a:t>Logistical difficulties</a:t>
            </a:r>
            <a:r>
              <a:rPr lang="en-US" dirty="0">
                <a:solidFill>
                  <a:srgbClr val="0F1C4E"/>
                </a:solidFill>
                <a:latin typeface="Arial"/>
                <a:cs typeface="Arial"/>
              </a:rPr>
              <a:t> not down to a single cause, with the impact of EU exit and the pandemic interacting. </a:t>
            </a:r>
          </a:p>
          <a:p>
            <a:pPr marL="685794" lvl="1" indent="-228594" defTabSz="457189">
              <a:spcBef>
                <a:spcPct val="20000"/>
              </a:spcBef>
              <a:buFont typeface="Wingdings" panose="05000000000000000000" pitchFamily="2" charset="2"/>
              <a:buChar char="§"/>
              <a:defRPr/>
            </a:pPr>
            <a:r>
              <a:rPr lang="en-US" b="1" dirty="0">
                <a:solidFill>
                  <a:srgbClr val="0F1C4E"/>
                </a:solidFill>
                <a:latin typeface="Arial"/>
                <a:cs typeface="Arial"/>
              </a:rPr>
              <a:t>Inflation</a:t>
            </a:r>
            <a:r>
              <a:rPr lang="en-US" dirty="0">
                <a:solidFill>
                  <a:srgbClr val="0F1C4E"/>
                </a:solidFill>
                <a:latin typeface="Arial"/>
                <a:cs typeface="Arial"/>
              </a:rPr>
              <a:t> has been rising rapidly in the last six months of 2021, going from well below the Bank of England’s target of 2% to over 3% by September 2021 resulting in an increase in the cost of materials and issues for manufacturing.</a:t>
            </a:r>
          </a:p>
        </p:txBody>
      </p:sp>
      <p:graphicFrame>
        <p:nvGraphicFramePr>
          <p:cNvPr id="14" name="Chart 13">
            <a:extLst>
              <a:ext uri="{FF2B5EF4-FFF2-40B4-BE49-F238E27FC236}">
                <a16:creationId xmlns:a16="http://schemas.microsoft.com/office/drawing/2014/main" id="{8C529075-8883-4504-87D9-A9B17DF3A650}"/>
              </a:ext>
            </a:extLst>
          </p:cNvPr>
          <p:cNvGraphicFramePr>
            <a:graphicFrameLocks/>
          </p:cNvGraphicFramePr>
          <p:nvPr/>
        </p:nvGraphicFramePr>
        <p:xfrm>
          <a:off x="7802880" y="3583710"/>
          <a:ext cx="4010152" cy="2639401"/>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1F317887-845E-44AD-8B3F-B1BFE82DDCD0}"/>
              </a:ext>
            </a:extLst>
          </p:cNvPr>
          <p:cNvSpPr txBox="1"/>
          <p:nvPr/>
        </p:nvSpPr>
        <p:spPr>
          <a:xfrm>
            <a:off x="8148158" y="3055586"/>
            <a:ext cx="3783105" cy="338554"/>
          </a:xfrm>
          <a:prstGeom prst="rect">
            <a:avLst/>
          </a:prstGeom>
          <a:noFill/>
        </p:spPr>
        <p:txBody>
          <a:bodyPr wrap="square">
            <a:spAutoFit/>
          </a:bodyPr>
          <a:lstStyle/>
          <a:p>
            <a:pPr algn="ctr"/>
            <a:r>
              <a:rPr lang="en-US" sz="1600" b="1">
                <a:solidFill>
                  <a:srgbClr val="0F1C4E"/>
                </a:solidFill>
                <a:latin typeface="Arial"/>
                <a:cs typeface="Arial"/>
              </a:rPr>
              <a:t>UK Inflation (CPI)</a:t>
            </a:r>
            <a:endParaRPr lang="en-US" sz="2400"/>
          </a:p>
        </p:txBody>
      </p:sp>
    </p:spTree>
    <p:extLst>
      <p:ext uri="{BB962C8B-B14F-4D97-AF65-F5344CB8AC3E}">
        <p14:creationId xmlns:p14="http://schemas.microsoft.com/office/powerpoint/2010/main" val="2710427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018AB953-01B7-654F-B015-05F9697D721D}"/>
              </a:ext>
            </a:extLst>
          </p:cNvPr>
          <p:cNvSpPr>
            <a:spLocks noGrp="1"/>
          </p:cNvSpPr>
          <p:nvPr>
            <p:ph type="subTitle" idx="1"/>
          </p:nvPr>
        </p:nvSpPr>
        <p:spPr/>
        <p:txBody>
          <a:bodyPr/>
          <a:lstStyle/>
          <a:p>
            <a:r>
              <a:rPr lang="en-GB"/>
              <a:t>Impact on People</a:t>
            </a:r>
            <a:endParaRPr lang="en-US"/>
          </a:p>
        </p:txBody>
      </p:sp>
      <p:sp>
        <p:nvSpPr>
          <p:cNvPr id="3" name="Text Placeholder 9">
            <a:extLst>
              <a:ext uri="{FF2B5EF4-FFF2-40B4-BE49-F238E27FC236}">
                <a16:creationId xmlns:a16="http://schemas.microsoft.com/office/drawing/2014/main" id="{E46ADFC9-CAD7-4944-BB59-31FCB1E4CD2A}"/>
              </a:ext>
            </a:extLst>
          </p:cNvPr>
          <p:cNvSpPr txBox="1">
            <a:spLocks/>
          </p:cNvSpPr>
          <p:nvPr/>
        </p:nvSpPr>
        <p:spPr>
          <a:xfrm>
            <a:off x="106679" y="0"/>
            <a:ext cx="834615" cy="724776"/>
          </a:xfrm>
          <a:prstGeom prst="rect">
            <a:avLst/>
          </a:prstGeom>
        </p:spPr>
        <p:txBody>
          <a:bodyPr vert="horz" lIns="121920" tIns="60960" rIns="121920" bIns="60960" rtlCol="0" anchor="t">
            <a:normAutofit/>
          </a:bodyPr>
          <a:lstStyle>
            <a:lvl1pPr marL="0" indent="0" algn="l" defTabSz="342900" rtl="0" eaLnBrk="1" latinLnBrk="0" hangingPunct="1">
              <a:spcBef>
                <a:spcPct val="20000"/>
              </a:spcBef>
              <a:buFontTx/>
              <a:buNone/>
              <a:defRPr sz="1800" b="1" kern="1200">
                <a:solidFill>
                  <a:srgbClr val="0F1C4E"/>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GB" sz="1600" b="0">
                <a:solidFill>
                  <a:schemeClr val="bg1"/>
                </a:solidFill>
              </a:rPr>
              <a:t>16</a:t>
            </a:r>
            <a:endParaRPr lang="en-US" sz="1600" b="0">
              <a:solidFill>
                <a:schemeClr val="bg1"/>
              </a:solidFill>
            </a:endParaRPr>
          </a:p>
        </p:txBody>
      </p:sp>
    </p:spTree>
    <p:extLst>
      <p:ext uri="{BB962C8B-B14F-4D97-AF65-F5344CB8AC3E}">
        <p14:creationId xmlns:p14="http://schemas.microsoft.com/office/powerpoint/2010/main" val="848753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28D275A-F52B-B740-A4A5-429F67112832}"/>
              </a:ext>
            </a:extLst>
          </p:cNvPr>
          <p:cNvSpPr>
            <a:spLocks noGrp="1"/>
          </p:cNvSpPr>
          <p:nvPr>
            <p:ph type="subTitle" idx="1"/>
          </p:nvPr>
        </p:nvSpPr>
        <p:spPr>
          <a:xfrm>
            <a:off x="576073" y="151926"/>
            <a:ext cx="8534400" cy="579316"/>
          </a:xfrm>
        </p:spPr>
        <p:txBody>
          <a:bodyPr/>
          <a:lstStyle/>
          <a:p>
            <a:pPr algn="l"/>
            <a:r>
              <a:rPr lang="en-GB" sz="2400" dirty="0">
                <a:latin typeface="Arial" panose="020B0604020202020204" pitchFamily="34" charset="0"/>
                <a:cs typeface="Arial" panose="020B0604020202020204" pitchFamily="34" charset="0"/>
              </a:rPr>
              <a:t>Claimant count</a:t>
            </a:r>
            <a:endParaRPr lang="en-US" sz="2400"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78A2927B-B207-4B54-B82D-F778BF761B82}"/>
              </a:ext>
            </a:extLst>
          </p:cNvPr>
          <p:cNvSpPr txBox="1">
            <a:spLocks/>
          </p:cNvSpPr>
          <p:nvPr/>
        </p:nvSpPr>
        <p:spPr>
          <a:xfrm>
            <a:off x="-23675" y="783200"/>
            <a:ext cx="6119675" cy="6176400"/>
          </a:xfrm>
          <a:prstGeom prst="rect">
            <a:avLst/>
          </a:prstGeom>
        </p:spPr>
        <p:txBody>
          <a:bodyPr vert="horz" lIns="121920" tIns="60960" rIns="121920" bIns="60960" rtlCol="0">
            <a:noAutofit/>
          </a:bodyPr>
          <a:lstStyle>
            <a:lvl1pPr marL="0" indent="0" algn="ctr" defTabSz="342900" rtl="0" eaLnBrk="1" latinLnBrk="0" hangingPunct="1">
              <a:lnSpc>
                <a:spcPct val="80000"/>
              </a:lnSpc>
              <a:spcBef>
                <a:spcPct val="20000"/>
              </a:spcBef>
              <a:buFont typeface="Arial"/>
              <a:buNone/>
              <a:defRPr sz="3000" b="1" i="0" kern="1200">
                <a:solidFill>
                  <a:srgbClr val="0F1C4E"/>
                </a:solidFill>
                <a:latin typeface="+mj-lt"/>
                <a:ea typeface="+mn-ea"/>
                <a:cs typeface="Futura Condensed"/>
              </a:defRPr>
            </a:lvl1pPr>
            <a:lvl2pPr marL="342900" indent="0" algn="ctr" defTabSz="342900" rtl="0" eaLnBrk="1" latinLnBrk="0" hangingPunct="1">
              <a:spcBef>
                <a:spcPct val="20000"/>
              </a:spcBef>
              <a:buFont typeface="Arial"/>
              <a:buNone/>
              <a:defRPr sz="2100" kern="1200">
                <a:solidFill>
                  <a:schemeClr val="tx1">
                    <a:tint val="75000"/>
                  </a:schemeClr>
                </a:solidFill>
                <a:latin typeface="+mn-lt"/>
                <a:ea typeface="+mn-ea"/>
                <a:cs typeface="+mn-cs"/>
              </a:defRPr>
            </a:lvl2pPr>
            <a:lvl3pPr marL="685800" indent="0" algn="ctr" defTabSz="3429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0287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4pPr>
            <a:lvl5pPr marL="13716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pPr marL="285750" indent="-285750" algn="l">
              <a:lnSpc>
                <a:spcPct val="120000"/>
              </a:lnSpc>
              <a:buFont typeface="Arial" panose="020B0604020202020204" pitchFamily="34" charset="0"/>
              <a:buChar char="•"/>
              <a:defRPr/>
            </a:pPr>
            <a:r>
              <a:rPr lang="en-GB" sz="1800" b="0" dirty="0">
                <a:latin typeface="Arial"/>
                <a:cs typeface="Arial"/>
              </a:rPr>
              <a:t>March 2020-21 - increase in the claimant count across the HEY and Humber LEP areas.</a:t>
            </a:r>
          </a:p>
          <a:p>
            <a:pPr marL="285750" indent="-285750" algn="l">
              <a:lnSpc>
                <a:spcPct val="120000"/>
              </a:lnSpc>
              <a:buFont typeface="Arial" panose="020B0604020202020204" pitchFamily="34" charset="0"/>
              <a:buChar char="•"/>
              <a:defRPr/>
            </a:pPr>
            <a:r>
              <a:rPr lang="en-GB" sz="1800" b="0" dirty="0">
                <a:latin typeface="Arial"/>
                <a:cs typeface="Arial"/>
              </a:rPr>
              <a:t>Rate of claimants during this time likely depressed by the CJRS (furlough scheme).</a:t>
            </a:r>
          </a:p>
          <a:p>
            <a:pPr marL="285750" indent="-285750" algn="l">
              <a:lnSpc>
                <a:spcPct val="120000"/>
              </a:lnSpc>
              <a:buFont typeface="Arial" panose="020B0604020202020204" pitchFamily="34" charset="0"/>
              <a:buChar char="•"/>
              <a:defRPr/>
            </a:pPr>
            <a:r>
              <a:rPr lang="en-GB" sz="1800" b="0" dirty="0">
                <a:latin typeface="Arial"/>
                <a:cs typeface="Arial"/>
              </a:rPr>
              <a:t>September 2021 - claimant count rate has been steadily decreasing from the post-pandemic peak in all areas of the HEY and Humber LEP areas.</a:t>
            </a:r>
          </a:p>
          <a:p>
            <a:pPr marL="285750" indent="-285750" algn="l">
              <a:lnSpc>
                <a:spcPct val="120000"/>
              </a:lnSpc>
              <a:buFont typeface="Arial" panose="020B0604020202020204" pitchFamily="34" charset="0"/>
              <a:buChar char="•"/>
              <a:defRPr/>
            </a:pPr>
            <a:r>
              <a:rPr lang="en-US" sz="1800" b="0" dirty="0">
                <a:latin typeface="Arial"/>
                <a:cs typeface="Arial"/>
              </a:rPr>
              <a:t>Risk of increasing numbers of claimants looks unlikely due to the rising number of job vacancies during Q3 2021. </a:t>
            </a:r>
          </a:p>
          <a:p>
            <a:pPr algn="l"/>
            <a:endParaRPr lang="en-GB" sz="1400" b="0" dirty="0">
              <a:latin typeface="Arial"/>
              <a:cs typeface="Arial"/>
            </a:endParaRPr>
          </a:p>
        </p:txBody>
      </p:sp>
      <p:sp>
        <p:nvSpPr>
          <p:cNvPr id="19" name="Rectangle 18">
            <a:extLst>
              <a:ext uri="{FF2B5EF4-FFF2-40B4-BE49-F238E27FC236}">
                <a16:creationId xmlns:a16="http://schemas.microsoft.com/office/drawing/2014/main" id="{F4FEAFB8-2AAA-4653-AE2D-1E14C698A43F}"/>
              </a:ext>
            </a:extLst>
          </p:cNvPr>
          <p:cNvSpPr/>
          <p:nvPr/>
        </p:nvSpPr>
        <p:spPr>
          <a:xfrm>
            <a:off x="6382514" y="294639"/>
            <a:ext cx="5919308" cy="584775"/>
          </a:xfrm>
          <a:prstGeom prst="rect">
            <a:avLst/>
          </a:prstGeom>
        </p:spPr>
        <p:txBody>
          <a:bodyPr wrap="square">
            <a:spAutoFit/>
          </a:bodyPr>
          <a:lstStyle/>
          <a:p>
            <a:pPr algn="ctr"/>
            <a:r>
              <a:rPr lang="en-GB" sz="1600" b="1" dirty="0">
                <a:solidFill>
                  <a:srgbClr val="0F1C4E"/>
                </a:solidFill>
                <a:latin typeface="+mj-lt"/>
              </a:rPr>
              <a:t>Claimant Count (% of residents aged 16-64), February 2020 to September 2021</a:t>
            </a:r>
          </a:p>
        </p:txBody>
      </p:sp>
      <p:sp>
        <p:nvSpPr>
          <p:cNvPr id="20" name="TextBox 19">
            <a:extLst>
              <a:ext uri="{FF2B5EF4-FFF2-40B4-BE49-F238E27FC236}">
                <a16:creationId xmlns:a16="http://schemas.microsoft.com/office/drawing/2014/main" id="{9CA3F178-B052-4C34-AE8F-3EA6622E9512}"/>
              </a:ext>
            </a:extLst>
          </p:cNvPr>
          <p:cNvSpPr txBox="1"/>
          <p:nvPr/>
        </p:nvSpPr>
        <p:spPr>
          <a:xfrm>
            <a:off x="4759788" y="5883822"/>
            <a:ext cx="1967965" cy="432317"/>
          </a:xfrm>
          <a:prstGeom prst="rect">
            <a:avLst/>
          </a:prstGeom>
          <a:noFill/>
        </p:spPr>
        <p:txBody>
          <a:bodyPr vert="horz" wrap="none" lIns="121920" tIns="60960" rIns="121920" bIns="60960" rtlCol="0" anchor="ctr">
            <a:normAutofit/>
          </a:bodyPr>
          <a:lstStyle/>
          <a:p>
            <a:r>
              <a:rPr lang="en-GB" sz="1067">
                <a:solidFill>
                  <a:srgbClr val="0F1C4E"/>
                </a:solidFill>
                <a:latin typeface="Arial"/>
                <a:cs typeface="Arial"/>
              </a:rPr>
              <a:t>Source: UK Claimant Count, ONS, 2020 – 2021</a:t>
            </a:r>
            <a:endParaRPr lang="en-US" sz="1067">
              <a:solidFill>
                <a:srgbClr val="0F1C4E"/>
              </a:solidFill>
              <a:latin typeface="Arial"/>
              <a:cs typeface="Arial"/>
            </a:endParaRPr>
          </a:p>
        </p:txBody>
      </p:sp>
      <p:sp>
        <p:nvSpPr>
          <p:cNvPr id="26" name="Text Placeholder 9">
            <a:extLst>
              <a:ext uri="{FF2B5EF4-FFF2-40B4-BE49-F238E27FC236}">
                <a16:creationId xmlns:a16="http://schemas.microsoft.com/office/drawing/2014/main" id="{1526FC06-FAAD-42D4-8A0A-59CDAA3F5B8F}"/>
              </a:ext>
            </a:extLst>
          </p:cNvPr>
          <p:cNvSpPr txBox="1">
            <a:spLocks/>
          </p:cNvSpPr>
          <p:nvPr/>
        </p:nvSpPr>
        <p:spPr>
          <a:xfrm>
            <a:off x="106680" y="99968"/>
            <a:ext cx="802520" cy="724776"/>
          </a:xfrm>
          <a:prstGeom prst="rect">
            <a:avLst/>
          </a:prstGeom>
        </p:spPr>
        <p:txBody>
          <a:bodyPr vert="horz" lIns="121920" tIns="60960" rIns="121920" bIns="60960" rtlCol="0" anchor="t">
            <a:normAutofit/>
          </a:bodyPr>
          <a:lstStyle>
            <a:lvl1pPr marL="0" indent="0" algn="l" defTabSz="342900" rtl="0" eaLnBrk="1" latinLnBrk="0" hangingPunct="1">
              <a:spcBef>
                <a:spcPct val="20000"/>
              </a:spcBef>
              <a:buFontTx/>
              <a:buNone/>
              <a:defRPr sz="1800" b="1" kern="1200">
                <a:solidFill>
                  <a:srgbClr val="0F1C4E"/>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endParaRPr lang="en-US" sz="1600" b="0" dirty="0"/>
          </a:p>
        </p:txBody>
      </p:sp>
      <p:graphicFrame>
        <p:nvGraphicFramePr>
          <p:cNvPr id="9" name="Chart 8">
            <a:extLst>
              <a:ext uri="{FF2B5EF4-FFF2-40B4-BE49-F238E27FC236}">
                <a16:creationId xmlns:a16="http://schemas.microsoft.com/office/drawing/2014/main" id="{7998E2BF-A7BC-4607-9906-B1A318D74AA9}"/>
              </a:ext>
            </a:extLst>
          </p:cNvPr>
          <p:cNvGraphicFramePr>
            <a:graphicFrameLocks/>
          </p:cNvGraphicFramePr>
          <p:nvPr/>
        </p:nvGraphicFramePr>
        <p:xfrm>
          <a:off x="5919125" y="663971"/>
          <a:ext cx="6382696" cy="48144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8272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28D275A-F52B-B740-A4A5-429F67112832}"/>
              </a:ext>
            </a:extLst>
          </p:cNvPr>
          <p:cNvSpPr>
            <a:spLocks noGrp="1"/>
          </p:cNvSpPr>
          <p:nvPr>
            <p:ph type="subTitle" idx="1"/>
          </p:nvPr>
        </p:nvSpPr>
        <p:spPr>
          <a:xfrm>
            <a:off x="1406011" y="136974"/>
            <a:ext cx="8534400" cy="579316"/>
          </a:xfrm>
        </p:spPr>
        <p:txBody>
          <a:bodyPr/>
          <a:lstStyle/>
          <a:p>
            <a:pPr algn="l"/>
            <a:r>
              <a:rPr lang="en-GB" sz="2400" dirty="0">
                <a:latin typeface="Arial" panose="020B0604020202020204" pitchFamily="34" charset="0"/>
                <a:cs typeface="Arial" panose="020B0604020202020204" pitchFamily="34" charset="0"/>
              </a:rPr>
              <a:t>Furloughed Employment (1)</a:t>
            </a:r>
            <a:endParaRPr lang="en-US" sz="2400" dirty="0">
              <a:latin typeface="Arial" panose="020B0604020202020204" pitchFamily="34" charset="0"/>
              <a:cs typeface="Arial" panose="020B0604020202020204" pitchFamily="34" charset="0"/>
            </a:endParaRPr>
          </a:p>
        </p:txBody>
      </p:sp>
      <p:sp>
        <p:nvSpPr>
          <p:cNvPr id="4" name="Subtitle 7">
            <a:extLst>
              <a:ext uri="{FF2B5EF4-FFF2-40B4-BE49-F238E27FC236}">
                <a16:creationId xmlns:a16="http://schemas.microsoft.com/office/drawing/2014/main" id="{D17872BA-35A3-4F58-B27E-375C9FAADBD7}"/>
              </a:ext>
            </a:extLst>
          </p:cNvPr>
          <p:cNvSpPr txBox="1">
            <a:spLocks/>
          </p:cNvSpPr>
          <p:nvPr/>
        </p:nvSpPr>
        <p:spPr>
          <a:xfrm>
            <a:off x="37252" y="2840504"/>
            <a:ext cx="5133051" cy="344213"/>
          </a:xfrm>
          <a:prstGeom prst="rect">
            <a:avLst/>
          </a:prstGeom>
        </p:spPr>
        <p:txBody>
          <a:bodyPr vert="horz" lIns="121920" tIns="60960" rIns="121920" bIns="60960" rtlCol="0">
            <a:noAutofit/>
          </a:bodyPr>
          <a:lstStyle>
            <a:lvl1pPr marL="0" indent="0" algn="ctr" defTabSz="342900" rtl="0" eaLnBrk="1" latinLnBrk="0" hangingPunct="1">
              <a:lnSpc>
                <a:spcPct val="80000"/>
              </a:lnSpc>
              <a:spcBef>
                <a:spcPct val="20000"/>
              </a:spcBef>
              <a:buFont typeface="Arial"/>
              <a:buNone/>
              <a:defRPr sz="3000" b="1" i="0" kern="1200">
                <a:solidFill>
                  <a:srgbClr val="0F1C4E"/>
                </a:solidFill>
                <a:latin typeface="+mj-lt"/>
                <a:ea typeface="+mn-ea"/>
                <a:cs typeface="Futura Condensed"/>
              </a:defRPr>
            </a:lvl1pPr>
            <a:lvl2pPr marL="342900" indent="0" algn="ctr" defTabSz="342900" rtl="0" eaLnBrk="1" latinLnBrk="0" hangingPunct="1">
              <a:spcBef>
                <a:spcPct val="20000"/>
              </a:spcBef>
              <a:buFont typeface="Arial"/>
              <a:buNone/>
              <a:defRPr sz="2100" kern="1200">
                <a:solidFill>
                  <a:schemeClr val="tx1">
                    <a:tint val="75000"/>
                  </a:schemeClr>
                </a:solidFill>
                <a:latin typeface="+mn-lt"/>
                <a:ea typeface="+mn-ea"/>
                <a:cs typeface="+mn-cs"/>
              </a:defRPr>
            </a:lvl2pPr>
            <a:lvl3pPr marL="685800" indent="0" algn="ctr" defTabSz="3429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0287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4pPr>
            <a:lvl5pPr marL="13716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n-GB" sz="1467" dirty="0"/>
              <a:t>% of Employments Furloughed as of September 2021*</a:t>
            </a:r>
            <a:endParaRPr lang="en-US" sz="1467" dirty="0"/>
          </a:p>
        </p:txBody>
      </p:sp>
      <p:sp>
        <p:nvSpPr>
          <p:cNvPr id="37" name="Subtitle 7">
            <a:extLst>
              <a:ext uri="{FF2B5EF4-FFF2-40B4-BE49-F238E27FC236}">
                <a16:creationId xmlns:a16="http://schemas.microsoft.com/office/drawing/2014/main" id="{842C0726-C62C-4D24-AEE6-BA49E5DD9421}"/>
              </a:ext>
            </a:extLst>
          </p:cNvPr>
          <p:cNvSpPr txBox="1">
            <a:spLocks/>
          </p:cNvSpPr>
          <p:nvPr/>
        </p:nvSpPr>
        <p:spPr>
          <a:xfrm>
            <a:off x="5624356" y="961754"/>
            <a:ext cx="5922789" cy="489017"/>
          </a:xfrm>
          <a:prstGeom prst="rect">
            <a:avLst/>
          </a:prstGeom>
        </p:spPr>
        <p:txBody>
          <a:bodyPr vert="horz" lIns="121920" tIns="60960" rIns="121920" bIns="60960" rtlCol="0">
            <a:noAutofit/>
          </a:bodyPr>
          <a:lstStyle>
            <a:lvl1pPr marL="0" indent="0" algn="ctr" defTabSz="342900" rtl="0" eaLnBrk="1" latinLnBrk="0" hangingPunct="1">
              <a:lnSpc>
                <a:spcPct val="80000"/>
              </a:lnSpc>
              <a:spcBef>
                <a:spcPct val="20000"/>
              </a:spcBef>
              <a:buFont typeface="Arial"/>
              <a:buNone/>
              <a:defRPr sz="3000" b="1" i="0" kern="1200">
                <a:solidFill>
                  <a:srgbClr val="0F1C4E"/>
                </a:solidFill>
                <a:latin typeface="+mj-lt"/>
                <a:ea typeface="+mn-ea"/>
                <a:cs typeface="Futura Condensed"/>
              </a:defRPr>
            </a:lvl1pPr>
            <a:lvl2pPr marL="342900" indent="0" algn="ctr" defTabSz="342900" rtl="0" eaLnBrk="1" latinLnBrk="0" hangingPunct="1">
              <a:spcBef>
                <a:spcPct val="20000"/>
              </a:spcBef>
              <a:buFont typeface="Arial"/>
              <a:buNone/>
              <a:defRPr sz="2100" kern="1200">
                <a:solidFill>
                  <a:schemeClr val="tx1">
                    <a:tint val="75000"/>
                  </a:schemeClr>
                </a:solidFill>
                <a:latin typeface="+mn-lt"/>
                <a:ea typeface="+mn-ea"/>
                <a:cs typeface="+mn-cs"/>
              </a:defRPr>
            </a:lvl2pPr>
            <a:lvl3pPr marL="685800" indent="0" algn="ctr" defTabSz="3429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0287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4pPr>
            <a:lvl5pPr marL="13716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n-GB" sz="1600" dirty="0"/>
              <a:t>%</a:t>
            </a:r>
            <a:r>
              <a:rPr lang="en-GB" sz="1867" dirty="0"/>
              <a:t> </a:t>
            </a:r>
            <a:r>
              <a:rPr lang="en-GB" sz="1600" dirty="0"/>
              <a:t>of Employments Furloughed July 2020 – September 2021</a:t>
            </a:r>
            <a:endParaRPr lang="en-US" sz="1867" dirty="0"/>
          </a:p>
        </p:txBody>
      </p:sp>
      <p:sp>
        <p:nvSpPr>
          <p:cNvPr id="47" name="Content Placeholder 2">
            <a:extLst>
              <a:ext uri="{FF2B5EF4-FFF2-40B4-BE49-F238E27FC236}">
                <a16:creationId xmlns:a16="http://schemas.microsoft.com/office/drawing/2014/main" id="{1A20829B-275A-445A-9977-DBCE829E4D07}"/>
              </a:ext>
            </a:extLst>
          </p:cNvPr>
          <p:cNvSpPr txBox="1">
            <a:spLocks/>
          </p:cNvSpPr>
          <p:nvPr/>
        </p:nvSpPr>
        <p:spPr>
          <a:xfrm>
            <a:off x="-6621" y="825373"/>
            <a:ext cx="5143945" cy="2764457"/>
          </a:xfrm>
          <a:prstGeom prst="rect">
            <a:avLst/>
          </a:prstGeom>
        </p:spPr>
        <p:txBody>
          <a:bodyPr vert="horz" lIns="121920" tIns="60960" rIns="121920" bIns="60960" rtlCol="0">
            <a:normAutofit/>
          </a:bodyPr>
          <a:lstStyle>
            <a:lvl1pPr marL="0" indent="0" algn="ctr" defTabSz="342900" rtl="0" eaLnBrk="1" latinLnBrk="0" hangingPunct="1">
              <a:lnSpc>
                <a:spcPct val="80000"/>
              </a:lnSpc>
              <a:spcBef>
                <a:spcPct val="20000"/>
              </a:spcBef>
              <a:buFont typeface="Arial"/>
              <a:buNone/>
              <a:defRPr sz="3000" b="1" i="0" kern="1200">
                <a:solidFill>
                  <a:srgbClr val="0F1C4E"/>
                </a:solidFill>
                <a:latin typeface="+mj-lt"/>
                <a:ea typeface="+mn-ea"/>
                <a:cs typeface="Futura Condensed"/>
              </a:defRPr>
            </a:lvl1pPr>
            <a:lvl2pPr marL="342900" indent="0" algn="ctr" defTabSz="342900" rtl="0" eaLnBrk="1" latinLnBrk="0" hangingPunct="1">
              <a:spcBef>
                <a:spcPct val="20000"/>
              </a:spcBef>
              <a:buFont typeface="Arial"/>
              <a:buNone/>
              <a:defRPr sz="2100" kern="1200">
                <a:solidFill>
                  <a:schemeClr val="tx1">
                    <a:tint val="75000"/>
                  </a:schemeClr>
                </a:solidFill>
                <a:latin typeface="+mn-lt"/>
                <a:ea typeface="+mn-ea"/>
                <a:cs typeface="+mn-cs"/>
              </a:defRPr>
            </a:lvl2pPr>
            <a:lvl3pPr marL="685800" indent="0" algn="ctr" defTabSz="3429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0287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4pPr>
            <a:lvl5pPr marL="13716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en-GB" sz="1600" b="0" dirty="0">
                <a:latin typeface="Arial"/>
                <a:cs typeface="Arial"/>
              </a:rPr>
              <a:t>Data for the month of August 2021 (data released November 2021) shows the rate of furlough in the HEY and Humber LEP regions is now low, ahead of the schemes termination. </a:t>
            </a:r>
          </a:p>
          <a:p>
            <a:pPr marL="285750" indent="-285750" algn="l">
              <a:buFont typeface="Arial" panose="020B0604020202020204" pitchFamily="34" charset="0"/>
              <a:buChar char="•"/>
            </a:pPr>
            <a:endParaRPr lang="en-GB" sz="1600" b="0" dirty="0">
              <a:latin typeface="Arial"/>
              <a:cs typeface="Arial"/>
            </a:endParaRPr>
          </a:p>
          <a:p>
            <a:pPr marL="285750" indent="-285750" algn="l">
              <a:buFont typeface="Arial" panose="020B0604020202020204" pitchFamily="34" charset="0"/>
              <a:buChar char="•"/>
            </a:pPr>
            <a:r>
              <a:rPr lang="en-GB" sz="1600" b="0" dirty="0">
                <a:latin typeface="Arial"/>
                <a:cs typeface="Arial"/>
              </a:rPr>
              <a:t>Over the past 9-month period where data has been released, </a:t>
            </a:r>
            <a:r>
              <a:rPr lang="en-US" sz="1600" b="0" dirty="0">
                <a:latin typeface="Arial"/>
                <a:cs typeface="Arial"/>
              </a:rPr>
              <a:t>the furlough rate in the HEY has generally been slightly below the national rate.</a:t>
            </a:r>
            <a:endParaRPr lang="en-GB" sz="1600" b="0" dirty="0">
              <a:latin typeface="Arial"/>
              <a:cs typeface="Arial"/>
            </a:endParaRPr>
          </a:p>
        </p:txBody>
      </p:sp>
      <p:sp>
        <p:nvSpPr>
          <p:cNvPr id="51" name="TextBox 50">
            <a:extLst>
              <a:ext uri="{FF2B5EF4-FFF2-40B4-BE49-F238E27FC236}">
                <a16:creationId xmlns:a16="http://schemas.microsoft.com/office/drawing/2014/main" id="{376BF8DD-C722-4915-AFFE-1C558C5787C3}"/>
              </a:ext>
            </a:extLst>
          </p:cNvPr>
          <p:cNvSpPr txBox="1"/>
          <p:nvPr/>
        </p:nvSpPr>
        <p:spPr>
          <a:xfrm>
            <a:off x="6096000" y="6471403"/>
            <a:ext cx="1967965" cy="432317"/>
          </a:xfrm>
          <a:prstGeom prst="rect">
            <a:avLst/>
          </a:prstGeom>
          <a:noFill/>
        </p:spPr>
        <p:txBody>
          <a:bodyPr vert="horz" wrap="none" lIns="121920" tIns="60960" rIns="121920" bIns="60960" rtlCol="0" anchor="ctr">
            <a:normAutofit lnSpcReduction="10000"/>
          </a:bodyPr>
          <a:lstStyle/>
          <a:p>
            <a:r>
              <a:rPr lang="en-GB" sz="1067">
                <a:solidFill>
                  <a:srgbClr val="0F1C4E"/>
                </a:solidFill>
                <a:latin typeface="Arial"/>
                <a:cs typeface="Arial"/>
              </a:rPr>
              <a:t>Source: Coronavirus Job Retention Scheme Statistics, ONS, October 2021; BRES, ONS, 2020</a:t>
            </a:r>
          </a:p>
          <a:p>
            <a:r>
              <a:rPr lang="en-US" sz="1067">
                <a:solidFill>
                  <a:srgbClr val="0F1C4E"/>
                </a:solidFill>
                <a:latin typeface="Arial"/>
                <a:cs typeface="Arial"/>
              </a:rPr>
              <a:t>* Data released October 2021</a:t>
            </a:r>
          </a:p>
        </p:txBody>
      </p:sp>
      <p:sp>
        <p:nvSpPr>
          <p:cNvPr id="53" name="Text Placeholder 9">
            <a:extLst>
              <a:ext uri="{FF2B5EF4-FFF2-40B4-BE49-F238E27FC236}">
                <a16:creationId xmlns:a16="http://schemas.microsoft.com/office/drawing/2014/main" id="{F4D17196-A90C-497D-A88B-AC930A312B15}"/>
              </a:ext>
            </a:extLst>
          </p:cNvPr>
          <p:cNvSpPr txBox="1">
            <a:spLocks/>
          </p:cNvSpPr>
          <p:nvPr/>
        </p:nvSpPr>
        <p:spPr>
          <a:xfrm>
            <a:off x="106680" y="99968"/>
            <a:ext cx="802520" cy="724776"/>
          </a:xfrm>
          <a:prstGeom prst="rect">
            <a:avLst/>
          </a:prstGeom>
        </p:spPr>
        <p:txBody>
          <a:bodyPr vert="horz" lIns="121920" tIns="60960" rIns="121920" bIns="60960" rtlCol="0" anchor="t">
            <a:normAutofit/>
          </a:bodyPr>
          <a:lstStyle>
            <a:lvl1pPr marL="0" indent="0" algn="l" defTabSz="342900" rtl="0" eaLnBrk="1" latinLnBrk="0" hangingPunct="1">
              <a:spcBef>
                <a:spcPct val="20000"/>
              </a:spcBef>
              <a:buFontTx/>
              <a:buNone/>
              <a:defRPr sz="1800" b="1" kern="1200">
                <a:solidFill>
                  <a:srgbClr val="0F1C4E"/>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endParaRPr lang="en-US" sz="1600" b="0" dirty="0"/>
          </a:p>
        </p:txBody>
      </p:sp>
      <p:graphicFrame>
        <p:nvGraphicFramePr>
          <p:cNvPr id="40" name="Chart 39">
            <a:extLst>
              <a:ext uri="{FF2B5EF4-FFF2-40B4-BE49-F238E27FC236}">
                <a16:creationId xmlns:a16="http://schemas.microsoft.com/office/drawing/2014/main" id="{4234C9E7-7E05-4D29-88CC-6A2F3833CCFC}"/>
              </a:ext>
            </a:extLst>
          </p:cNvPr>
          <p:cNvGraphicFramePr>
            <a:graphicFrameLocks/>
          </p:cNvGraphicFramePr>
          <p:nvPr/>
        </p:nvGraphicFramePr>
        <p:xfrm>
          <a:off x="217102" y="3204355"/>
          <a:ext cx="4908724" cy="28479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 name="Chart 40">
            <a:extLst>
              <a:ext uri="{FF2B5EF4-FFF2-40B4-BE49-F238E27FC236}">
                <a16:creationId xmlns:a16="http://schemas.microsoft.com/office/drawing/2014/main" id="{18DED2EE-B1F0-4C79-AD3A-C9E428351222}"/>
              </a:ext>
            </a:extLst>
          </p:cNvPr>
          <p:cNvGraphicFramePr>
            <a:graphicFrameLocks/>
          </p:cNvGraphicFramePr>
          <p:nvPr/>
        </p:nvGraphicFramePr>
        <p:xfrm>
          <a:off x="5478888" y="1665252"/>
          <a:ext cx="6713113" cy="4122179"/>
        </p:xfrm>
        <a:graphic>
          <a:graphicData uri="http://schemas.openxmlformats.org/drawingml/2006/chart">
            <c:chart xmlns:c="http://schemas.openxmlformats.org/drawingml/2006/chart" xmlns:r="http://schemas.openxmlformats.org/officeDocument/2006/relationships" r:id="rId4"/>
          </a:graphicData>
        </a:graphic>
      </p:graphicFrame>
      <p:grpSp>
        <p:nvGrpSpPr>
          <p:cNvPr id="52" name="Group 51">
            <a:extLst>
              <a:ext uri="{FF2B5EF4-FFF2-40B4-BE49-F238E27FC236}">
                <a16:creationId xmlns:a16="http://schemas.microsoft.com/office/drawing/2014/main" id="{65584E9A-164A-4380-A394-B9B673890D29}"/>
              </a:ext>
            </a:extLst>
          </p:cNvPr>
          <p:cNvGrpSpPr/>
          <p:nvPr/>
        </p:nvGrpSpPr>
        <p:grpSpPr>
          <a:xfrm>
            <a:off x="5827557" y="1735059"/>
            <a:ext cx="8885668" cy="3718020"/>
            <a:chOff x="1136611" y="174766"/>
            <a:chExt cx="5647653" cy="1883472"/>
          </a:xfrm>
        </p:grpSpPr>
        <p:graphicFrame>
          <p:nvGraphicFramePr>
            <p:cNvPr id="54" name="Chart 53">
              <a:extLst>
                <a:ext uri="{FF2B5EF4-FFF2-40B4-BE49-F238E27FC236}">
                  <a16:creationId xmlns:a16="http://schemas.microsoft.com/office/drawing/2014/main" id="{A57C73C8-0968-4659-ABDD-20C7E00255AA}"/>
                </a:ext>
              </a:extLst>
            </p:cNvPr>
            <p:cNvGraphicFramePr>
              <a:graphicFrameLocks/>
            </p:cNvGraphicFramePr>
            <p:nvPr/>
          </p:nvGraphicFramePr>
          <p:xfrm>
            <a:off x="6640727" y="174766"/>
            <a:ext cx="143537" cy="31353"/>
          </p:xfrm>
          <a:graphic>
            <a:graphicData uri="http://schemas.openxmlformats.org/drawingml/2006/chart">
              <c:chart xmlns:c="http://schemas.openxmlformats.org/drawingml/2006/chart" xmlns:r="http://schemas.openxmlformats.org/officeDocument/2006/relationships" r:id="rId5"/>
            </a:graphicData>
          </a:graphic>
        </p:graphicFrame>
        <p:sp>
          <p:nvSpPr>
            <p:cNvPr id="57" name="TextBox 15">
              <a:extLst>
                <a:ext uri="{FF2B5EF4-FFF2-40B4-BE49-F238E27FC236}">
                  <a16:creationId xmlns:a16="http://schemas.microsoft.com/office/drawing/2014/main" id="{24723F77-1304-47A3-9665-72A087CD07C3}"/>
                </a:ext>
              </a:extLst>
            </p:cNvPr>
            <p:cNvSpPr txBox="1"/>
            <p:nvPr/>
          </p:nvSpPr>
          <p:spPr>
            <a:xfrm>
              <a:off x="1136611" y="1312186"/>
              <a:ext cx="895350" cy="19222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33" i="1">
                  <a:solidFill>
                    <a:srgbClr val="0F1C4E"/>
                  </a:solidFill>
                </a:rPr>
                <a:t>August: Eat Out to Help Out scheme opens</a:t>
              </a:r>
              <a:endParaRPr lang="en-US" sz="933" i="1">
                <a:solidFill>
                  <a:srgbClr val="0F1C4E"/>
                </a:solidFill>
              </a:endParaRPr>
            </a:p>
          </p:txBody>
        </p:sp>
        <p:pic>
          <p:nvPicPr>
            <p:cNvPr id="58" name="Graphic 16">
              <a:extLst>
                <a:ext uri="{FF2B5EF4-FFF2-40B4-BE49-F238E27FC236}">
                  <a16:creationId xmlns:a16="http://schemas.microsoft.com/office/drawing/2014/main" id="{C0BBE2F1-E60B-46A8-ABA4-2E6EBADEC287}"/>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1653355" y="998286"/>
              <a:ext cx="303596" cy="250830"/>
            </a:xfrm>
            <a:prstGeom prst="rect">
              <a:avLst/>
            </a:prstGeom>
          </p:spPr>
        </p:pic>
        <p:sp>
          <p:nvSpPr>
            <p:cNvPr id="59" name="TextBox 17">
              <a:extLst>
                <a:ext uri="{FF2B5EF4-FFF2-40B4-BE49-F238E27FC236}">
                  <a16:creationId xmlns:a16="http://schemas.microsoft.com/office/drawing/2014/main" id="{DF8151F9-4FA4-4537-897E-295EA3286070}"/>
                </a:ext>
              </a:extLst>
            </p:cNvPr>
            <p:cNvSpPr txBox="1"/>
            <p:nvPr/>
          </p:nvSpPr>
          <p:spPr>
            <a:xfrm>
              <a:off x="1475294" y="533200"/>
              <a:ext cx="895350" cy="33768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33" i="1">
                  <a:solidFill>
                    <a:srgbClr val="0F1C4E"/>
                  </a:solidFill>
                </a:rPr>
                <a:t>October: Tiered lockdown policy – with Yorkshire &amp; Humber placed in tier 3</a:t>
              </a:r>
              <a:endParaRPr lang="en-US" sz="933" i="1">
                <a:solidFill>
                  <a:srgbClr val="0F1C4E"/>
                </a:solidFill>
              </a:endParaRPr>
            </a:p>
          </p:txBody>
        </p:sp>
        <p:pic>
          <p:nvPicPr>
            <p:cNvPr id="61" name="Graphic 20">
              <a:extLst>
                <a:ext uri="{FF2B5EF4-FFF2-40B4-BE49-F238E27FC236}">
                  <a16:creationId xmlns:a16="http://schemas.microsoft.com/office/drawing/2014/main" id="{AAD51293-FB7C-461A-B7FE-941A73AE4733}"/>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1747994" y="1075596"/>
              <a:ext cx="113848" cy="91440"/>
            </a:xfrm>
            <a:prstGeom prst="rect">
              <a:avLst/>
            </a:prstGeom>
          </p:spPr>
        </p:pic>
        <p:sp>
          <p:nvSpPr>
            <p:cNvPr id="62" name="TextBox 23">
              <a:extLst>
                <a:ext uri="{FF2B5EF4-FFF2-40B4-BE49-F238E27FC236}">
                  <a16:creationId xmlns:a16="http://schemas.microsoft.com/office/drawing/2014/main" id="{DF6551BB-814B-417A-A823-C2DBF6B6CF50}"/>
                </a:ext>
              </a:extLst>
            </p:cNvPr>
            <p:cNvSpPr txBox="1"/>
            <p:nvPr/>
          </p:nvSpPr>
          <p:spPr>
            <a:xfrm>
              <a:off x="1850097" y="1568597"/>
              <a:ext cx="726551" cy="2649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33" i="1">
                  <a:solidFill>
                    <a:srgbClr val="0F1C4E"/>
                  </a:solidFill>
                </a:rPr>
                <a:t>November: Second national lockdown begins</a:t>
              </a:r>
              <a:endParaRPr lang="en-US" sz="933" i="1">
                <a:solidFill>
                  <a:srgbClr val="0F1C4E"/>
                </a:solidFill>
              </a:endParaRPr>
            </a:p>
          </p:txBody>
        </p:sp>
        <p:cxnSp>
          <p:nvCxnSpPr>
            <p:cNvPr id="63" name="Straight Connector 62">
              <a:extLst>
                <a:ext uri="{FF2B5EF4-FFF2-40B4-BE49-F238E27FC236}">
                  <a16:creationId xmlns:a16="http://schemas.microsoft.com/office/drawing/2014/main" id="{8D5AACF5-AFBA-47D0-9A6B-6D48E7BDE3A0}"/>
                </a:ext>
              </a:extLst>
            </p:cNvPr>
            <p:cNvCxnSpPr>
              <a:cxnSpLocks/>
            </p:cNvCxnSpPr>
            <p:nvPr/>
          </p:nvCxnSpPr>
          <p:spPr>
            <a:xfrm>
              <a:off x="3931944" y="223377"/>
              <a:ext cx="0" cy="1834861"/>
            </a:xfrm>
            <a:prstGeom prst="line">
              <a:avLst/>
            </a:prstGeom>
            <a:ln w="9525" cap="sq">
              <a:solidFill>
                <a:srgbClr val="0F1C4E"/>
              </a:solidFill>
              <a:prstDash val="sysDash"/>
            </a:ln>
          </p:spPr>
          <p:style>
            <a:lnRef idx="2">
              <a:schemeClr val="accent1"/>
            </a:lnRef>
            <a:fillRef idx="0">
              <a:schemeClr val="accent1"/>
            </a:fillRef>
            <a:effectRef idx="1">
              <a:schemeClr val="accent1"/>
            </a:effectRef>
            <a:fontRef idx="minor">
              <a:schemeClr val="tx1"/>
            </a:fontRef>
          </p:style>
        </p:cxnSp>
        <p:sp>
          <p:nvSpPr>
            <p:cNvPr id="64" name="Rectangle 63">
              <a:extLst>
                <a:ext uri="{FF2B5EF4-FFF2-40B4-BE49-F238E27FC236}">
                  <a16:creationId xmlns:a16="http://schemas.microsoft.com/office/drawing/2014/main" id="{C57377B4-9019-49A9-B123-D805BB3A9D91}"/>
                </a:ext>
              </a:extLst>
            </p:cNvPr>
            <p:cNvSpPr/>
            <p:nvPr/>
          </p:nvSpPr>
          <p:spPr>
            <a:xfrm>
              <a:off x="2302420" y="219082"/>
              <a:ext cx="398455" cy="1816687"/>
            </a:xfrm>
            <a:prstGeom prst="rect">
              <a:avLst/>
            </a:prstGeom>
            <a:solidFill>
              <a:srgbClr val="0F1C4E">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467"/>
            </a:p>
          </p:txBody>
        </p:sp>
        <p:sp>
          <p:nvSpPr>
            <p:cNvPr id="65" name="Rectangle 64">
              <a:extLst>
                <a:ext uri="{FF2B5EF4-FFF2-40B4-BE49-F238E27FC236}">
                  <a16:creationId xmlns:a16="http://schemas.microsoft.com/office/drawing/2014/main" id="{BBA387C3-2C03-498B-9935-9771F6A69894}"/>
                </a:ext>
              </a:extLst>
            </p:cNvPr>
            <p:cNvSpPr/>
            <p:nvPr/>
          </p:nvSpPr>
          <p:spPr>
            <a:xfrm>
              <a:off x="2914452" y="219082"/>
              <a:ext cx="1017492" cy="1816687"/>
            </a:xfrm>
            <a:prstGeom prst="rect">
              <a:avLst/>
            </a:prstGeom>
            <a:solidFill>
              <a:srgbClr val="0F1C4E">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467"/>
            </a:p>
          </p:txBody>
        </p:sp>
        <p:sp>
          <p:nvSpPr>
            <p:cNvPr id="66" name="TextBox 26">
              <a:extLst>
                <a:ext uri="{FF2B5EF4-FFF2-40B4-BE49-F238E27FC236}">
                  <a16:creationId xmlns:a16="http://schemas.microsoft.com/office/drawing/2014/main" id="{475D70DE-F0CB-4218-9C04-04CB40F33879}"/>
                </a:ext>
              </a:extLst>
            </p:cNvPr>
            <p:cNvSpPr txBox="1"/>
            <p:nvPr/>
          </p:nvSpPr>
          <p:spPr>
            <a:xfrm>
              <a:off x="2274613" y="207156"/>
              <a:ext cx="983876" cy="19222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33" i="1">
                  <a:solidFill>
                    <a:srgbClr val="0F1C4E"/>
                  </a:solidFill>
                </a:rPr>
                <a:t>December: Second national lockdown ends</a:t>
              </a:r>
              <a:endParaRPr lang="en-US" sz="933" i="1">
                <a:solidFill>
                  <a:srgbClr val="0F1C4E"/>
                </a:solidFill>
              </a:endParaRPr>
            </a:p>
          </p:txBody>
        </p:sp>
        <p:sp>
          <p:nvSpPr>
            <p:cNvPr id="67" name="TextBox 29">
              <a:extLst>
                <a:ext uri="{FF2B5EF4-FFF2-40B4-BE49-F238E27FC236}">
                  <a16:creationId xmlns:a16="http://schemas.microsoft.com/office/drawing/2014/main" id="{42DE2DD9-E6BC-404D-B467-D831B2D290E5}"/>
                </a:ext>
              </a:extLst>
            </p:cNvPr>
            <p:cNvSpPr txBox="1"/>
            <p:nvPr/>
          </p:nvSpPr>
          <p:spPr>
            <a:xfrm>
              <a:off x="2778523" y="974902"/>
              <a:ext cx="895350" cy="19222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33" i="1">
                  <a:solidFill>
                    <a:srgbClr val="0F1C4E"/>
                  </a:solidFill>
                </a:rPr>
                <a:t>January: Third national lockdown begins</a:t>
              </a:r>
              <a:endParaRPr lang="en-US" sz="933" i="1">
                <a:solidFill>
                  <a:srgbClr val="0F1C4E"/>
                </a:solidFill>
              </a:endParaRPr>
            </a:p>
          </p:txBody>
        </p:sp>
        <p:sp>
          <p:nvSpPr>
            <p:cNvPr id="69" name="TextBox 39">
              <a:extLst>
                <a:ext uri="{FF2B5EF4-FFF2-40B4-BE49-F238E27FC236}">
                  <a16:creationId xmlns:a16="http://schemas.microsoft.com/office/drawing/2014/main" id="{149F5A7F-4162-4E97-82A0-35AEFC8050EA}"/>
                </a:ext>
              </a:extLst>
            </p:cNvPr>
            <p:cNvSpPr txBox="1"/>
            <p:nvPr/>
          </p:nvSpPr>
          <p:spPr>
            <a:xfrm>
              <a:off x="3118143" y="1315360"/>
              <a:ext cx="1041183" cy="2649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33" i="1">
                  <a:solidFill>
                    <a:srgbClr val="0F1C4E"/>
                  </a:solidFill>
                </a:rPr>
                <a:t>March: Third lockdown eases with “roadmap out of lockdown”</a:t>
              </a:r>
              <a:endParaRPr lang="en-US" sz="933" i="1">
                <a:solidFill>
                  <a:srgbClr val="0F1C4E"/>
                </a:solidFill>
              </a:endParaRPr>
            </a:p>
          </p:txBody>
        </p:sp>
        <p:cxnSp>
          <p:nvCxnSpPr>
            <p:cNvPr id="70" name="Straight Connector 69">
              <a:extLst>
                <a:ext uri="{FF2B5EF4-FFF2-40B4-BE49-F238E27FC236}">
                  <a16:creationId xmlns:a16="http://schemas.microsoft.com/office/drawing/2014/main" id="{3834E90B-3F5F-4F5F-BE4D-221F637A13FE}"/>
                </a:ext>
              </a:extLst>
            </p:cNvPr>
            <p:cNvCxnSpPr>
              <a:cxnSpLocks/>
            </p:cNvCxnSpPr>
            <p:nvPr/>
          </p:nvCxnSpPr>
          <p:spPr>
            <a:xfrm>
              <a:off x="2697356" y="215940"/>
              <a:ext cx="3519" cy="1819829"/>
            </a:xfrm>
            <a:prstGeom prst="line">
              <a:avLst/>
            </a:prstGeom>
            <a:ln w="9525" cap="sq">
              <a:solidFill>
                <a:srgbClr val="0F1C4E"/>
              </a:solidFill>
              <a:prstDash val="sysDash"/>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E93578AF-AEFF-4936-B997-5EF1292CF9E4}"/>
                </a:ext>
              </a:extLst>
            </p:cNvPr>
            <p:cNvCxnSpPr>
              <a:cxnSpLocks/>
            </p:cNvCxnSpPr>
            <p:nvPr/>
          </p:nvCxnSpPr>
          <p:spPr>
            <a:xfrm flipH="1">
              <a:off x="2298902" y="209995"/>
              <a:ext cx="3498" cy="1825773"/>
            </a:xfrm>
            <a:prstGeom prst="line">
              <a:avLst/>
            </a:prstGeom>
            <a:ln w="9525" cap="sq">
              <a:solidFill>
                <a:srgbClr val="0F1C4E"/>
              </a:solidFill>
              <a:prstDash val="sysDash"/>
            </a:ln>
          </p:spPr>
          <p:style>
            <a:lnRef idx="2">
              <a:schemeClr val="accent1"/>
            </a:lnRef>
            <a:fillRef idx="0">
              <a:schemeClr val="accent1"/>
            </a:fillRef>
            <a:effectRef idx="1">
              <a:schemeClr val="accent1"/>
            </a:effectRef>
            <a:fontRef idx="minor">
              <a:schemeClr val="tx1"/>
            </a:fontRef>
          </p:style>
        </p:cxnSp>
        <p:pic>
          <p:nvPicPr>
            <p:cNvPr id="75" name="Graphic 24">
              <a:extLst>
                <a:ext uri="{FF2B5EF4-FFF2-40B4-BE49-F238E27FC236}">
                  <a16:creationId xmlns:a16="http://schemas.microsoft.com/office/drawing/2014/main" id="{B04FD1A9-64BB-4479-A254-18DB3FECBE22}"/>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2547858" y="469037"/>
              <a:ext cx="303596" cy="250830"/>
            </a:xfrm>
            <a:prstGeom prst="rect">
              <a:avLst/>
            </a:prstGeom>
          </p:spPr>
        </p:pic>
        <p:pic>
          <p:nvPicPr>
            <p:cNvPr id="76" name="Graphic 25">
              <a:extLst>
                <a:ext uri="{FF2B5EF4-FFF2-40B4-BE49-F238E27FC236}">
                  <a16:creationId xmlns:a16="http://schemas.microsoft.com/office/drawing/2014/main" id="{0D2081A3-00E5-4CB7-927A-3593A5D80DBA}"/>
                </a:ext>
              </a:extLst>
            </p:cNvPr>
            <p:cNvPicPr>
              <a:picLocks/>
            </p:cNvPicPr>
            <p:nvPr/>
          </p:nvPicPr>
          <p:blipFill>
            <a:blip r:embed="rId10">
              <a:extLst>
                <a:ext uri="{96DAC541-7B7A-43D3-8B79-37D633B846F1}">
                  <asvg:svgBlip xmlns:asvg="http://schemas.microsoft.com/office/drawing/2016/SVG/main" r:embed="rId11"/>
                </a:ext>
              </a:extLst>
            </a:blip>
            <a:stretch>
              <a:fillRect/>
            </a:stretch>
          </p:blipFill>
          <p:spPr>
            <a:xfrm>
              <a:off x="2640282" y="544585"/>
              <a:ext cx="113848" cy="91440"/>
            </a:xfrm>
            <a:prstGeom prst="rect">
              <a:avLst/>
            </a:prstGeom>
          </p:spPr>
        </p:pic>
        <p:pic>
          <p:nvPicPr>
            <p:cNvPr id="77" name="Graphic 21">
              <a:extLst>
                <a:ext uri="{FF2B5EF4-FFF2-40B4-BE49-F238E27FC236}">
                  <a16:creationId xmlns:a16="http://schemas.microsoft.com/office/drawing/2014/main" id="{28473566-7E2E-4299-AE34-A366BE28F5AC}"/>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2152344" y="1073913"/>
              <a:ext cx="303596" cy="250830"/>
            </a:xfrm>
            <a:prstGeom prst="rect">
              <a:avLst/>
            </a:prstGeom>
          </p:spPr>
        </p:pic>
        <p:pic>
          <p:nvPicPr>
            <p:cNvPr id="78" name="Graphic 22">
              <a:extLst>
                <a:ext uri="{FF2B5EF4-FFF2-40B4-BE49-F238E27FC236}">
                  <a16:creationId xmlns:a16="http://schemas.microsoft.com/office/drawing/2014/main" id="{066CC612-356C-4E97-A35F-90FDCB2BDADE}"/>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2246895" y="1150508"/>
              <a:ext cx="113848" cy="91440"/>
            </a:xfrm>
            <a:prstGeom prst="rect">
              <a:avLst/>
            </a:prstGeom>
          </p:spPr>
        </p:pic>
        <p:cxnSp>
          <p:nvCxnSpPr>
            <p:cNvPr id="79" name="Straight Connector 78">
              <a:extLst>
                <a:ext uri="{FF2B5EF4-FFF2-40B4-BE49-F238E27FC236}">
                  <a16:creationId xmlns:a16="http://schemas.microsoft.com/office/drawing/2014/main" id="{A22B5F98-B684-4A94-966F-58C157ABE10A}"/>
                </a:ext>
              </a:extLst>
            </p:cNvPr>
            <p:cNvCxnSpPr>
              <a:cxnSpLocks/>
            </p:cNvCxnSpPr>
            <p:nvPr/>
          </p:nvCxnSpPr>
          <p:spPr>
            <a:xfrm flipH="1">
              <a:off x="2921211" y="223377"/>
              <a:ext cx="798" cy="1830566"/>
            </a:xfrm>
            <a:prstGeom prst="line">
              <a:avLst/>
            </a:prstGeom>
            <a:ln w="9525" cap="sq">
              <a:solidFill>
                <a:srgbClr val="0F1C4E"/>
              </a:solidFill>
              <a:prstDash val="sysDash"/>
            </a:ln>
          </p:spPr>
          <p:style>
            <a:lnRef idx="2">
              <a:schemeClr val="accent1"/>
            </a:lnRef>
            <a:fillRef idx="0">
              <a:schemeClr val="accent1"/>
            </a:fillRef>
            <a:effectRef idx="1">
              <a:schemeClr val="accent1"/>
            </a:effectRef>
            <a:fontRef idx="minor">
              <a:schemeClr val="tx1"/>
            </a:fontRef>
          </p:style>
        </p:cxnSp>
        <p:pic>
          <p:nvPicPr>
            <p:cNvPr id="80" name="Graphic 27">
              <a:extLst>
                <a:ext uri="{FF2B5EF4-FFF2-40B4-BE49-F238E27FC236}">
                  <a16:creationId xmlns:a16="http://schemas.microsoft.com/office/drawing/2014/main" id="{61B051A0-70C2-4A55-A8C0-E6E9170B89DE}"/>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2781592" y="1295965"/>
              <a:ext cx="303596" cy="250830"/>
            </a:xfrm>
            <a:prstGeom prst="rect">
              <a:avLst/>
            </a:prstGeom>
          </p:spPr>
        </p:pic>
        <p:pic>
          <p:nvPicPr>
            <p:cNvPr id="81" name="Graphic 40">
              <a:extLst>
                <a:ext uri="{FF2B5EF4-FFF2-40B4-BE49-F238E27FC236}">
                  <a16:creationId xmlns:a16="http://schemas.microsoft.com/office/drawing/2014/main" id="{A08B8018-5B10-48AF-A6F6-07A57550D9F3}"/>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3779233" y="668251"/>
              <a:ext cx="303596" cy="250830"/>
            </a:xfrm>
            <a:prstGeom prst="rect">
              <a:avLst/>
            </a:prstGeom>
          </p:spPr>
        </p:pic>
        <p:pic>
          <p:nvPicPr>
            <p:cNvPr id="82" name="Graphic 41">
              <a:extLst>
                <a:ext uri="{FF2B5EF4-FFF2-40B4-BE49-F238E27FC236}">
                  <a16:creationId xmlns:a16="http://schemas.microsoft.com/office/drawing/2014/main" id="{F01C9A27-97B8-4E41-8244-2CBD1866551F}"/>
                </a:ext>
              </a:extLst>
            </p:cNvPr>
            <p:cNvPicPr>
              <a:picLocks/>
            </p:cNvPicPr>
            <p:nvPr/>
          </p:nvPicPr>
          <p:blipFill>
            <a:blip r:embed="rId10">
              <a:extLst>
                <a:ext uri="{96DAC541-7B7A-43D3-8B79-37D633B846F1}">
                  <asvg:svgBlip xmlns:asvg="http://schemas.microsoft.com/office/drawing/2016/SVG/main" r:embed="rId11"/>
                </a:ext>
              </a:extLst>
            </a:blip>
            <a:stretch>
              <a:fillRect/>
            </a:stretch>
          </p:blipFill>
          <p:spPr>
            <a:xfrm>
              <a:off x="3873373" y="747946"/>
              <a:ext cx="113848" cy="91440"/>
            </a:xfrm>
            <a:prstGeom prst="rect">
              <a:avLst/>
            </a:prstGeom>
          </p:spPr>
        </p:pic>
        <p:pic>
          <p:nvPicPr>
            <p:cNvPr id="83" name="Graphic 28">
              <a:extLst>
                <a:ext uri="{FF2B5EF4-FFF2-40B4-BE49-F238E27FC236}">
                  <a16:creationId xmlns:a16="http://schemas.microsoft.com/office/drawing/2014/main" id="{98652B70-6D03-42BF-9256-33F5802C36C0}"/>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2877922" y="1369935"/>
              <a:ext cx="113848" cy="91440"/>
            </a:xfrm>
            <a:prstGeom prst="rect">
              <a:avLst/>
            </a:prstGeom>
          </p:spPr>
        </p:pic>
      </p:grpSp>
    </p:spTree>
    <p:extLst>
      <p:ext uri="{BB962C8B-B14F-4D97-AF65-F5344CB8AC3E}">
        <p14:creationId xmlns:p14="http://schemas.microsoft.com/office/powerpoint/2010/main" val="193916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9">
            <a:extLst>
              <a:ext uri="{FF2B5EF4-FFF2-40B4-BE49-F238E27FC236}">
                <a16:creationId xmlns:a16="http://schemas.microsoft.com/office/drawing/2014/main" id="{D4C29C91-D648-4958-A2CA-4247EE3737EA}"/>
              </a:ext>
            </a:extLst>
          </p:cNvPr>
          <p:cNvSpPr txBox="1">
            <a:spLocks/>
          </p:cNvSpPr>
          <p:nvPr/>
        </p:nvSpPr>
        <p:spPr>
          <a:xfrm>
            <a:off x="106680" y="99968"/>
            <a:ext cx="802520" cy="724776"/>
          </a:xfrm>
          <a:prstGeom prst="rect">
            <a:avLst/>
          </a:prstGeom>
        </p:spPr>
        <p:txBody>
          <a:bodyPr vert="horz" lIns="121920" tIns="60960" rIns="121920" bIns="60960" rtlCol="0" anchor="t">
            <a:normAutofit/>
          </a:bodyPr>
          <a:lstStyle>
            <a:lvl1pPr marL="0" indent="0" algn="l" defTabSz="342900" rtl="0" eaLnBrk="1" latinLnBrk="0" hangingPunct="1">
              <a:spcBef>
                <a:spcPct val="20000"/>
              </a:spcBef>
              <a:buFontTx/>
              <a:buNone/>
              <a:defRPr sz="1800" b="1" kern="1200">
                <a:solidFill>
                  <a:srgbClr val="0F1C4E"/>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endParaRPr lang="en-US" sz="1600" b="0" dirty="0"/>
          </a:p>
        </p:txBody>
      </p:sp>
      <p:sp>
        <p:nvSpPr>
          <p:cNvPr id="27" name="Subtitle 5">
            <a:extLst>
              <a:ext uri="{FF2B5EF4-FFF2-40B4-BE49-F238E27FC236}">
                <a16:creationId xmlns:a16="http://schemas.microsoft.com/office/drawing/2014/main" id="{802F7405-99E2-498C-84DC-43435087E882}"/>
              </a:ext>
            </a:extLst>
          </p:cNvPr>
          <p:cNvSpPr txBox="1">
            <a:spLocks/>
          </p:cNvSpPr>
          <p:nvPr/>
        </p:nvSpPr>
        <p:spPr>
          <a:xfrm>
            <a:off x="756653" y="189991"/>
            <a:ext cx="8534400" cy="579316"/>
          </a:xfrm>
          <a:prstGeom prst="rect">
            <a:avLst/>
          </a:prstGeom>
        </p:spPr>
        <p:txBody>
          <a:bodyPr vert="horz" lIns="121920" tIns="60960" rIns="121920" bIns="60960" rtlCol="0">
            <a:noAutofit/>
          </a:bodyPr>
          <a:lstStyle>
            <a:lvl1pPr marL="0" indent="0" algn="ctr" defTabSz="342900" rtl="0" eaLnBrk="1" latinLnBrk="0" hangingPunct="1">
              <a:lnSpc>
                <a:spcPct val="80000"/>
              </a:lnSpc>
              <a:spcBef>
                <a:spcPct val="20000"/>
              </a:spcBef>
              <a:buFont typeface="Arial"/>
              <a:buNone/>
              <a:defRPr sz="3000" b="1" i="0" kern="1200">
                <a:solidFill>
                  <a:srgbClr val="0F1C4E"/>
                </a:solidFill>
                <a:latin typeface="+mj-lt"/>
                <a:ea typeface="+mn-ea"/>
                <a:cs typeface="Futura Condensed"/>
              </a:defRPr>
            </a:lvl1pPr>
            <a:lvl2pPr marL="342900" indent="0" algn="ctr" defTabSz="342900" rtl="0" eaLnBrk="1" latinLnBrk="0" hangingPunct="1">
              <a:spcBef>
                <a:spcPct val="20000"/>
              </a:spcBef>
              <a:buFont typeface="Arial"/>
              <a:buNone/>
              <a:defRPr sz="2100" kern="1200">
                <a:solidFill>
                  <a:schemeClr val="tx1">
                    <a:tint val="75000"/>
                  </a:schemeClr>
                </a:solidFill>
                <a:latin typeface="+mn-lt"/>
                <a:ea typeface="+mn-ea"/>
                <a:cs typeface="+mn-cs"/>
              </a:defRPr>
            </a:lvl2pPr>
            <a:lvl3pPr marL="685800" indent="0" algn="ctr" defTabSz="3429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0287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4pPr>
            <a:lvl5pPr marL="13716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pPr algn="l"/>
            <a:r>
              <a:rPr lang="en-GB" sz="2400" dirty="0">
                <a:latin typeface="Arial" panose="020B0604020202020204" pitchFamily="34" charset="0"/>
                <a:cs typeface="Arial" panose="020B0604020202020204" pitchFamily="34" charset="0"/>
              </a:rPr>
              <a:t>Furloughed Employment (2)</a:t>
            </a:r>
            <a:endParaRPr lang="en-US" sz="2400" dirty="0">
              <a:latin typeface="Arial" panose="020B0604020202020204" pitchFamily="34" charset="0"/>
              <a:cs typeface="Arial" panose="020B0604020202020204" pitchFamily="34" charset="0"/>
            </a:endParaRPr>
          </a:p>
        </p:txBody>
      </p:sp>
      <p:sp>
        <p:nvSpPr>
          <p:cNvPr id="28" name="Subtitle 7">
            <a:extLst>
              <a:ext uri="{FF2B5EF4-FFF2-40B4-BE49-F238E27FC236}">
                <a16:creationId xmlns:a16="http://schemas.microsoft.com/office/drawing/2014/main" id="{8295E2FD-2054-4BEE-8B65-423B84DAB320}"/>
              </a:ext>
            </a:extLst>
          </p:cNvPr>
          <p:cNvSpPr txBox="1">
            <a:spLocks/>
          </p:cNvSpPr>
          <p:nvPr/>
        </p:nvSpPr>
        <p:spPr>
          <a:xfrm>
            <a:off x="4159932" y="793611"/>
            <a:ext cx="7808067" cy="516207"/>
          </a:xfrm>
          <a:prstGeom prst="rect">
            <a:avLst/>
          </a:prstGeom>
        </p:spPr>
        <p:txBody>
          <a:bodyPr vert="horz" lIns="121920" tIns="60960" rIns="121920" bIns="60960" rtlCol="0">
            <a:noAutofit/>
          </a:bodyPr>
          <a:lstStyle>
            <a:lvl1pPr marL="0" indent="0" algn="ctr" defTabSz="342900" rtl="0" eaLnBrk="1" latinLnBrk="0" hangingPunct="1">
              <a:lnSpc>
                <a:spcPct val="80000"/>
              </a:lnSpc>
              <a:spcBef>
                <a:spcPct val="20000"/>
              </a:spcBef>
              <a:buFont typeface="Arial"/>
              <a:buNone/>
              <a:defRPr sz="3000" b="1" i="0" kern="1200">
                <a:solidFill>
                  <a:srgbClr val="0F1C4E"/>
                </a:solidFill>
                <a:latin typeface="+mj-lt"/>
                <a:ea typeface="+mn-ea"/>
                <a:cs typeface="Futura Condensed"/>
              </a:defRPr>
            </a:lvl1pPr>
            <a:lvl2pPr marL="342900" indent="0" algn="ctr" defTabSz="342900" rtl="0" eaLnBrk="1" latinLnBrk="0" hangingPunct="1">
              <a:spcBef>
                <a:spcPct val="20000"/>
              </a:spcBef>
              <a:buFont typeface="Arial"/>
              <a:buNone/>
              <a:defRPr sz="2100" kern="1200">
                <a:solidFill>
                  <a:schemeClr val="tx1">
                    <a:tint val="75000"/>
                  </a:schemeClr>
                </a:solidFill>
                <a:latin typeface="+mn-lt"/>
                <a:ea typeface="+mn-ea"/>
                <a:cs typeface="+mn-cs"/>
              </a:defRPr>
            </a:lvl2pPr>
            <a:lvl3pPr marL="685800" indent="0" algn="ctr" defTabSz="3429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0287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4pPr>
            <a:lvl5pPr marL="13716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n-GB" sz="1867"/>
              <a:t>Broad Sector Furlough Rates as % of Broad Sector Employment, as of </a:t>
            </a:r>
            <a:r>
              <a:rPr lang="en-GB" sz="1867" dirty="0"/>
              <a:t>August</a:t>
            </a:r>
            <a:r>
              <a:rPr lang="en-GB" sz="1867"/>
              <a:t> 2021</a:t>
            </a:r>
            <a:endParaRPr lang="en-US" sz="1867"/>
          </a:p>
        </p:txBody>
      </p:sp>
      <p:sp>
        <p:nvSpPr>
          <p:cNvPr id="29" name="Content Placeholder 2">
            <a:extLst>
              <a:ext uri="{FF2B5EF4-FFF2-40B4-BE49-F238E27FC236}">
                <a16:creationId xmlns:a16="http://schemas.microsoft.com/office/drawing/2014/main" id="{6D945D57-13B1-4CFC-97C8-EE0756E3DE67}"/>
              </a:ext>
            </a:extLst>
          </p:cNvPr>
          <p:cNvSpPr txBox="1">
            <a:spLocks/>
          </p:cNvSpPr>
          <p:nvPr/>
        </p:nvSpPr>
        <p:spPr>
          <a:xfrm>
            <a:off x="106681" y="1292121"/>
            <a:ext cx="3963223" cy="4366999"/>
          </a:xfrm>
          <a:prstGeom prst="rect">
            <a:avLst/>
          </a:prstGeom>
        </p:spPr>
        <p:txBody>
          <a:bodyPr vert="horz" lIns="121920" tIns="60960" rIns="121920" bIns="60960" rtlCol="0">
            <a:noAutofit/>
          </a:bodyPr>
          <a:lstStyle>
            <a:lvl1pPr marL="0" indent="0" algn="ctr" defTabSz="342900" rtl="0" eaLnBrk="1" latinLnBrk="0" hangingPunct="1">
              <a:lnSpc>
                <a:spcPct val="80000"/>
              </a:lnSpc>
              <a:spcBef>
                <a:spcPct val="20000"/>
              </a:spcBef>
              <a:buFont typeface="Arial"/>
              <a:buNone/>
              <a:defRPr sz="3000" b="1" i="0" kern="1200">
                <a:solidFill>
                  <a:srgbClr val="0F1C4E"/>
                </a:solidFill>
                <a:latin typeface="+mj-lt"/>
                <a:ea typeface="+mn-ea"/>
                <a:cs typeface="Futura Condensed"/>
              </a:defRPr>
            </a:lvl1pPr>
            <a:lvl2pPr marL="342900" indent="0" algn="ctr" defTabSz="342900" rtl="0" eaLnBrk="1" latinLnBrk="0" hangingPunct="1">
              <a:spcBef>
                <a:spcPct val="20000"/>
              </a:spcBef>
              <a:buFont typeface="Arial"/>
              <a:buNone/>
              <a:defRPr sz="2100" kern="1200">
                <a:solidFill>
                  <a:schemeClr val="tx1">
                    <a:tint val="75000"/>
                  </a:schemeClr>
                </a:solidFill>
                <a:latin typeface="+mn-lt"/>
                <a:ea typeface="+mn-ea"/>
                <a:cs typeface="+mn-cs"/>
              </a:defRPr>
            </a:lvl2pPr>
            <a:lvl3pPr marL="685800" indent="0" algn="ctr" defTabSz="3429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0287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4pPr>
            <a:lvl5pPr marL="13716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en-GB" sz="1600" b="0" dirty="0">
                <a:latin typeface="Arial"/>
                <a:cs typeface="Arial"/>
              </a:rPr>
              <a:t>HEY and Humber LEP area furlough rates by sector are broadly aligned to the national sectoral rates. </a:t>
            </a:r>
          </a:p>
          <a:p>
            <a:pPr marL="285750" indent="-285750" algn="l">
              <a:buFont typeface="Arial" panose="020B0604020202020204" pitchFamily="34" charset="0"/>
              <a:buChar char="•"/>
            </a:pPr>
            <a:r>
              <a:rPr lang="en-GB" sz="1600" b="0" dirty="0">
                <a:latin typeface="Arial"/>
                <a:cs typeface="Arial"/>
              </a:rPr>
              <a:t>Furlough in the HEY area is substantially below the national rate for certain sectors including administrative and support services, ICT and logistics.</a:t>
            </a:r>
          </a:p>
          <a:p>
            <a:pPr marL="285750" indent="-285750" algn="l">
              <a:buFont typeface="Arial" panose="020B0604020202020204" pitchFamily="34" charset="0"/>
              <a:buChar char="•"/>
            </a:pPr>
            <a:r>
              <a:rPr lang="en-GB" sz="1600" b="0" dirty="0">
                <a:latin typeface="Arial"/>
                <a:cs typeface="Arial"/>
              </a:rPr>
              <a:t>Latest data shows a contrast with previous furlough data, with only one sector furloughing at a rate above 15% in the Humber region, namely wholesale and retail (previously ICT) </a:t>
            </a:r>
          </a:p>
          <a:p>
            <a:pPr marL="285750" indent="-285750" algn="l">
              <a:buFont typeface="Arial" panose="020B0604020202020204" pitchFamily="34" charset="0"/>
              <a:buChar char="•"/>
            </a:pPr>
            <a:r>
              <a:rPr lang="en-GB" sz="1600" b="0" dirty="0">
                <a:latin typeface="Arial"/>
                <a:cs typeface="Arial"/>
              </a:rPr>
              <a:t>Despite rapidly falling rates of furlough in the accommodation &amp; food and wholesale &amp; retail sectors brought on by the lockdown easings, they remain the highest sectors.</a:t>
            </a:r>
          </a:p>
        </p:txBody>
      </p:sp>
      <p:sp>
        <p:nvSpPr>
          <p:cNvPr id="30" name="TextBox 29">
            <a:extLst>
              <a:ext uri="{FF2B5EF4-FFF2-40B4-BE49-F238E27FC236}">
                <a16:creationId xmlns:a16="http://schemas.microsoft.com/office/drawing/2014/main" id="{902C6F1A-0AA9-4096-9B4C-A9B754F52DA2}"/>
              </a:ext>
            </a:extLst>
          </p:cNvPr>
          <p:cNvSpPr txBox="1"/>
          <p:nvPr/>
        </p:nvSpPr>
        <p:spPr>
          <a:xfrm>
            <a:off x="6096000" y="6471403"/>
            <a:ext cx="1967965" cy="432317"/>
          </a:xfrm>
          <a:prstGeom prst="rect">
            <a:avLst/>
          </a:prstGeom>
          <a:noFill/>
        </p:spPr>
        <p:txBody>
          <a:bodyPr vert="horz" wrap="none" lIns="121920" tIns="60960" rIns="121920" bIns="60960" rtlCol="0" anchor="ctr">
            <a:normAutofit lnSpcReduction="10000"/>
          </a:bodyPr>
          <a:lstStyle/>
          <a:p>
            <a:r>
              <a:rPr lang="en-GB" sz="1067">
                <a:solidFill>
                  <a:srgbClr val="0F1C4E"/>
                </a:solidFill>
                <a:latin typeface="Arial"/>
                <a:cs typeface="Arial"/>
              </a:rPr>
              <a:t>Source: Coronavirus Job Retention Scheme Statistics, ONS, May 2021; BRES, ONS, 2020</a:t>
            </a:r>
          </a:p>
          <a:p>
            <a:r>
              <a:rPr lang="en-US" sz="1067">
                <a:solidFill>
                  <a:srgbClr val="0F1C4E"/>
                </a:solidFill>
                <a:latin typeface="Arial"/>
                <a:cs typeface="Arial"/>
              </a:rPr>
              <a:t>* Note figures for April 2021 are currently provisional and may change</a:t>
            </a:r>
          </a:p>
        </p:txBody>
      </p:sp>
      <p:graphicFrame>
        <p:nvGraphicFramePr>
          <p:cNvPr id="9" name="Chart 8">
            <a:extLst>
              <a:ext uri="{FF2B5EF4-FFF2-40B4-BE49-F238E27FC236}">
                <a16:creationId xmlns:a16="http://schemas.microsoft.com/office/drawing/2014/main" id="{B62AF002-288E-49DC-8B9D-E3AE1E152C7B}"/>
              </a:ext>
            </a:extLst>
          </p:cNvPr>
          <p:cNvGraphicFramePr>
            <a:graphicFrameLocks/>
          </p:cNvGraphicFramePr>
          <p:nvPr/>
        </p:nvGraphicFramePr>
        <p:xfrm>
          <a:off x="4608163" y="1661369"/>
          <a:ext cx="7359837" cy="42695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7858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28D275A-F52B-B740-A4A5-429F67112832}"/>
              </a:ext>
            </a:extLst>
          </p:cNvPr>
          <p:cNvSpPr>
            <a:spLocks noGrp="1"/>
          </p:cNvSpPr>
          <p:nvPr>
            <p:ph type="subTitle" idx="1"/>
          </p:nvPr>
        </p:nvSpPr>
        <p:spPr>
          <a:xfrm>
            <a:off x="660049" y="259471"/>
            <a:ext cx="8534400" cy="579316"/>
          </a:xfrm>
        </p:spPr>
        <p:txBody>
          <a:bodyPr/>
          <a:lstStyle/>
          <a:p>
            <a:pPr algn="l"/>
            <a:r>
              <a:rPr lang="en-GB" sz="2400" dirty="0">
                <a:latin typeface="Arial" panose="020B0604020202020204" pitchFamily="34" charset="0"/>
                <a:cs typeface="Arial" panose="020B0604020202020204" pitchFamily="34" charset="0"/>
              </a:rPr>
              <a:t>Self-employment Income Support</a:t>
            </a:r>
            <a:endParaRPr lang="en-US" sz="2400" dirty="0">
              <a:latin typeface="Arial" panose="020B0604020202020204" pitchFamily="34" charset="0"/>
              <a:cs typeface="Arial" panose="020B0604020202020204" pitchFamily="34" charset="0"/>
            </a:endParaRPr>
          </a:p>
        </p:txBody>
      </p:sp>
      <p:sp>
        <p:nvSpPr>
          <p:cNvPr id="4" name="Subtitle 7">
            <a:extLst>
              <a:ext uri="{FF2B5EF4-FFF2-40B4-BE49-F238E27FC236}">
                <a16:creationId xmlns:a16="http://schemas.microsoft.com/office/drawing/2014/main" id="{D17872BA-35A3-4F58-B27E-375C9FAADBD7}"/>
              </a:ext>
            </a:extLst>
          </p:cNvPr>
          <p:cNvSpPr txBox="1">
            <a:spLocks/>
          </p:cNvSpPr>
          <p:nvPr/>
        </p:nvSpPr>
        <p:spPr>
          <a:xfrm>
            <a:off x="6090359" y="2114080"/>
            <a:ext cx="6269504" cy="306361"/>
          </a:xfrm>
          <a:prstGeom prst="rect">
            <a:avLst/>
          </a:prstGeom>
        </p:spPr>
        <p:txBody>
          <a:bodyPr vert="horz" lIns="121920" tIns="60960" rIns="121920" bIns="60960" rtlCol="0">
            <a:noAutofit/>
          </a:bodyPr>
          <a:lstStyle>
            <a:lvl1pPr marL="0" indent="0" algn="ctr" defTabSz="342900" rtl="0" eaLnBrk="1" latinLnBrk="0" hangingPunct="1">
              <a:lnSpc>
                <a:spcPct val="80000"/>
              </a:lnSpc>
              <a:spcBef>
                <a:spcPct val="20000"/>
              </a:spcBef>
              <a:buFont typeface="Arial"/>
              <a:buNone/>
              <a:defRPr sz="3000" b="1" i="0" kern="1200">
                <a:solidFill>
                  <a:srgbClr val="0F1C4E"/>
                </a:solidFill>
                <a:latin typeface="+mj-lt"/>
                <a:ea typeface="+mn-ea"/>
                <a:cs typeface="Futura Condensed"/>
              </a:defRPr>
            </a:lvl1pPr>
            <a:lvl2pPr marL="342900" indent="0" algn="ctr" defTabSz="342900" rtl="0" eaLnBrk="1" latinLnBrk="0" hangingPunct="1">
              <a:spcBef>
                <a:spcPct val="20000"/>
              </a:spcBef>
              <a:buFont typeface="Arial"/>
              <a:buNone/>
              <a:defRPr sz="2100" kern="1200">
                <a:solidFill>
                  <a:schemeClr val="tx1">
                    <a:tint val="75000"/>
                  </a:schemeClr>
                </a:solidFill>
                <a:latin typeface="+mn-lt"/>
                <a:ea typeface="+mn-ea"/>
                <a:cs typeface="+mn-cs"/>
              </a:defRPr>
            </a:lvl2pPr>
            <a:lvl3pPr marL="685800" indent="0" algn="ctr" defTabSz="3429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0287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4pPr>
            <a:lvl5pPr marL="13716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n-GB" sz="1867"/>
              <a:t>% Take-up and Average SEIS Claim</a:t>
            </a:r>
            <a:endParaRPr lang="en-US" sz="1867"/>
          </a:p>
        </p:txBody>
      </p:sp>
      <p:sp>
        <p:nvSpPr>
          <p:cNvPr id="65" name="Subtitle 7">
            <a:extLst>
              <a:ext uri="{FF2B5EF4-FFF2-40B4-BE49-F238E27FC236}">
                <a16:creationId xmlns:a16="http://schemas.microsoft.com/office/drawing/2014/main" id="{D9103DEA-F39F-443C-BE9B-069AA1D299A0}"/>
              </a:ext>
            </a:extLst>
          </p:cNvPr>
          <p:cNvSpPr txBox="1">
            <a:spLocks/>
          </p:cNvSpPr>
          <p:nvPr/>
        </p:nvSpPr>
        <p:spPr>
          <a:xfrm>
            <a:off x="167863" y="2684013"/>
            <a:ext cx="4255720" cy="516207"/>
          </a:xfrm>
          <a:prstGeom prst="rect">
            <a:avLst/>
          </a:prstGeom>
        </p:spPr>
        <p:txBody>
          <a:bodyPr vert="horz" lIns="121920" tIns="60960" rIns="121920" bIns="60960" rtlCol="0">
            <a:noAutofit/>
          </a:bodyPr>
          <a:lstStyle>
            <a:lvl1pPr marL="0" indent="0" algn="ctr" defTabSz="342900" rtl="0" eaLnBrk="1" latinLnBrk="0" hangingPunct="1">
              <a:lnSpc>
                <a:spcPct val="80000"/>
              </a:lnSpc>
              <a:spcBef>
                <a:spcPct val="20000"/>
              </a:spcBef>
              <a:buFont typeface="Arial"/>
              <a:buNone/>
              <a:defRPr sz="3000" b="1" i="0" kern="1200">
                <a:solidFill>
                  <a:srgbClr val="0F1C4E"/>
                </a:solidFill>
                <a:latin typeface="+mj-lt"/>
                <a:ea typeface="+mn-ea"/>
                <a:cs typeface="Futura Condensed"/>
              </a:defRPr>
            </a:lvl1pPr>
            <a:lvl2pPr marL="342900" indent="0" algn="ctr" defTabSz="342900" rtl="0" eaLnBrk="1" latinLnBrk="0" hangingPunct="1">
              <a:spcBef>
                <a:spcPct val="20000"/>
              </a:spcBef>
              <a:buFont typeface="Arial"/>
              <a:buNone/>
              <a:defRPr sz="2100" kern="1200">
                <a:solidFill>
                  <a:schemeClr val="tx1">
                    <a:tint val="75000"/>
                  </a:schemeClr>
                </a:solidFill>
                <a:latin typeface="+mn-lt"/>
                <a:ea typeface="+mn-ea"/>
                <a:cs typeface="+mn-cs"/>
              </a:defRPr>
            </a:lvl2pPr>
            <a:lvl3pPr marL="685800" indent="0" algn="ctr" defTabSz="3429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0287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4pPr>
            <a:lvl5pPr marL="13716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n-GB" sz="1467" dirty="0"/>
              <a:t>16-64 Self Employment Rates, June 2021</a:t>
            </a:r>
            <a:endParaRPr lang="en-US" sz="1467" dirty="0"/>
          </a:p>
        </p:txBody>
      </p:sp>
      <p:sp>
        <p:nvSpPr>
          <p:cNvPr id="16" name="Content Placeholder 2">
            <a:extLst>
              <a:ext uri="{FF2B5EF4-FFF2-40B4-BE49-F238E27FC236}">
                <a16:creationId xmlns:a16="http://schemas.microsoft.com/office/drawing/2014/main" id="{474258A7-8D55-4081-9765-549134992C19}"/>
              </a:ext>
            </a:extLst>
          </p:cNvPr>
          <p:cNvSpPr txBox="1">
            <a:spLocks/>
          </p:cNvSpPr>
          <p:nvPr/>
        </p:nvSpPr>
        <p:spPr>
          <a:xfrm>
            <a:off x="167864" y="740323"/>
            <a:ext cx="11948481" cy="2143778"/>
          </a:xfrm>
          <a:prstGeom prst="rect">
            <a:avLst/>
          </a:prstGeom>
        </p:spPr>
        <p:txBody>
          <a:bodyPr vert="horz" lIns="121920" tIns="60960" rIns="121920" bIns="60960" rtlCol="0">
            <a:normAutofit/>
          </a:bodyPr>
          <a:lstStyle>
            <a:lvl1pPr marL="0" indent="0" algn="ctr" defTabSz="342900" rtl="0" eaLnBrk="1" latinLnBrk="0" hangingPunct="1">
              <a:lnSpc>
                <a:spcPct val="80000"/>
              </a:lnSpc>
              <a:spcBef>
                <a:spcPct val="20000"/>
              </a:spcBef>
              <a:buFont typeface="Arial"/>
              <a:buNone/>
              <a:defRPr sz="3000" b="1" i="0" kern="1200">
                <a:solidFill>
                  <a:srgbClr val="0F1C4E"/>
                </a:solidFill>
                <a:latin typeface="+mj-lt"/>
                <a:ea typeface="+mn-ea"/>
                <a:cs typeface="Futura Condensed"/>
              </a:defRPr>
            </a:lvl1pPr>
            <a:lvl2pPr marL="342900" indent="0" algn="ctr" defTabSz="342900" rtl="0" eaLnBrk="1" latinLnBrk="0" hangingPunct="1">
              <a:spcBef>
                <a:spcPct val="20000"/>
              </a:spcBef>
              <a:buFont typeface="Arial"/>
              <a:buNone/>
              <a:defRPr sz="2100" kern="1200">
                <a:solidFill>
                  <a:schemeClr val="tx1">
                    <a:tint val="75000"/>
                  </a:schemeClr>
                </a:solidFill>
                <a:latin typeface="+mn-lt"/>
                <a:ea typeface="+mn-ea"/>
                <a:cs typeface="+mn-cs"/>
              </a:defRPr>
            </a:lvl2pPr>
            <a:lvl3pPr marL="685800" indent="0" algn="ctr" defTabSz="3429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0287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4pPr>
            <a:lvl5pPr marL="13716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en-GB" sz="1600" b="0" dirty="0">
                <a:latin typeface="Arial"/>
                <a:cs typeface="Arial"/>
              </a:rPr>
              <a:t>Alongside the employment furlough scheme, the UK government initiated the self employment income support scheme (SEIS) for self employment individuals. </a:t>
            </a:r>
          </a:p>
          <a:p>
            <a:pPr marL="285750" indent="-285750" algn="l">
              <a:buFont typeface="Arial" panose="020B0604020202020204" pitchFamily="34" charset="0"/>
              <a:buChar char="•"/>
            </a:pPr>
            <a:r>
              <a:rPr lang="en-GB" sz="1600" b="0" dirty="0">
                <a:latin typeface="Arial"/>
                <a:cs typeface="Arial"/>
              </a:rPr>
              <a:t>Take up rate of the SEIS for the fifth grant (November 2021) shows Hull retaining the highest rate of take-up from the programme.</a:t>
            </a:r>
          </a:p>
          <a:p>
            <a:pPr marL="285750" indent="-285750" algn="l">
              <a:buFont typeface="Arial" panose="020B0604020202020204" pitchFamily="34" charset="0"/>
              <a:buChar char="•"/>
            </a:pPr>
            <a:r>
              <a:rPr lang="en-GB" sz="1600" b="0" dirty="0">
                <a:latin typeface="Arial"/>
                <a:cs typeface="Arial"/>
              </a:rPr>
              <a:t>Data shows that the average claim in Hull for SEIS support was also lower than all comparator areas. The inverse is true for East Riding where take-up has been lower under this round (25%) but the average claim value has been closer to the national average at £2.2k.</a:t>
            </a:r>
            <a:endParaRPr lang="en-US" sz="1600" dirty="0"/>
          </a:p>
          <a:p>
            <a:pPr algn="l"/>
            <a:endParaRPr lang="en-GB" sz="1333" b="0" dirty="0">
              <a:latin typeface="Arial"/>
              <a:cs typeface="Arial"/>
            </a:endParaRPr>
          </a:p>
        </p:txBody>
      </p:sp>
      <p:sp>
        <p:nvSpPr>
          <p:cNvPr id="21" name="Text Placeholder 9">
            <a:extLst>
              <a:ext uri="{FF2B5EF4-FFF2-40B4-BE49-F238E27FC236}">
                <a16:creationId xmlns:a16="http://schemas.microsoft.com/office/drawing/2014/main" id="{D4C29C91-D648-4958-A2CA-4247EE3737EA}"/>
              </a:ext>
            </a:extLst>
          </p:cNvPr>
          <p:cNvSpPr txBox="1">
            <a:spLocks/>
          </p:cNvSpPr>
          <p:nvPr/>
        </p:nvSpPr>
        <p:spPr>
          <a:xfrm>
            <a:off x="106680" y="99968"/>
            <a:ext cx="802520" cy="724776"/>
          </a:xfrm>
          <a:prstGeom prst="rect">
            <a:avLst/>
          </a:prstGeom>
        </p:spPr>
        <p:txBody>
          <a:bodyPr vert="horz" lIns="121920" tIns="60960" rIns="121920" bIns="60960" rtlCol="0" anchor="t">
            <a:normAutofit/>
          </a:bodyPr>
          <a:lstStyle>
            <a:lvl1pPr marL="0" indent="0" algn="l" defTabSz="342900" rtl="0" eaLnBrk="1" latinLnBrk="0" hangingPunct="1">
              <a:spcBef>
                <a:spcPct val="20000"/>
              </a:spcBef>
              <a:buFontTx/>
              <a:buNone/>
              <a:defRPr sz="1800" b="1" kern="1200">
                <a:solidFill>
                  <a:srgbClr val="0F1C4E"/>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endParaRPr lang="en-US" sz="1600" b="0" dirty="0"/>
          </a:p>
        </p:txBody>
      </p:sp>
      <p:sp>
        <p:nvSpPr>
          <p:cNvPr id="22" name="TextBox 21">
            <a:extLst>
              <a:ext uri="{FF2B5EF4-FFF2-40B4-BE49-F238E27FC236}">
                <a16:creationId xmlns:a16="http://schemas.microsoft.com/office/drawing/2014/main" id="{C84F0EAE-F60F-4665-B457-EE66E87D67CF}"/>
              </a:ext>
            </a:extLst>
          </p:cNvPr>
          <p:cNvSpPr txBox="1"/>
          <p:nvPr/>
        </p:nvSpPr>
        <p:spPr>
          <a:xfrm>
            <a:off x="6096000" y="6471403"/>
            <a:ext cx="1967965" cy="432317"/>
          </a:xfrm>
          <a:prstGeom prst="rect">
            <a:avLst/>
          </a:prstGeom>
          <a:noFill/>
        </p:spPr>
        <p:txBody>
          <a:bodyPr vert="horz" wrap="none" lIns="121920" tIns="60960" rIns="121920" bIns="60960" rtlCol="0" anchor="ctr">
            <a:normAutofit/>
          </a:bodyPr>
          <a:lstStyle/>
          <a:p>
            <a:r>
              <a:rPr lang="en-GB" sz="1067" dirty="0">
                <a:solidFill>
                  <a:srgbClr val="0F1C4E"/>
                </a:solidFill>
                <a:latin typeface="Arial"/>
                <a:cs typeface="Arial"/>
              </a:rPr>
              <a:t>Source: </a:t>
            </a:r>
            <a:r>
              <a:rPr lang="en-US" sz="1067" dirty="0">
                <a:solidFill>
                  <a:srgbClr val="0F1C4E"/>
                </a:solidFill>
                <a:latin typeface="Arial"/>
                <a:cs typeface="Arial"/>
              </a:rPr>
              <a:t>Self-Employment Income Support Scheme statistics, HMRC, November 2021</a:t>
            </a:r>
          </a:p>
        </p:txBody>
      </p:sp>
      <p:graphicFrame>
        <p:nvGraphicFramePr>
          <p:cNvPr id="18" name="Chart 17">
            <a:extLst>
              <a:ext uri="{FF2B5EF4-FFF2-40B4-BE49-F238E27FC236}">
                <a16:creationId xmlns:a16="http://schemas.microsoft.com/office/drawing/2014/main" id="{7A1852F5-4CDB-41C7-961D-B12A9ACAB506}"/>
              </a:ext>
            </a:extLst>
          </p:cNvPr>
          <p:cNvGraphicFramePr>
            <a:graphicFrameLocks/>
          </p:cNvGraphicFramePr>
          <p:nvPr/>
        </p:nvGraphicFramePr>
        <p:xfrm>
          <a:off x="6522369" y="2453093"/>
          <a:ext cx="5501768" cy="36915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a:extLst>
              <a:ext uri="{FF2B5EF4-FFF2-40B4-BE49-F238E27FC236}">
                <a16:creationId xmlns:a16="http://schemas.microsoft.com/office/drawing/2014/main" id="{8AA93A27-DD60-41CE-958A-057DD25F0656}"/>
              </a:ext>
            </a:extLst>
          </p:cNvPr>
          <p:cNvGraphicFramePr>
            <a:graphicFrameLocks/>
          </p:cNvGraphicFramePr>
          <p:nvPr/>
        </p:nvGraphicFramePr>
        <p:xfrm>
          <a:off x="75656" y="2792429"/>
          <a:ext cx="5593976" cy="3086177"/>
        </p:xfrm>
        <a:graphic>
          <a:graphicData uri="http://schemas.openxmlformats.org/drawingml/2006/chart">
            <c:chart xmlns:c="http://schemas.openxmlformats.org/drawingml/2006/chart" xmlns:r="http://schemas.openxmlformats.org/officeDocument/2006/relationships" r:id="rId4"/>
          </a:graphicData>
        </a:graphic>
      </p:graphicFrame>
      <p:sp>
        <p:nvSpPr>
          <p:cNvPr id="25" name="Subtitle 7">
            <a:extLst>
              <a:ext uri="{FF2B5EF4-FFF2-40B4-BE49-F238E27FC236}">
                <a16:creationId xmlns:a16="http://schemas.microsoft.com/office/drawing/2014/main" id="{1ADBFA95-4B1E-4862-9D98-9B3BA06EE72A}"/>
              </a:ext>
            </a:extLst>
          </p:cNvPr>
          <p:cNvSpPr txBox="1">
            <a:spLocks/>
          </p:cNvSpPr>
          <p:nvPr/>
        </p:nvSpPr>
        <p:spPr>
          <a:xfrm>
            <a:off x="2098787" y="3347759"/>
            <a:ext cx="4255720" cy="516207"/>
          </a:xfrm>
          <a:prstGeom prst="rect">
            <a:avLst/>
          </a:prstGeom>
        </p:spPr>
        <p:txBody>
          <a:bodyPr vert="horz" lIns="121920" tIns="60960" rIns="121920" bIns="60960" rtlCol="0">
            <a:noAutofit/>
          </a:bodyPr>
          <a:lstStyle>
            <a:lvl1pPr marL="0" indent="0" algn="ctr" defTabSz="342900" rtl="0" eaLnBrk="1" latinLnBrk="0" hangingPunct="1">
              <a:lnSpc>
                <a:spcPct val="80000"/>
              </a:lnSpc>
              <a:spcBef>
                <a:spcPct val="20000"/>
              </a:spcBef>
              <a:buFont typeface="Arial"/>
              <a:buNone/>
              <a:defRPr sz="3000" b="1" i="0" kern="1200">
                <a:solidFill>
                  <a:srgbClr val="0F1C4E"/>
                </a:solidFill>
                <a:latin typeface="+mj-lt"/>
                <a:ea typeface="+mn-ea"/>
                <a:cs typeface="Futura Condensed"/>
              </a:defRPr>
            </a:lvl1pPr>
            <a:lvl2pPr marL="342900" indent="0" algn="ctr" defTabSz="342900" rtl="0" eaLnBrk="1" latinLnBrk="0" hangingPunct="1">
              <a:spcBef>
                <a:spcPct val="20000"/>
              </a:spcBef>
              <a:buFont typeface="Arial"/>
              <a:buNone/>
              <a:defRPr sz="2100" kern="1200">
                <a:solidFill>
                  <a:schemeClr val="tx1">
                    <a:tint val="75000"/>
                  </a:schemeClr>
                </a:solidFill>
                <a:latin typeface="+mn-lt"/>
                <a:ea typeface="+mn-ea"/>
                <a:cs typeface="+mn-cs"/>
              </a:defRPr>
            </a:lvl2pPr>
            <a:lvl3pPr marL="685800" indent="0" algn="ctr" defTabSz="3429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0287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4pPr>
            <a:lvl5pPr marL="13716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n-GB" sz="1333" b="0" dirty="0"/>
              <a:t>England rate = 10%</a:t>
            </a:r>
            <a:endParaRPr lang="en-US" sz="1333" b="0" dirty="0"/>
          </a:p>
        </p:txBody>
      </p:sp>
    </p:spTree>
    <p:extLst>
      <p:ext uri="{BB962C8B-B14F-4D97-AF65-F5344CB8AC3E}">
        <p14:creationId xmlns:p14="http://schemas.microsoft.com/office/powerpoint/2010/main" val="2684936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28D275A-F52B-B740-A4A5-429F67112832}"/>
              </a:ext>
            </a:extLst>
          </p:cNvPr>
          <p:cNvSpPr>
            <a:spLocks noGrp="1"/>
          </p:cNvSpPr>
          <p:nvPr>
            <p:ph type="subTitle" idx="1"/>
          </p:nvPr>
        </p:nvSpPr>
        <p:spPr>
          <a:xfrm>
            <a:off x="660049" y="259471"/>
            <a:ext cx="8534400" cy="579316"/>
          </a:xfrm>
        </p:spPr>
        <p:txBody>
          <a:bodyPr/>
          <a:lstStyle/>
          <a:p>
            <a:pPr algn="l"/>
            <a:r>
              <a:rPr lang="en-GB" sz="2400" dirty="0">
                <a:latin typeface="Arial" panose="020B0604020202020204" pitchFamily="34" charset="0"/>
                <a:cs typeface="Arial" panose="020B0604020202020204" pitchFamily="34" charset="0"/>
              </a:rPr>
              <a:t>Generational Impact of Covid-19</a:t>
            </a:r>
            <a:endParaRPr lang="en-US" sz="2400" dirty="0">
              <a:latin typeface="Arial" panose="020B0604020202020204" pitchFamily="34" charset="0"/>
              <a:cs typeface="Arial" panose="020B0604020202020204" pitchFamily="34" charset="0"/>
            </a:endParaRPr>
          </a:p>
        </p:txBody>
      </p:sp>
      <p:sp>
        <p:nvSpPr>
          <p:cNvPr id="4" name="Subtitle 7">
            <a:extLst>
              <a:ext uri="{FF2B5EF4-FFF2-40B4-BE49-F238E27FC236}">
                <a16:creationId xmlns:a16="http://schemas.microsoft.com/office/drawing/2014/main" id="{D17872BA-35A3-4F58-B27E-375C9FAADBD7}"/>
              </a:ext>
            </a:extLst>
          </p:cNvPr>
          <p:cNvSpPr txBox="1">
            <a:spLocks/>
          </p:cNvSpPr>
          <p:nvPr/>
        </p:nvSpPr>
        <p:spPr>
          <a:xfrm>
            <a:off x="210646" y="968676"/>
            <a:ext cx="7038765" cy="225088"/>
          </a:xfrm>
          <a:prstGeom prst="rect">
            <a:avLst/>
          </a:prstGeom>
        </p:spPr>
        <p:txBody>
          <a:bodyPr vert="horz" lIns="121920" tIns="60960" rIns="121920" bIns="60960" rtlCol="0">
            <a:noAutofit/>
          </a:bodyPr>
          <a:lstStyle>
            <a:lvl1pPr marL="0" indent="0" algn="ctr" defTabSz="342900" rtl="0" eaLnBrk="1" latinLnBrk="0" hangingPunct="1">
              <a:lnSpc>
                <a:spcPct val="80000"/>
              </a:lnSpc>
              <a:spcBef>
                <a:spcPct val="20000"/>
              </a:spcBef>
              <a:buFont typeface="Arial"/>
              <a:buNone/>
              <a:defRPr sz="3000" b="1" i="0" kern="1200">
                <a:solidFill>
                  <a:srgbClr val="0F1C4E"/>
                </a:solidFill>
                <a:latin typeface="+mj-lt"/>
                <a:ea typeface="+mn-ea"/>
                <a:cs typeface="Futura Condensed"/>
              </a:defRPr>
            </a:lvl1pPr>
            <a:lvl2pPr marL="342900" indent="0" algn="ctr" defTabSz="342900" rtl="0" eaLnBrk="1" latinLnBrk="0" hangingPunct="1">
              <a:spcBef>
                <a:spcPct val="20000"/>
              </a:spcBef>
              <a:buFont typeface="Arial"/>
              <a:buNone/>
              <a:defRPr sz="2100" kern="1200">
                <a:solidFill>
                  <a:schemeClr val="tx1">
                    <a:tint val="75000"/>
                  </a:schemeClr>
                </a:solidFill>
                <a:latin typeface="+mn-lt"/>
                <a:ea typeface="+mn-ea"/>
                <a:cs typeface="+mn-cs"/>
              </a:defRPr>
            </a:lvl2pPr>
            <a:lvl3pPr marL="685800" indent="0" algn="ctr" defTabSz="3429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0287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4pPr>
            <a:lvl5pPr marL="13716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n-GB" sz="1867"/>
              <a:t>Generational Impacts of Covid in England (% of age group)</a:t>
            </a:r>
            <a:endParaRPr lang="en-US" sz="1867"/>
          </a:p>
        </p:txBody>
      </p:sp>
      <p:sp>
        <p:nvSpPr>
          <p:cNvPr id="21" name="Text Placeholder 9">
            <a:extLst>
              <a:ext uri="{FF2B5EF4-FFF2-40B4-BE49-F238E27FC236}">
                <a16:creationId xmlns:a16="http://schemas.microsoft.com/office/drawing/2014/main" id="{D4C29C91-D648-4958-A2CA-4247EE3737EA}"/>
              </a:ext>
            </a:extLst>
          </p:cNvPr>
          <p:cNvSpPr txBox="1">
            <a:spLocks/>
          </p:cNvSpPr>
          <p:nvPr/>
        </p:nvSpPr>
        <p:spPr>
          <a:xfrm>
            <a:off x="210645" y="196911"/>
            <a:ext cx="802520" cy="724776"/>
          </a:xfrm>
          <a:prstGeom prst="rect">
            <a:avLst/>
          </a:prstGeom>
        </p:spPr>
        <p:txBody>
          <a:bodyPr vert="horz" lIns="121920" tIns="60960" rIns="121920" bIns="60960" rtlCol="0" anchor="t">
            <a:normAutofit/>
          </a:bodyPr>
          <a:lstStyle>
            <a:lvl1pPr marL="0" indent="0" algn="l" defTabSz="342900" rtl="0" eaLnBrk="1" latinLnBrk="0" hangingPunct="1">
              <a:spcBef>
                <a:spcPct val="20000"/>
              </a:spcBef>
              <a:buFontTx/>
              <a:buNone/>
              <a:defRPr sz="1800" b="1" kern="1200">
                <a:solidFill>
                  <a:srgbClr val="0F1C4E"/>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endParaRPr lang="en-US" sz="1600" b="0" dirty="0"/>
          </a:p>
        </p:txBody>
      </p:sp>
      <p:sp>
        <p:nvSpPr>
          <p:cNvPr id="22" name="TextBox 21">
            <a:extLst>
              <a:ext uri="{FF2B5EF4-FFF2-40B4-BE49-F238E27FC236}">
                <a16:creationId xmlns:a16="http://schemas.microsoft.com/office/drawing/2014/main" id="{C84F0EAE-F60F-4665-B457-EE66E87D67CF}"/>
              </a:ext>
            </a:extLst>
          </p:cNvPr>
          <p:cNvSpPr txBox="1"/>
          <p:nvPr/>
        </p:nvSpPr>
        <p:spPr>
          <a:xfrm>
            <a:off x="6096000" y="6471403"/>
            <a:ext cx="1967965" cy="432317"/>
          </a:xfrm>
          <a:prstGeom prst="rect">
            <a:avLst/>
          </a:prstGeom>
          <a:noFill/>
        </p:spPr>
        <p:txBody>
          <a:bodyPr vert="horz" wrap="none" lIns="121920" tIns="60960" rIns="121920" bIns="60960" rtlCol="0" anchor="ctr">
            <a:normAutofit/>
          </a:bodyPr>
          <a:lstStyle/>
          <a:p>
            <a:r>
              <a:rPr lang="en-GB" sz="1067" dirty="0">
                <a:solidFill>
                  <a:srgbClr val="0F1C4E"/>
                </a:solidFill>
                <a:latin typeface="Arial"/>
                <a:cs typeface="Arial"/>
              </a:rPr>
              <a:t>Source: </a:t>
            </a:r>
            <a:r>
              <a:rPr lang="en-US" sz="1067" dirty="0">
                <a:solidFill>
                  <a:srgbClr val="0F1C4E"/>
                </a:solidFill>
                <a:latin typeface="Arial"/>
                <a:cs typeface="Arial"/>
              </a:rPr>
              <a:t>Hatch analysis of YouGov data, March 2021</a:t>
            </a:r>
          </a:p>
        </p:txBody>
      </p:sp>
      <p:sp>
        <p:nvSpPr>
          <p:cNvPr id="25" name="Content Placeholder 2">
            <a:extLst>
              <a:ext uri="{FF2B5EF4-FFF2-40B4-BE49-F238E27FC236}">
                <a16:creationId xmlns:a16="http://schemas.microsoft.com/office/drawing/2014/main" id="{54B1D8B3-EC92-4457-8770-8E2486BA5838}"/>
              </a:ext>
            </a:extLst>
          </p:cNvPr>
          <p:cNvSpPr txBox="1">
            <a:spLocks/>
          </p:cNvSpPr>
          <p:nvPr/>
        </p:nvSpPr>
        <p:spPr>
          <a:xfrm>
            <a:off x="7416801" y="1323653"/>
            <a:ext cx="4406487" cy="5026347"/>
          </a:xfrm>
          <a:prstGeom prst="rect">
            <a:avLst/>
          </a:prstGeom>
        </p:spPr>
        <p:txBody>
          <a:bodyPr vert="horz" lIns="121920" tIns="60960" rIns="121920" bIns="60960" rtlCol="0">
            <a:normAutofit/>
          </a:bodyPr>
          <a:lstStyle>
            <a:lvl1pPr marL="0" indent="0" algn="ctr" defTabSz="342900" rtl="0" eaLnBrk="1" latinLnBrk="0" hangingPunct="1">
              <a:lnSpc>
                <a:spcPct val="80000"/>
              </a:lnSpc>
              <a:spcBef>
                <a:spcPct val="20000"/>
              </a:spcBef>
              <a:buFont typeface="Arial"/>
              <a:buNone/>
              <a:defRPr sz="3000" b="1" i="0" kern="1200">
                <a:solidFill>
                  <a:srgbClr val="0F1C4E"/>
                </a:solidFill>
                <a:latin typeface="+mj-lt"/>
                <a:ea typeface="+mn-ea"/>
                <a:cs typeface="Futura Condensed"/>
              </a:defRPr>
            </a:lvl1pPr>
            <a:lvl2pPr marL="342900" indent="0" algn="ctr" defTabSz="342900" rtl="0" eaLnBrk="1" latinLnBrk="0" hangingPunct="1">
              <a:spcBef>
                <a:spcPct val="20000"/>
              </a:spcBef>
              <a:buFont typeface="Arial"/>
              <a:buNone/>
              <a:defRPr sz="2100" kern="1200">
                <a:solidFill>
                  <a:schemeClr val="tx1">
                    <a:tint val="75000"/>
                  </a:schemeClr>
                </a:solidFill>
                <a:latin typeface="+mn-lt"/>
                <a:ea typeface="+mn-ea"/>
                <a:cs typeface="+mn-cs"/>
              </a:defRPr>
            </a:lvl2pPr>
            <a:lvl3pPr marL="685800" indent="0" algn="ctr" defTabSz="3429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0287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4pPr>
            <a:lvl5pPr marL="13716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en-GB" sz="1800" b="0" dirty="0">
                <a:latin typeface="Arial" panose="020B0604020202020204" pitchFamily="34" charset="0"/>
                <a:cs typeface="Arial" panose="020B0604020202020204" pitchFamily="34" charset="0"/>
              </a:rPr>
              <a:t>Young people are being disproportionately impacted by COVID at the national level. </a:t>
            </a:r>
          </a:p>
          <a:p>
            <a:pPr marL="285750" indent="-285750" algn="l">
              <a:buFont typeface="Arial" panose="020B0604020202020204" pitchFamily="34" charset="0"/>
              <a:buChar char="•"/>
            </a:pPr>
            <a:r>
              <a:rPr lang="en-US" sz="1800" b="0" dirty="0">
                <a:latin typeface="Arial" panose="020B0604020202020204" pitchFamily="34" charset="0"/>
                <a:cs typeface="Arial" panose="020B0604020202020204" pitchFamily="34" charset="0"/>
              </a:rPr>
              <a:t>Large proportion of 18-24-year-olds on furlough</a:t>
            </a:r>
          </a:p>
          <a:p>
            <a:pPr marL="285750" indent="-285750" algn="l">
              <a:buFont typeface="Arial" panose="020B0604020202020204" pitchFamily="34" charset="0"/>
              <a:buChar char="•"/>
            </a:pPr>
            <a:r>
              <a:rPr lang="en-US" sz="1800" b="0" dirty="0">
                <a:latin typeface="Arial" panose="020B0604020202020204" pitchFamily="34" charset="0"/>
                <a:cs typeface="Arial" panose="020B0604020202020204" pitchFamily="34" charset="0"/>
              </a:rPr>
              <a:t>Many young people require part-time jobs in order to finance HE and FE degrees. </a:t>
            </a:r>
          </a:p>
          <a:p>
            <a:pPr marL="285750" indent="-285750" algn="l">
              <a:buFont typeface="Arial" panose="020B0604020202020204" pitchFamily="34" charset="0"/>
              <a:buChar char="•"/>
            </a:pPr>
            <a:r>
              <a:rPr lang="en-US" sz="1800" b="0" dirty="0">
                <a:latin typeface="Arial" panose="020B0604020202020204" pitchFamily="34" charset="0"/>
                <a:cs typeface="Arial" panose="020B0604020202020204" pitchFamily="34" charset="0"/>
              </a:rPr>
              <a:t>Reduction in apprenticeship positions with some apprentices losing their position just months before the completion of training. </a:t>
            </a:r>
          </a:p>
          <a:p>
            <a:pPr marL="285750" indent="-285750" algn="l">
              <a:buFont typeface="Arial" panose="020B0604020202020204" pitchFamily="34" charset="0"/>
              <a:buChar char="•"/>
            </a:pPr>
            <a:r>
              <a:rPr lang="en-US" sz="1800" b="0" dirty="0">
                <a:latin typeface="Arial" panose="020B0604020202020204" pitchFamily="34" charset="0"/>
                <a:cs typeface="Arial" panose="020B0604020202020204" pitchFamily="34" charset="0"/>
              </a:rPr>
              <a:t>Higher risk of long term unemployment and pay scarring</a:t>
            </a:r>
          </a:p>
          <a:p>
            <a:pPr marL="285750" indent="-285750" algn="l">
              <a:buFont typeface="Arial" panose="020B0604020202020204" pitchFamily="34" charset="0"/>
              <a:buChar char="•"/>
            </a:pPr>
            <a:r>
              <a:rPr lang="en-US" sz="1800" b="0" dirty="0">
                <a:latin typeface="Arial" panose="020B0604020202020204" pitchFamily="34" charset="0"/>
                <a:cs typeface="Arial" panose="020B0604020202020204" pitchFamily="34" charset="0"/>
              </a:rPr>
              <a:t>YouGov surveyed furloughed workers again in March 2021 and found younger people are more likely to switch employment sector.</a:t>
            </a:r>
            <a:endParaRPr lang="en-GB" sz="1800" b="0" dirty="0">
              <a:latin typeface="Arial" panose="020B060402020202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C5E1396F-A2B3-488E-9322-4DD8E7E40325}"/>
              </a:ext>
            </a:extLst>
          </p:cNvPr>
          <p:cNvPicPr>
            <a:picLocks noChangeAspect="1"/>
          </p:cNvPicPr>
          <p:nvPr/>
        </p:nvPicPr>
        <p:blipFill>
          <a:blip r:embed="rId3"/>
          <a:stretch>
            <a:fillRect/>
          </a:stretch>
        </p:blipFill>
        <p:spPr>
          <a:xfrm>
            <a:off x="551676" y="1323654"/>
            <a:ext cx="5967973" cy="2785503"/>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F322C472-A225-4BA5-BAD5-D66F6CFCB8F9}"/>
              </a:ext>
            </a:extLst>
          </p:cNvPr>
          <p:cNvPicPr>
            <a:picLocks noChangeAspect="1"/>
          </p:cNvPicPr>
          <p:nvPr/>
        </p:nvPicPr>
        <p:blipFill>
          <a:blip r:embed="rId4"/>
          <a:stretch>
            <a:fillRect/>
          </a:stretch>
        </p:blipFill>
        <p:spPr>
          <a:xfrm>
            <a:off x="2104250" y="4714969"/>
            <a:ext cx="4091093" cy="1972592"/>
          </a:xfrm>
          <a:prstGeom prst="rect">
            <a:avLst/>
          </a:prstGeom>
        </p:spPr>
      </p:pic>
      <p:sp>
        <p:nvSpPr>
          <p:cNvPr id="12" name="Subtitle 7">
            <a:extLst>
              <a:ext uri="{FF2B5EF4-FFF2-40B4-BE49-F238E27FC236}">
                <a16:creationId xmlns:a16="http://schemas.microsoft.com/office/drawing/2014/main" id="{00C014E1-0E20-4338-A7ED-BD0929D2484A}"/>
              </a:ext>
            </a:extLst>
          </p:cNvPr>
          <p:cNvSpPr txBox="1">
            <a:spLocks/>
          </p:cNvSpPr>
          <p:nvPr/>
        </p:nvSpPr>
        <p:spPr>
          <a:xfrm>
            <a:off x="265636" y="4386267"/>
            <a:ext cx="7038765" cy="225088"/>
          </a:xfrm>
          <a:prstGeom prst="rect">
            <a:avLst/>
          </a:prstGeom>
        </p:spPr>
        <p:txBody>
          <a:bodyPr vert="horz" lIns="121920" tIns="60960" rIns="121920" bIns="60960" rtlCol="0">
            <a:noAutofit/>
          </a:bodyPr>
          <a:lstStyle>
            <a:lvl1pPr marL="0" indent="0" algn="ctr" defTabSz="342900" rtl="0" eaLnBrk="1" latinLnBrk="0" hangingPunct="1">
              <a:lnSpc>
                <a:spcPct val="80000"/>
              </a:lnSpc>
              <a:spcBef>
                <a:spcPct val="20000"/>
              </a:spcBef>
              <a:buFont typeface="Arial"/>
              <a:buNone/>
              <a:defRPr sz="3000" b="1" i="0" kern="1200">
                <a:solidFill>
                  <a:srgbClr val="0F1C4E"/>
                </a:solidFill>
                <a:latin typeface="+mj-lt"/>
                <a:ea typeface="+mn-ea"/>
                <a:cs typeface="Futura Condensed"/>
              </a:defRPr>
            </a:lvl1pPr>
            <a:lvl2pPr marL="342900" indent="0" algn="ctr" defTabSz="342900" rtl="0" eaLnBrk="1" latinLnBrk="0" hangingPunct="1">
              <a:spcBef>
                <a:spcPct val="20000"/>
              </a:spcBef>
              <a:buFont typeface="Arial"/>
              <a:buNone/>
              <a:defRPr sz="2100" kern="1200">
                <a:solidFill>
                  <a:schemeClr val="tx1">
                    <a:tint val="75000"/>
                  </a:schemeClr>
                </a:solidFill>
                <a:latin typeface="+mn-lt"/>
                <a:ea typeface="+mn-ea"/>
                <a:cs typeface="+mn-cs"/>
              </a:defRPr>
            </a:lvl2pPr>
            <a:lvl3pPr marL="685800" indent="0" algn="ctr" defTabSz="3429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0287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4pPr>
            <a:lvl5pPr marL="13716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n-GB" sz="1867"/>
              <a:t>Likelihood of switching sector of furloughed workers by age</a:t>
            </a:r>
            <a:endParaRPr lang="en-US" sz="1867"/>
          </a:p>
        </p:txBody>
      </p:sp>
    </p:spTree>
    <p:extLst>
      <p:ext uri="{BB962C8B-B14F-4D97-AF65-F5344CB8AC3E}">
        <p14:creationId xmlns:p14="http://schemas.microsoft.com/office/powerpoint/2010/main" val="2915171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246BF675-104A-9B41-9271-77D9415764D7}"/>
              </a:ext>
            </a:extLst>
          </p:cNvPr>
          <p:cNvSpPr>
            <a:spLocks noGrp="1"/>
          </p:cNvSpPr>
          <p:nvPr>
            <p:ph type="subTitle" idx="1"/>
          </p:nvPr>
        </p:nvSpPr>
        <p:spPr>
          <a:xfrm>
            <a:off x="754655" y="219954"/>
            <a:ext cx="4333648" cy="856821"/>
          </a:xfrm>
        </p:spPr>
        <p:txBody>
          <a:bodyPr/>
          <a:lstStyle/>
          <a:p>
            <a:r>
              <a:rPr lang="en-GB"/>
              <a:t>Contents</a:t>
            </a:r>
            <a:endParaRPr lang="en-US"/>
          </a:p>
        </p:txBody>
      </p:sp>
      <p:sp>
        <p:nvSpPr>
          <p:cNvPr id="6" name="TextBox 5">
            <a:extLst>
              <a:ext uri="{FF2B5EF4-FFF2-40B4-BE49-F238E27FC236}">
                <a16:creationId xmlns:a16="http://schemas.microsoft.com/office/drawing/2014/main" id="{2CA471D4-4448-43AA-A87F-C1BED27E1807}"/>
              </a:ext>
            </a:extLst>
          </p:cNvPr>
          <p:cNvSpPr txBox="1"/>
          <p:nvPr/>
        </p:nvSpPr>
        <p:spPr>
          <a:xfrm>
            <a:off x="754655" y="1000821"/>
            <a:ext cx="5088301" cy="4885193"/>
          </a:xfrm>
          <a:prstGeom prst="rect">
            <a:avLst/>
          </a:prstGeom>
        </p:spPr>
        <p:txBody>
          <a:bodyPr vert="horz" wrap="square" lIns="121920" tIns="60960" rIns="121920" bIns="60960" rtlCol="0" anchor="ctr">
            <a:normAutofit/>
          </a:bodyPr>
          <a:lstStyle/>
          <a:p>
            <a:pPr defTabSz="476239"/>
            <a:endParaRPr lang="en-GB" sz="1400" b="1" dirty="0">
              <a:solidFill>
                <a:schemeClr val="bg1"/>
              </a:solidFill>
            </a:endParaRPr>
          </a:p>
          <a:p>
            <a:pPr defTabSz="476239"/>
            <a:r>
              <a:rPr lang="en-GB" sz="1867" b="1" dirty="0">
                <a:solidFill>
                  <a:schemeClr val="bg1"/>
                </a:solidFill>
              </a:rPr>
              <a:t>1) Economic Impact</a:t>
            </a:r>
          </a:p>
          <a:p>
            <a:pPr defTabSz="476239"/>
            <a:endParaRPr lang="en-GB" sz="1400" dirty="0">
              <a:solidFill>
                <a:schemeClr val="bg1"/>
              </a:solidFill>
            </a:endParaRPr>
          </a:p>
          <a:p>
            <a:pPr defTabSz="476239"/>
            <a:r>
              <a:rPr lang="en-GB" sz="1867" b="1" dirty="0">
                <a:solidFill>
                  <a:schemeClr val="bg1"/>
                </a:solidFill>
              </a:rPr>
              <a:t>2) Impact on Business</a:t>
            </a:r>
          </a:p>
          <a:p>
            <a:pPr defTabSz="476239"/>
            <a:endParaRPr lang="en-GB" sz="1333" dirty="0">
              <a:solidFill>
                <a:schemeClr val="bg1"/>
              </a:solidFill>
            </a:endParaRPr>
          </a:p>
          <a:p>
            <a:pPr defTabSz="476239"/>
            <a:r>
              <a:rPr lang="en-GB" sz="1867" b="1" dirty="0">
                <a:solidFill>
                  <a:schemeClr val="bg1"/>
                </a:solidFill>
              </a:rPr>
              <a:t>3) Impact on People</a:t>
            </a:r>
          </a:p>
          <a:p>
            <a:pPr defTabSz="476239"/>
            <a:endParaRPr lang="en-GB" sz="1867" b="1" dirty="0">
              <a:solidFill>
                <a:schemeClr val="bg1"/>
              </a:solidFill>
            </a:endParaRPr>
          </a:p>
          <a:p>
            <a:pPr defTabSz="476239"/>
            <a:r>
              <a:rPr lang="en-GB" sz="1867" b="1" dirty="0">
                <a:solidFill>
                  <a:schemeClr val="bg1"/>
                </a:solidFill>
              </a:rPr>
              <a:t>4) Impact on Place</a:t>
            </a:r>
          </a:p>
          <a:p>
            <a:pPr defTabSz="476239"/>
            <a:endParaRPr lang="en-GB" sz="1867" b="1" dirty="0">
              <a:solidFill>
                <a:schemeClr val="bg1"/>
              </a:solidFill>
            </a:endParaRPr>
          </a:p>
          <a:p>
            <a:pPr defTabSz="476239">
              <a:defRPr/>
            </a:pPr>
            <a:endParaRPr lang="en-GB" sz="1467" dirty="0">
              <a:solidFill>
                <a:prstClr val="white"/>
              </a:solidFill>
              <a:latin typeface="Arial"/>
            </a:endParaRPr>
          </a:p>
          <a:p>
            <a:pPr defTabSz="476239"/>
            <a:endParaRPr lang="en-GB" sz="1600" dirty="0">
              <a:solidFill>
                <a:prstClr val="white"/>
              </a:solidFill>
              <a:latin typeface="Arial"/>
            </a:endParaRPr>
          </a:p>
        </p:txBody>
      </p:sp>
    </p:spTree>
    <p:extLst>
      <p:ext uri="{BB962C8B-B14F-4D97-AF65-F5344CB8AC3E}">
        <p14:creationId xmlns:p14="http://schemas.microsoft.com/office/powerpoint/2010/main" val="2003860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a:extLst>
              <a:ext uri="{FF2B5EF4-FFF2-40B4-BE49-F238E27FC236}">
                <a16:creationId xmlns:a16="http://schemas.microsoft.com/office/drawing/2014/main" id="{904FA1B8-7D31-E448-A039-02BC1EAEFE63}"/>
              </a:ext>
            </a:extLst>
          </p:cNvPr>
          <p:cNvSpPr>
            <a:spLocks noGrp="1"/>
          </p:cNvSpPr>
          <p:nvPr>
            <p:ph type="subTitle" idx="1"/>
          </p:nvPr>
        </p:nvSpPr>
        <p:spPr>
          <a:xfrm>
            <a:off x="1" y="932954"/>
            <a:ext cx="5639135" cy="2311380"/>
          </a:xfrm>
        </p:spPr>
        <p:txBody>
          <a:bodyPr/>
          <a:lstStyle/>
          <a:p>
            <a:pPr marL="285750" indent="-285750">
              <a:buFont typeface="Arial" panose="020B0604020202020204" pitchFamily="34" charset="0"/>
              <a:buChar char="•"/>
            </a:pPr>
            <a:r>
              <a:rPr lang="en-US" sz="1400" b="0" dirty="0"/>
              <a:t>Job postings in a phase of rapid growth, both in the HEY area and nationally. </a:t>
            </a:r>
          </a:p>
          <a:p>
            <a:pPr marL="285750" indent="-285750">
              <a:buFont typeface="Arial" panose="020B0604020202020204" pitchFamily="34" charset="0"/>
              <a:buChar char="•"/>
            </a:pPr>
            <a:r>
              <a:rPr lang="en-US" sz="1400" b="0" dirty="0"/>
              <a:t>From the most recent trough during the third national lockdown in February 2021, postings have grown by a total of +58% as of September 2021 in the HEY area (+50% for England).</a:t>
            </a:r>
          </a:p>
        </p:txBody>
      </p:sp>
      <p:sp>
        <p:nvSpPr>
          <p:cNvPr id="9" name="Title 8">
            <a:extLst>
              <a:ext uri="{FF2B5EF4-FFF2-40B4-BE49-F238E27FC236}">
                <a16:creationId xmlns:a16="http://schemas.microsoft.com/office/drawing/2014/main" id="{9CD19AB7-9BA2-CE40-9986-B2B829F2A66C}"/>
              </a:ext>
            </a:extLst>
          </p:cNvPr>
          <p:cNvSpPr>
            <a:spLocks noGrp="1"/>
          </p:cNvSpPr>
          <p:nvPr>
            <p:ph type="ctrTitle"/>
          </p:nvPr>
        </p:nvSpPr>
        <p:spPr>
          <a:xfrm>
            <a:off x="624080" y="119229"/>
            <a:ext cx="6913757" cy="615224"/>
          </a:xfrm>
        </p:spPr>
        <p:txBody>
          <a:bodyPr/>
          <a:lstStyle/>
          <a:p>
            <a:r>
              <a:rPr lang="en-GB" dirty="0">
                <a:latin typeface="Arial" panose="020B0604020202020204" pitchFamily="34" charset="0"/>
                <a:cs typeface="Arial" panose="020B0604020202020204" pitchFamily="34" charset="0"/>
              </a:rPr>
              <a:t>Job Postings</a:t>
            </a:r>
            <a:endParaRPr lang="en-US" dirty="0">
              <a:latin typeface="Arial" panose="020B0604020202020204" pitchFamily="34" charset="0"/>
              <a:cs typeface="Arial" panose="020B0604020202020204" pitchFamily="34" charset="0"/>
            </a:endParaRPr>
          </a:p>
        </p:txBody>
      </p:sp>
      <p:sp>
        <p:nvSpPr>
          <p:cNvPr id="6" name="Text Placeholder 8">
            <a:extLst>
              <a:ext uri="{FF2B5EF4-FFF2-40B4-BE49-F238E27FC236}">
                <a16:creationId xmlns:a16="http://schemas.microsoft.com/office/drawing/2014/main" id="{BEEF4CA1-A128-4970-B3C0-0A5EE9859397}"/>
              </a:ext>
            </a:extLst>
          </p:cNvPr>
          <p:cNvSpPr txBox="1">
            <a:spLocks/>
          </p:cNvSpPr>
          <p:nvPr/>
        </p:nvSpPr>
        <p:spPr>
          <a:xfrm>
            <a:off x="6096001" y="6479513"/>
            <a:ext cx="6096000" cy="378487"/>
          </a:xfrm>
          <a:prstGeom prst="rect">
            <a:avLst/>
          </a:prstGeom>
        </p:spPr>
        <p:txBody>
          <a:bodyPr vert="horz" lIns="121920" tIns="60960" rIns="121920" bIns="60960" rtlCol="0">
            <a:normAutofit/>
          </a:bodyPr>
          <a:lstStyle>
            <a:lvl1pPr marL="0" indent="0" algn="l" defTabSz="342900" rtl="0" eaLnBrk="1" latinLnBrk="0" hangingPunct="1">
              <a:spcBef>
                <a:spcPct val="20000"/>
              </a:spcBef>
              <a:buFont typeface="Arial"/>
              <a:buNone/>
              <a:defRPr sz="1200" b="0" kern="1200" baseline="0">
                <a:solidFill>
                  <a:srgbClr val="0F1C4E"/>
                </a:solidFill>
                <a:latin typeface="Arial"/>
                <a:ea typeface="+mn-ea"/>
                <a:cs typeface="Arial"/>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1067"/>
              <a:t>Source: Hatch analysis of EMSI data, 2019-2021</a:t>
            </a:r>
          </a:p>
        </p:txBody>
      </p:sp>
      <p:sp>
        <p:nvSpPr>
          <p:cNvPr id="7" name="Text Placeholder 9">
            <a:extLst>
              <a:ext uri="{FF2B5EF4-FFF2-40B4-BE49-F238E27FC236}">
                <a16:creationId xmlns:a16="http://schemas.microsoft.com/office/drawing/2014/main" id="{1EEB2440-4AB3-40D1-B57B-72146C238352}"/>
              </a:ext>
            </a:extLst>
          </p:cNvPr>
          <p:cNvSpPr txBox="1">
            <a:spLocks/>
          </p:cNvSpPr>
          <p:nvPr/>
        </p:nvSpPr>
        <p:spPr>
          <a:xfrm>
            <a:off x="106679" y="1"/>
            <a:ext cx="861508" cy="563620"/>
          </a:xfrm>
          <a:prstGeom prst="rect">
            <a:avLst/>
          </a:prstGeom>
        </p:spPr>
        <p:txBody>
          <a:bodyPr vert="horz" lIns="121920" tIns="60960" rIns="121920" bIns="60960" rtlCol="0" anchor="t">
            <a:normAutofit/>
          </a:bodyPr>
          <a:lstStyle>
            <a:lvl1pPr marL="0" indent="0" algn="l" defTabSz="342900" rtl="0" eaLnBrk="1" latinLnBrk="0" hangingPunct="1">
              <a:spcBef>
                <a:spcPct val="20000"/>
              </a:spcBef>
              <a:buFontTx/>
              <a:buNone/>
              <a:defRPr sz="1800" b="1" kern="1200">
                <a:solidFill>
                  <a:srgbClr val="0F1C4E"/>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endParaRPr lang="en-US" sz="1600" b="0" dirty="0"/>
          </a:p>
        </p:txBody>
      </p:sp>
      <p:sp>
        <p:nvSpPr>
          <p:cNvPr id="12" name="TextBox 11">
            <a:extLst>
              <a:ext uri="{FF2B5EF4-FFF2-40B4-BE49-F238E27FC236}">
                <a16:creationId xmlns:a16="http://schemas.microsoft.com/office/drawing/2014/main" id="{D8B09EDF-B7A8-4563-A487-2654BFEAE589}"/>
              </a:ext>
            </a:extLst>
          </p:cNvPr>
          <p:cNvSpPr txBox="1"/>
          <p:nvPr/>
        </p:nvSpPr>
        <p:spPr>
          <a:xfrm>
            <a:off x="5486401" y="563621"/>
            <a:ext cx="6575897" cy="338554"/>
          </a:xfrm>
          <a:prstGeom prst="rect">
            <a:avLst/>
          </a:prstGeom>
          <a:noFill/>
        </p:spPr>
        <p:txBody>
          <a:bodyPr wrap="square">
            <a:spAutoFit/>
          </a:bodyPr>
          <a:lstStyle/>
          <a:p>
            <a:pPr algn="ctr"/>
            <a:r>
              <a:rPr lang="en-GB" sz="1600" b="1" dirty="0">
                <a:solidFill>
                  <a:srgbClr val="0F1C4E"/>
                </a:solidFill>
                <a:latin typeface="Arial"/>
                <a:cs typeface="Arial"/>
              </a:rPr>
              <a:t>Unique Job Postings in Hull and East Yorkshire, 2019 - 2021</a:t>
            </a:r>
            <a:endParaRPr lang="en-US" sz="2400" dirty="0"/>
          </a:p>
        </p:txBody>
      </p:sp>
      <p:sp>
        <p:nvSpPr>
          <p:cNvPr id="13" name="TextBox 12">
            <a:extLst>
              <a:ext uri="{FF2B5EF4-FFF2-40B4-BE49-F238E27FC236}">
                <a16:creationId xmlns:a16="http://schemas.microsoft.com/office/drawing/2014/main" id="{2F57972F-0FD5-4C69-9372-EC710FAE6CB9}"/>
              </a:ext>
            </a:extLst>
          </p:cNvPr>
          <p:cNvSpPr txBox="1"/>
          <p:nvPr/>
        </p:nvSpPr>
        <p:spPr>
          <a:xfrm>
            <a:off x="269742" y="3244334"/>
            <a:ext cx="5099652" cy="584775"/>
          </a:xfrm>
          <a:prstGeom prst="rect">
            <a:avLst/>
          </a:prstGeom>
          <a:noFill/>
        </p:spPr>
        <p:txBody>
          <a:bodyPr wrap="square">
            <a:spAutoFit/>
          </a:bodyPr>
          <a:lstStyle/>
          <a:p>
            <a:pPr algn="ctr"/>
            <a:r>
              <a:rPr lang="en-GB" sz="1600" b="1" dirty="0">
                <a:solidFill>
                  <a:srgbClr val="0F1C4E"/>
                </a:solidFill>
                <a:latin typeface="Arial"/>
                <a:cs typeface="Arial"/>
              </a:rPr>
              <a:t>Job Postings in Hull and East Yorkshire, 2016 - 2021</a:t>
            </a:r>
            <a:endParaRPr lang="en-US" sz="2400" dirty="0"/>
          </a:p>
        </p:txBody>
      </p:sp>
      <p:graphicFrame>
        <p:nvGraphicFramePr>
          <p:cNvPr id="15" name="Chart 14">
            <a:extLst>
              <a:ext uri="{FF2B5EF4-FFF2-40B4-BE49-F238E27FC236}">
                <a16:creationId xmlns:a16="http://schemas.microsoft.com/office/drawing/2014/main" id="{F27D1DE0-6E5A-4CF6-971D-29599BCC8A6C}"/>
              </a:ext>
            </a:extLst>
          </p:cNvPr>
          <p:cNvGraphicFramePr>
            <a:graphicFrameLocks/>
          </p:cNvGraphicFramePr>
          <p:nvPr/>
        </p:nvGraphicFramePr>
        <p:xfrm>
          <a:off x="106680" y="3613666"/>
          <a:ext cx="5379721" cy="2256327"/>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2478D9D7-8573-4330-9325-8201AB57C413}"/>
              </a:ext>
            </a:extLst>
          </p:cNvPr>
          <p:cNvPicPr>
            <a:picLocks noChangeAspect="1"/>
          </p:cNvPicPr>
          <p:nvPr/>
        </p:nvPicPr>
        <p:blipFill>
          <a:blip r:embed="rId4"/>
          <a:stretch>
            <a:fillRect/>
          </a:stretch>
        </p:blipFill>
        <p:spPr>
          <a:xfrm>
            <a:off x="5973354" y="1147761"/>
            <a:ext cx="5754725" cy="4562475"/>
          </a:xfrm>
          <a:prstGeom prst="rect">
            <a:avLst/>
          </a:prstGeom>
        </p:spPr>
      </p:pic>
    </p:spTree>
    <p:extLst>
      <p:ext uri="{BB962C8B-B14F-4D97-AF65-F5344CB8AC3E}">
        <p14:creationId xmlns:p14="http://schemas.microsoft.com/office/powerpoint/2010/main" val="2688415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CD19AB7-9BA2-CE40-9986-B2B829F2A66C}"/>
              </a:ext>
            </a:extLst>
          </p:cNvPr>
          <p:cNvSpPr>
            <a:spLocks noGrp="1"/>
          </p:cNvSpPr>
          <p:nvPr>
            <p:ph type="ctrTitle"/>
          </p:nvPr>
        </p:nvSpPr>
        <p:spPr>
          <a:xfrm>
            <a:off x="889123" y="317729"/>
            <a:ext cx="10856240" cy="615224"/>
          </a:xfrm>
        </p:spPr>
        <p:txBody>
          <a:bodyPr/>
          <a:lstStyle/>
          <a:p>
            <a:r>
              <a:rPr lang="en-GB" dirty="0">
                <a:latin typeface="Arial" panose="020B0604020202020204" pitchFamily="34" charset="0"/>
                <a:cs typeface="Arial" panose="020B0604020202020204" pitchFamily="34" charset="0"/>
              </a:rPr>
              <a:t>Hull and East Yorkshire Job Postings – Top 20 Vacancies by Role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Sept’ 20 – Sept’ 2021</a:t>
            </a:r>
            <a:endParaRPr lang="en-US" dirty="0">
              <a:latin typeface="Arial" panose="020B0604020202020204" pitchFamily="34" charset="0"/>
              <a:cs typeface="Arial" panose="020B0604020202020204" pitchFamily="34" charset="0"/>
            </a:endParaRPr>
          </a:p>
        </p:txBody>
      </p:sp>
      <p:sp>
        <p:nvSpPr>
          <p:cNvPr id="6" name="Text Placeholder 8">
            <a:extLst>
              <a:ext uri="{FF2B5EF4-FFF2-40B4-BE49-F238E27FC236}">
                <a16:creationId xmlns:a16="http://schemas.microsoft.com/office/drawing/2014/main" id="{BEEF4CA1-A128-4970-B3C0-0A5EE9859397}"/>
              </a:ext>
            </a:extLst>
          </p:cNvPr>
          <p:cNvSpPr txBox="1">
            <a:spLocks/>
          </p:cNvSpPr>
          <p:nvPr/>
        </p:nvSpPr>
        <p:spPr>
          <a:xfrm>
            <a:off x="6096001" y="6479513"/>
            <a:ext cx="6096000" cy="378487"/>
          </a:xfrm>
          <a:prstGeom prst="rect">
            <a:avLst/>
          </a:prstGeom>
        </p:spPr>
        <p:txBody>
          <a:bodyPr vert="horz" lIns="121920" tIns="60960" rIns="121920" bIns="60960" rtlCol="0">
            <a:normAutofit/>
          </a:bodyPr>
          <a:lstStyle>
            <a:lvl1pPr marL="0" indent="0" algn="l" defTabSz="342900" rtl="0" eaLnBrk="1" latinLnBrk="0" hangingPunct="1">
              <a:spcBef>
                <a:spcPct val="20000"/>
              </a:spcBef>
              <a:buFont typeface="Arial"/>
              <a:buNone/>
              <a:defRPr sz="1200" b="0" kern="1200" baseline="0">
                <a:solidFill>
                  <a:srgbClr val="0F1C4E"/>
                </a:solidFill>
                <a:latin typeface="Arial"/>
                <a:ea typeface="+mn-ea"/>
                <a:cs typeface="Arial"/>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1067"/>
              <a:t>Source: Hatch analysis of EMSI data, 2020-21</a:t>
            </a:r>
          </a:p>
        </p:txBody>
      </p:sp>
      <p:sp>
        <p:nvSpPr>
          <p:cNvPr id="7" name="Text Placeholder 9">
            <a:extLst>
              <a:ext uri="{FF2B5EF4-FFF2-40B4-BE49-F238E27FC236}">
                <a16:creationId xmlns:a16="http://schemas.microsoft.com/office/drawing/2014/main" id="{1EEB2440-4AB3-40D1-B57B-72146C238352}"/>
              </a:ext>
            </a:extLst>
          </p:cNvPr>
          <p:cNvSpPr txBox="1">
            <a:spLocks/>
          </p:cNvSpPr>
          <p:nvPr/>
        </p:nvSpPr>
        <p:spPr>
          <a:xfrm>
            <a:off x="106680" y="0"/>
            <a:ext cx="782443" cy="502024"/>
          </a:xfrm>
          <a:prstGeom prst="rect">
            <a:avLst/>
          </a:prstGeom>
        </p:spPr>
        <p:txBody>
          <a:bodyPr vert="horz" lIns="121920" tIns="60960" rIns="121920" bIns="60960" rtlCol="0" anchor="t">
            <a:normAutofit/>
          </a:bodyPr>
          <a:lstStyle>
            <a:lvl1pPr marL="0" indent="0" algn="l" defTabSz="342900" rtl="0" eaLnBrk="1" latinLnBrk="0" hangingPunct="1">
              <a:spcBef>
                <a:spcPct val="20000"/>
              </a:spcBef>
              <a:buFontTx/>
              <a:buNone/>
              <a:defRPr sz="1800" b="1" kern="1200">
                <a:solidFill>
                  <a:srgbClr val="0F1C4E"/>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endParaRPr lang="en-US" sz="1600" b="0" dirty="0"/>
          </a:p>
        </p:txBody>
      </p:sp>
      <p:graphicFrame>
        <p:nvGraphicFramePr>
          <p:cNvPr id="13" name="Table 12">
            <a:extLst>
              <a:ext uri="{FF2B5EF4-FFF2-40B4-BE49-F238E27FC236}">
                <a16:creationId xmlns:a16="http://schemas.microsoft.com/office/drawing/2014/main" id="{EAE3C994-1E02-4576-9137-C4E35B97AE8B}"/>
              </a:ext>
            </a:extLst>
          </p:cNvPr>
          <p:cNvGraphicFramePr>
            <a:graphicFrameLocks noGrp="1"/>
          </p:cNvGraphicFramePr>
          <p:nvPr>
            <p:extLst>
              <p:ext uri="{D42A27DB-BD31-4B8C-83A1-F6EECF244321}">
                <p14:modId xmlns:p14="http://schemas.microsoft.com/office/powerpoint/2010/main" val="439050511"/>
              </p:ext>
            </p:extLst>
          </p:nvPr>
        </p:nvGraphicFramePr>
        <p:xfrm>
          <a:off x="979714" y="1009047"/>
          <a:ext cx="9498564" cy="4447853"/>
        </p:xfrm>
        <a:graphic>
          <a:graphicData uri="http://schemas.openxmlformats.org/drawingml/2006/table">
            <a:tbl>
              <a:tblPr>
                <a:tableStyleId>{5C22544A-7EE6-4342-B048-85BDC9FD1C3A}</a:tableStyleId>
              </a:tblPr>
              <a:tblGrid>
                <a:gridCol w="5704584">
                  <a:extLst>
                    <a:ext uri="{9D8B030D-6E8A-4147-A177-3AD203B41FA5}">
                      <a16:colId xmlns:a16="http://schemas.microsoft.com/office/drawing/2014/main" val="523737417"/>
                    </a:ext>
                  </a:extLst>
                </a:gridCol>
                <a:gridCol w="3793980">
                  <a:extLst>
                    <a:ext uri="{9D8B030D-6E8A-4147-A177-3AD203B41FA5}">
                      <a16:colId xmlns:a16="http://schemas.microsoft.com/office/drawing/2014/main" val="3689855676"/>
                    </a:ext>
                  </a:extLst>
                </a:gridCol>
              </a:tblGrid>
              <a:tr h="214513">
                <a:tc>
                  <a:txBody>
                    <a:bodyPr/>
                    <a:lstStyle/>
                    <a:p>
                      <a:pPr algn="ctr" fontAlgn="b"/>
                      <a:r>
                        <a:rPr lang="en-GB" sz="1300" b="0" i="0" u="none" strike="noStrike">
                          <a:solidFill>
                            <a:schemeClr val="bg1"/>
                          </a:solidFill>
                          <a:effectLst/>
                          <a:latin typeface="+mn-lt"/>
                        </a:rPr>
                        <a:t>SOC Occupation</a:t>
                      </a:r>
                      <a:endParaRPr lang="en-US" sz="1300" b="0" i="0" u="none" strike="noStrike">
                        <a:solidFill>
                          <a:schemeClr val="bg1"/>
                        </a:solidFill>
                        <a:effectLst/>
                        <a:latin typeface="+mn-lt"/>
                      </a:endParaRPr>
                    </a:p>
                  </a:txBody>
                  <a:tcPr marL="11313" marR="11313" marT="11313" marB="0" anchor="b">
                    <a:solidFill>
                      <a:srgbClr val="6CCDB3"/>
                    </a:solidFill>
                  </a:tcPr>
                </a:tc>
                <a:tc>
                  <a:txBody>
                    <a:bodyPr/>
                    <a:lstStyle/>
                    <a:p>
                      <a:pPr algn="ctr" fontAlgn="b"/>
                      <a:r>
                        <a:rPr lang="en-GB" sz="1300" b="0" i="0" u="none" strike="noStrike">
                          <a:solidFill>
                            <a:schemeClr val="bg1"/>
                          </a:solidFill>
                          <a:effectLst/>
                          <a:latin typeface="+mn-lt"/>
                        </a:rPr>
                        <a:t>Unique job postings</a:t>
                      </a:r>
                      <a:endParaRPr lang="en-US" sz="1300" b="0" i="0" u="none" strike="noStrike">
                        <a:solidFill>
                          <a:schemeClr val="bg1"/>
                        </a:solidFill>
                        <a:effectLst/>
                        <a:latin typeface="+mn-lt"/>
                      </a:endParaRPr>
                    </a:p>
                  </a:txBody>
                  <a:tcPr marL="11313" marR="11313" marT="11313" marB="0" anchor="b">
                    <a:solidFill>
                      <a:srgbClr val="6CCDB3"/>
                    </a:solidFill>
                  </a:tcPr>
                </a:tc>
                <a:extLst>
                  <a:ext uri="{0D108BD9-81ED-4DB2-BD59-A6C34878D82A}">
                    <a16:rowId xmlns:a16="http://schemas.microsoft.com/office/drawing/2014/main" val="3339012093"/>
                  </a:ext>
                </a:extLst>
              </a:tr>
              <a:tr h="211667">
                <a:tc>
                  <a:txBody>
                    <a:bodyPr/>
                    <a:lstStyle/>
                    <a:p>
                      <a:pPr algn="l" fontAlgn="ctr"/>
                      <a:r>
                        <a:rPr lang="en-GB" sz="1300" b="0" i="0" u="none" strike="noStrike" dirty="0">
                          <a:effectLst/>
                          <a:latin typeface="Arial" panose="020B0604020202020204" pitchFamily="34" charset="0"/>
                        </a:rPr>
                        <a:t>Nurses</a:t>
                      </a:r>
                    </a:p>
                  </a:txBody>
                  <a:tcPr marL="8467" marR="8467" marT="8467" marB="0" anchor="ctr"/>
                </a:tc>
                <a:tc>
                  <a:txBody>
                    <a:bodyPr/>
                    <a:lstStyle/>
                    <a:p>
                      <a:pPr algn="ctr" fontAlgn="ctr"/>
                      <a:r>
                        <a:rPr lang="en-GB" sz="1300" b="0" i="0" u="none" strike="noStrike">
                          <a:effectLst/>
                          <a:latin typeface="Arial" panose="020B0604020202020204" pitchFamily="34" charset="0"/>
                        </a:rPr>
                        <a:t>3,477</a:t>
                      </a:r>
                    </a:p>
                  </a:txBody>
                  <a:tcPr marL="8467" marR="8467" marT="8467" marB="0" anchor="ctr"/>
                </a:tc>
                <a:extLst>
                  <a:ext uri="{0D108BD9-81ED-4DB2-BD59-A6C34878D82A}">
                    <a16:rowId xmlns:a16="http://schemas.microsoft.com/office/drawing/2014/main" val="425890578"/>
                  </a:ext>
                </a:extLst>
              </a:tr>
              <a:tr h="211667">
                <a:tc>
                  <a:txBody>
                    <a:bodyPr/>
                    <a:lstStyle/>
                    <a:p>
                      <a:pPr algn="l" fontAlgn="ctr"/>
                      <a:r>
                        <a:rPr lang="en-US" sz="1300" b="0" i="0" u="none" strike="noStrike">
                          <a:effectLst/>
                          <a:latin typeface="Arial" panose="020B0604020202020204" pitchFamily="34" charset="0"/>
                        </a:rPr>
                        <a:t>Care workers and home carers</a:t>
                      </a:r>
                      <a:endParaRPr lang="en-US" sz="1300" b="0" i="0" u="none" strike="noStrike" dirty="0">
                        <a:effectLst/>
                        <a:latin typeface="Arial" panose="020B0604020202020204" pitchFamily="34" charset="0"/>
                      </a:endParaRPr>
                    </a:p>
                  </a:txBody>
                  <a:tcPr marL="8467" marR="8467" marT="8467" marB="0" anchor="ctr"/>
                </a:tc>
                <a:tc>
                  <a:txBody>
                    <a:bodyPr/>
                    <a:lstStyle/>
                    <a:p>
                      <a:pPr algn="ctr" fontAlgn="ctr"/>
                      <a:r>
                        <a:rPr lang="en-GB" sz="1300" b="0" i="0" u="none" strike="noStrike">
                          <a:effectLst/>
                          <a:latin typeface="Arial" panose="020B0604020202020204" pitchFamily="34" charset="0"/>
                        </a:rPr>
                        <a:t>2,492</a:t>
                      </a:r>
                    </a:p>
                  </a:txBody>
                  <a:tcPr marL="8467" marR="8467" marT="8467" marB="0" anchor="ctr"/>
                </a:tc>
                <a:extLst>
                  <a:ext uri="{0D108BD9-81ED-4DB2-BD59-A6C34878D82A}">
                    <a16:rowId xmlns:a16="http://schemas.microsoft.com/office/drawing/2014/main" val="540293217"/>
                  </a:ext>
                </a:extLst>
              </a:tr>
              <a:tr h="211667">
                <a:tc>
                  <a:txBody>
                    <a:bodyPr/>
                    <a:lstStyle/>
                    <a:p>
                      <a:pPr algn="l" fontAlgn="ctr"/>
                      <a:r>
                        <a:rPr lang="en-GB" sz="1300" b="0" i="0" u="none" strike="noStrike" dirty="0">
                          <a:effectLst/>
                          <a:latin typeface="Arial" panose="020B0604020202020204" pitchFamily="34" charset="0"/>
                        </a:rPr>
                        <a:t>Van drivers</a:t>
                      </a:r>
                    </a:p>
                  </a:txBody>
                  <a:tcPr marL="8467" marR="8467" marT="8467" marB="0" anchor="ctr"/>
                </a:tc>
                <a:tc>
                  <a:txBody>
                    <a:bodyPr/>
                    <a:lstStyle/>
                    <a:p>
                      <a:pPr algn="ctr" fontAlgn="ctr"/>
                      <a:r>
                        <a:rPr lang="en-GB" sz="1300" b="0" i="0" u="none" strike="noStrike">
                          <a:effectLst/>
                          <a:latin typeface="Arial" panose="020B0604020202020204" pitchFamily="34" charset="0"/>
                        </a:rPr>
                        <a:t>2,080</a:t>
                      </a:r>
                    </a:p>
                  </a:txBody>
                  <a:tcPr marL="8467" marR="8467" marT="8467" marB="0" anchor="ctr"/>
                </a:tc>
                <a:extLst>
                  <a:ext uri="{0D108BD9-81ED-4DB2-BD59-A6C34878D82A}">
                    <a16:rowId xmlns:a16="http://schemas.microsoft.com/office/drawing/2014/main" val="2092476198"/>
                  </a:ext>
                </a:extLst>
              </a:tr>
              <a:tr h="211667">
                <a:tc>
                  <a:txBody>
                    <a:bodyPr/>
                    <a:lstStyle/>
                    <a:p>
                      <a:pPr algn="l" fontAlgn="ctr"/>
                      <a:r>
                        <a:rPr lang="en-GB" sz="1300" b="0" i="0" u="none" strike="noStrike">
                          <a:effectLst/>
                          <a:latin typeface="Arial" panose="020B0604020202020204" pitchFamily="34" charset="0"/>
                        </a:rPr>
                        <a:t>Other administrative occupations n.e.c.</a:t>
                      </a:r>
                      <a:endParaRPr lang="en-GB" sz="1300" b="0" i="0" u="none" strike="noStrike" dirty="0">
                        <a:effectLst/>
                        <a:latin typeface="Arial" panose="020B0604020202020204" pitchFamily="34" charset="0"/>
                      </a:endParaRPr>
                    </a:p>
                  </a:txBody>
                  <a:tcPr marL="8467" marR="8467" marT="8467" marB="0" anchor="ctr"/>
                </a:tc>
                <a:tc>
                  <a:txBody>
                    <a:bodyPr/>
                    <a:lstStyle/>
                    <a:p>
                      <a:pPr algn="ctr" fontAlgn="ctr"/>
                      <a:r>
                        <a:rPr lang="en-GB" sz="1300" b="0" i="0" u="none" strike="noStrike">
                          <a:effectLst/>
                          <a:latin typeface="Arial" panose="020B0604020202020204" pitchFamily="34" charset="0"/>
                        </a:rPr>
                        <a:t>1,979</a:t>
                      </a:r>
                    </a:p>
                  </a:txBody>
                  <a:tcPr marL="8467" marR="8467" marT="8467" marB="0" anchor="ctr"/>
                </a:tc>
                <a:extLst>
                  <a:ext uri="{0D108BD9-81ED-4DB2-BD59-A6C34878D82A}">
                    <a16:rowId xmlns:a16="http://schemas.microsoft.com/office/drawing/2014/main" val="3966149231"/>
                  </a:ext>
                </a:extLst>
              </a:tr>
              <a:tr h="211667">
                <a:tc>
                  <a:txBody>
                    <a:bodyPr/>
                    <a:lstStyle/>
                    <a:p>
                      <a:pPr algn="l" fontAlgn="ctr"/>
                      <a:r>
                        <a:rPr lang="en-GB" sz="1300" b="0" i="0" u="none" strike="noStrike" dirty="0">
                          <a:effectLst/>
                          <a:latin typeface="Arial" panose="020B0604020202020204" pitchFamily="34" charset="0"/>
                        </a:rPr>
                        <a:t>Elementary storage occupations</a:t>
                      </a:r>
                    </a:p>
                  </a:txBody>
                  <a:tcPr marL="8467" marR="8467" marT="8467" marB="0" anchor="ctr"/>
                </a:tc>
                <a:tc>
                  <a:txBody>
                    <a:bodyPr/>
                    <a:lstStyle/>
                    <a:p>
                      <a:pPr algn="ctr" fontAlgn="ctr"/>
                      <a:r>
                        <a:rPr lang="en-GB" sz="1300" b="0" i="0" u="none" strike="noStrike">
                          <a:effectLst/>
                          <a:latin typeface="Arial" panose="020B0604020202020204" pitchFamily="34" charset="0"/>
                        </a:rPr>
                        <a:t>1,940</a:t>
                      </a:r>
                    </a:p>
                  </a:txBody>
                  <a:tcPr marL="8467" marR="8467" marT="8467" marB="0" anchor="ctr"/>
                </a:tc>
                <a:extLst>
                  <a:ext uri="{0D108BD9-81ED-4DB2-BD59-A6C34878D82A}">
                    <a16:rowId xmlns:a16="http://schemas.microsoft.com/office/drawing/2014/main" val="4282475440"/>
                  </a:ext>
                </a:extLst>
              </a:tr>
              <a:tr h="211667">
                <a:tc>
                  <a:txBody>
                    <a:bodyPr/>
                    <a:lstStyle/>
                    <a:p>
                      <a:pPr algn="l" fontAlgn="ctr"/>
                      <a:r>
                        <a:rPr lang="en-US" sz="1300" b="0" i="0" u="none" strike="noStrike" dirty="0">
                          <a:effectLst/>
                          <a:latin typeface="Arial" panose="020B0604020202020204" pitchFamily="34" charset="0"/>
                        </a:rPr>
                        <a:t>Primary and nursery education teaching professionals</a:t>
                      </a:r>
                    </a:p>
                  </a:txBody>
                  <a:tcPr marL="8467" marR="8467" marT="8467" marB="0" anchor="ctr"/>
                </a:tc>
                <a:tc>
                  <a:txBody>
                    <a:bodyPr/>
                    <a:lstStyle/>
                    <a:p>
                      <a:pPr algn="ctr" fontAlgn="ctr"/>
                      <a:r>
                        <a:rPr lang="en-GB" sz="1300" b="0" i="0" u="none" strike="noStrike">
                          <a:effectLst/>
                          <a:latin typeface="Arial" panose="020B0604020202020204" pitchFamily="34" charset="0"/>
                        </a:rPr>
                        <a:t>1,715</a:t>
                      </a:r>
                    </a:p>
                  </a:txBody>
                  <a:tcPr marL="8467" marR="8467" marT="8467" marB="0" anchor="ctr"/>
                </a:tc>
                <a:extLst>
                  <a:ext uri="{0D108BD9-81ED-4DB2-BD59-A6C34878D82A}">
                    <a16:rowId xmlns:a16="http://schemas.microsoft.com/office/drawing/2014/main" val="630796286"/>
                  </a:ext>
                </a:extLst>
              </a:tr>
              <a:tr h="211667">
                <a:tc>
                  <a:txBody>
                    <a:bodyPr/>
                    <a:lstStyle/>
                    <a:p>
                      <a:pPr algn="l" fontAlgn="ctr"/>
                      <a:r>
                        <a:rPr lang="en-US" sz="1300" b="0" i="0" u="none" strike="noStrike" dirty="0">
                          <a:effectLst/>
                          <a:latin typeface="Arial" panose="020B0604020202020204" pitchFamily="34" charset="0"/>
                        </a:rPr>
                        <a:t>Sales accounts and business development managers</a:t>
                      </a:r>
                    </a:p>
                  </a:txBody>
                  <a:tcPr marL="8467" marR="8467" marT="8467" marB="0" anchor="ctr"/>
                </a:tc>
                <a:tc>
                  <a:txBody>
                    <a:bodyPr/>
                    <a:lstStyle/>
                    <a:p>
                      <a:pPr algn="ctr" fontAlgn="ctr"/>
                      <a:r>
                        <a:rPr lang="en-GB" sz="1300" b="0" i="0" u="none" strike="noStrike">
                          <a:effectLst/>
                          <a:latin typeface="Arial" panose="020B0604020202020204" pitchFamily="34" charset="0"/>
                        </a:rPr>
                        <a:t>1,556</a:t>
                      </a:r>
                    </a:p>
                  </a:txBody>
                  <a:tcPr marL="8467" marR="8467" marT="8467" marB="0" anchor="ctr"/>
                </a:tc>
                <a:extLst>
                  <a:ext uri="{0D108BD9-81ED-4DB2-BD59-A6C34878D82A}">
                    <a16:rowId xmlns:a16="http://schemas.microsoft.com/office/drawing/2014/main" val="2189255912"/>
                  </a:ext>
                </a:extLst>
              </a:tr>
              <a:tr h="211667">
                <a:tc>
                  <a:txBody>
                    <a:bodyPr/>
                    <a:lstStyle/>
                    <a:p>
                      <a:pPr algn="l" fontAlgn="ctr"/>
                      <a:r>
                        <a:rPr lang="en-US" sz="1300" b="0" i="0" u="none" strike="noStrike" dirty="0">
                          <a:effectLst/>
                          <a:latin typeface="Arial" panose="020B0604020202020204" pitchFamily="34" charset="0"/>
                        </a:rPr>
                        <a:t>Metal working production and maintenance fitters</a:t>
                      </a:r>
                    </a:p>
                  </a:txBody>
                  <a:tcPr marL="8467" marR="8467" marT="8467" marB="0" anchor="ctr"/>
                </a:tc>
                <a:tc>
                  <a:txBody>
                    <a:bodyPr/>
                    <a:lstStyle/>
                    <a:p>
                      <a:pPr algn="ctr" fontAlgn="ctr"/>
                      <a:r>
                        <a:rPr lang="en-GB" sz="1300" b="0" i="0" u="none" strike="noStrike">
                          <a:effectLst/>
                          <a:latin typeface="Arial" panose="020B0604020202020204" pitchFamily="34" charset="0"/>
                        </a:rPr>
                        <a:t>1,522</a:t>
                      </a:r>
                    </a:p>
                  </a:txBody>
                  <a:tcPr marL="8467" marR="8467" marT="8467" marB="0" anchor="ctr"/>
                </a:tc>
                <a:extLst>
                  <a:ext uri="{0D108BD9-81ED-4DB2-BD59-A6C34878D82A}">
                    <a16:rowId xmlns:a16="http://schemas.microsoft.com/office/drawing/2014/main" val="2704549638"/>
                  </a:ext>
                </a:extLst>
              </a:tr>
              <a:tr h="211667">
                <a:tc>
                  <a:txBody>
                    <a:bodyPr/>
                    <a:lstStyle/>
                    <a:p>
                      <a:pPr algn="l" fontAlgn="ctr"/>
                      <a:r>
                        <a:rPr lang="en-US" sz="1300" b="0" i="0" u="none" strike="noStrike" dirty="0">
                          <a:effectLst/>
                          <a:latin typeface="Arial" panose="020B0604020202020204" pitchFamily="34" charset="0"/>
                        </a:rPr>
                        <a:t>Book-keepers, payroll managers and wages clerks</a:t>
                      </a:r>
                    </a:p>
                  </a:txBody>
                  <a:tcPr marL="8467" marR="8467" marT="8467" marB="0" anchor="ctr"/>
                </a:tc>
                <a:tc>
                  <a:txBody>
                    <a:bodyPr/>
                    <a:lstStyle/>
                    <a:p>
                      <a:pPr algn="ctr" fontAlgn="ctr"/>
                      <a:r>
                        <a:rPr lang="en-GB" sz="1300" b="0" i="0" u="none" strike="noStrike">
                          <a:effectLst/>
                          <a:latin typeface="Arial" panose="020B0604020202020204" pitchFamily="34" charset="0"/>
                        </a:rPr>
                        <a:t>1,428</a:t>
                      </a:r>
                    </a:p>
                  </a:txBody>
                  <a:tcPr marL="8467" marR="8467" marT="8467" marB="0" anchor="ctr"/>
                </a:tc>
                <a:extLst>
                  <a:ext uri="{0D108BD9-81ED-4DB2-BD59-A6C34878D82A}">
                    <a16:rowId xmlns:a16="http://schemas.microsoft.com/office/drawing/2014/main" val="1453942957"/>
                  </a:ext>
                </a:extLst>
              </a:tr>
              <a:tr h="211667">
                <a:tc>
                  <a:txBody>
                    <a:bodyPr/>
                    <a:lstStyle/>
                    <a:p>
                      <a:pPr algn="l" fontAlgn="ctr"/>
                      <a:r>
                        <a:rPr lang="en-GB" sz="1300" b="0" i="0" u="none" strike="noStrike" dirty="0">
                          <a:effectLst/>
                          <a:latin typeface="Arial" panose="020B0604020202020204" pitchFamily="34" charset="0"/>
                        </a:rPr>
                        <a:t>Cleaners and domestics</a:t>
                      </a:r>
                    </a:p>
                  </a:txBody>
                  <a:tcPr marL="8467" marR="8467" marT="8467" marB="0" anchor="ctr"/>
                </a:tc>
                <a:tc>
                  <a:txBody>
                    <a:bodyPr/>
                    <a:lstStyle/>
                    <a:p>
                      <a:pPr algn="ctr" fontAlgn="ctr"/>
                      <a:r>
                        <a:rPr lang="en-GB" sz="1300" b="0" i="0" u="none" strike="noStrike">
                          <a:effectLst/>
                          <a:latin typeface="Arial" panose="020B0604020202020204" pitchFamily="34" charset="0"/>
                        </a:rPr>
                        <a:t>1,310</a:t>
                      </a:r>
                    </a:p>
                  </a:txBody>
                  <a:tcPr marL="8467" marR="8467" marT="8467" marB="0" anchor="ctr"/>
                </a:tc>
                <a:extLst>
                  <a:ext uri="{0D108BD9-81ED-4DB2-BD59-A6C34878D82A}">
                    <a16:rowId xmlns:a16="http://schemas.microsoft.com/office/drawing/2014/main" val="3897829097"/>
                  </a:ext>
                </a:extLst>
              </a:tr>
              <a:tr h="211667">
                <a:tc>
                  <a:txBody>
                    <a:bodyPr/>
                    <a:lstStyle/>
                    <a:p>
                      <a:pPr algn="l" fontAlgn="ctr"/>
                      <a:r>
                        <a:rPr lang="en-GB" sz="1300" b="0" i="0" u="none" strike="noStrike" dirty="0">
                          <a:effectLst/>
                          <a:latin typeface="Arial" panose="020B0604020202020204" pitchFamily="34" charset="0"/>
                        </a:rPr>
                        <a:t>Sales and retail assistants</a:t>
                      </a:r>
                    </a:p>
                  </a:txBody>
                  <a:tcPr marL="8467" marR="8467" marT="8467" marB="0" anchor="ctr"/>
                </a:tc>
                <a:tc>
                  <a:txBody>
                    <a:bodyPr/>
                    <a:lstStyle/>
                    <a:p>
                      <a:pPr algn="ctr" fontAlgn="ctr"/>
                      <a:r>
                        <a:rPr lang="en-GB" sz="1300" b="0" i="0" u="none" strike="noStrike">
                          <a:effectLst/>
                          <a:latin typeface="Arial" panose="020B0604020202020204" pitchFamily="34" charset="0"/>
                        </a:rPr>
                        <a:t>1,243</a:t>
                      </a:r>
                    </a:p>
                  </a:txBody>
                  <a:tcPr marL="8467" marR="8467" marT="8467" marB="0" anchor="ctr"/>
                </a:tc>
                <a:extLst>
                  <a:ext uri="{0D108BD9-81ED-4DB2-BD59-A6C34878D82A}">
                    <a16:rowId xmlns:a16="http://schemas.microsoft.com/office/drawing/2014/main" val="740821802"/>
                  </a:ext>
                </a:extLst>
              </a:tr>
              <a:tr h="211667">
                <a:tc>
                  <a:txBody>
                    <a:bodyPr/>
                    <a:lstStyle/>
                    <a:p>
                      <a:pPr algn="l" fontAlgn="ctr"/>
                      <a:r>
                        <a:rPr lang="en-GB" sz="1300" b="0" i="0" u="none" strike="noStrike" dirty="0">
                          <a:effectLst/>
                          <a:latin typeface="Arial" panose="020B0604020202020204" pitchFamily="34" charset="0"/>
                        </a:rPr>
                        <a:t>Nursing auxiliaries and assistants</a:t>
                      </a:r>
                    </a:p>
                  </a:txBody>
                  <a:tcPr marL="8467" marR="8467" marT="8467" marB="0" anchor="ctr"/>
                </a:tc>
                <a:tc>
                  <a:txBody>
                    <a:bodyPr/>
                    <a:lstStyle/>
                    <a:p>
                      <a:pPr algn="ctr" fontAlgn="ctr"/>
                      <a:r>
                        <a:rPr lang="en-GB" sz="1300" b="0" i="0" u="none" strike="noStrike">
                          <a:effectLst/>
                          <a:latin typeface="Arial" panose="020B0604020202020204" pitchFamily="34" charset="0"/>
                        </a:rPr>
                        <a:t>1,168</a:t>
                      </a:r>
                    </a:p>
                  </a:txBody>
                  <a:tcPr marL="8467" marR="8467" marT="8467" marB="0" anchor="ctr"/>
                </a:tc>
                <a:extLst>
                  <a:ext uri="{0D108BD9-81ED-4DB2-BD59-A6C34878D82A}">
                    <a16:rowId xmlns:a16="http://schemas.microsoft.com/office/drawing/2014/main" val="4047741535"/>
                  </a:ext>
                </a:extLst>
              </a:tr>
              <a:tr h="211667">
                <a:tc>
                  <a:txBody>
                    <a:bodyPr/>
                    <a:lstStyle/>
                    <a:p>
                      <a:pPr algn="l" fontAlgn="ctr"/>
                      <a:r>
                        <a:rPr lang="en-GB" sz="1300" b="0" i="0" u="none" strike="noStrike" dirty="0">
                          <a:effectLst/>
                          <a:latin typeface="Arial" panose="020B0604020202020204" pitchFamily="34" charset="0"/>
                        </a:rPr>
                        <a:t>Kitchen and catering assistants</a:t>
                      </a:r>
                    </a:p>
                  </a:txBody>
                  <a:tcPr marL="8467" marR="8467" marT="8467" marB="0" anchor="ctr"/>
                </a:tc>
                <a:tc>
                  <a:txBody>
                    <a:bodyPr/>
                    <a:lstStyle/>
                    <a:p>
                      <a:pPr algn="ctr" fontAlgn="ctr"/>
                      <a:r>
                        <a:rPr lang="en-GB" sz="1300" b="0" i="0" u="none" strike="noStrike">
                          <a:effectLst/>
                          <a:latin typeface="Arial" panose="020B0604020202020204" pitchFamily="34" charset="0"/>
                        </a:rPr>
                        <a:t>1,068</a:t>
                      </a:r>
                    </a:p>
                  </a:txBody>
                  <a:tcPr marL="8467" marR="8467" marT="8467" marB="0" anchor="ctr"/>
                </a:tc>
                <a:extLst>
                  <a:ext uri="{0D108BD9-81ED-4DB2-BD59-A6C34878D82A}">
                    <a16:rowId xmlns:a16="http://schemas.microsoft.com/office/drawing/2014/main" val="4103732462"/>
                  </a:ext>
                </a:extLst>
              </a:tr>
              <a:tr h="211667">
                <a:tc>
                  <a:txBody>
                    <a:bodyPr/>
                    <a:lstStyle/>
                    <a:p>
                      <a:pPr algn="l" fontAlgn="ctr"/>
                      <a:r>
                        <a:rPr lang="en-GB" sz="1300" b="0" i="0" u="none" strike="noStrike" dirty="0">
                          <a:effectLst/>
                          <a:latin typeface="Arial" panose="020B0604020202020204" pitchFamily="34" charset="0"/>
                        </a:rPr>
                        <a:t>Electricians and electrical fitters</a:t>
                      </a:r>
                    </a:p>
                  </a:txBody>
                  <a:tcPr marL="8467" marR="8467" marT="8467" marB="0" anchor="ctr"/>
                </a:tc>
                <a:tc>
                  <a:txBody>
                    <a:bodyPr/>
                    <a:lstStyle/>
                    <a:p>
                      <a:pPr algn="ctr" fontAlgn="ctr"/>
                      <a:r>
                        <a:rPr lang="en-GB" sz="1300" b="0" i="0" u="none" strike="noStrike">
                          <a:effectLst/>
                          <a:latin typeface="Arial" panose="020B0604020202020204" pitchFamily="34" charset="0"/>
                        </a:rPr>
                        <a:t>1,025</a:t>
                      </a:r>
                    </a:p>
                  </a:txBody>
                  <a:tcPr marL="8467" marR="8467" marT="8467" marB="0" anchor="ctr"/>
                </a:tc>
                <a:extLst>
                  <a:ext uri="{0D108BD9-81ED-4DB2-BD59-A6C34878D82A}">
                    <a16:rowId xmlns:a16="http://schemas.microsoft.com/office/drawing/2014/main" val="1317907228"/>
                  </a:ext>
                </a:extLst>
              </a:tr>
              <a:tr h="211667">
                <a:tc>
                  <a:txBody>
                    <a:bodyPr/>
                    <a:lstStyle/>
                    <a:p>
                      <a:pPr algn="l" fontAlgn="ctr"/>
                      <a:r>
                        <a:rPr lang="en-GB" sz="1300" b="0" i="0" u="none" strike="noStrike" dirty="0">
                          <a:effectLst/>
                          <a:latin typeface="Arial" panose="020B0604020202020204" pitchFamily="34" charset="0"/>
                        </a:rPr>
                        <a:t>Teaching assistants</a:t>
                      </a:r>
                    </a:p>
                  </a:txBody>
                  <a:tcPr marL="8467" marR="8467" marT="8467" marB="0" anchor="ctr"/>
                </a:tc>
                <a:tc>
                  <a:txBody>
                    <a:bodyPr/>
                    <a:lstStyle/>
                    <a:p>
                      <a:pPr algn="ctr" fontAlgn="ctr"/>
                      <a:r>
                        <a:rPr lang="en-GB" sz="1300" b="0" i="0" u="none" strike="noStrike">
                          <a:effectLst/>
                          <a:latin typeface="Arial" panose="020B0604020202020204" pitchFamily="34" charset="0"/>
                        </a:rPr>
                        <a:t>994</a:t>
                      </a:r>
                    </a:p>
                  </a:txBody>
                  <a:tcPr marL="8467" marR="8467" marT="8467" marB="0" anchor="ctr"/>
                </a:tc>
                <a:extLst>
                  <a:ext uri="{0D108BD9-81ED-4DB2-BD59-A6C34878D82A}">
                    <a16:rowId xmlns:a16="http://schemas.microsoft.com/office/drawing/2014/main" val="2436519555"/>
                  </a:ext>
                </a:extLst>
              </a:tr>
              <a:tr h="211667">
                <a:tc>
                  <a:txBody>
                    <a:bodyPr/>
                    <a:lstStyle/>
                    <a:p>
                      <a:pPr algn="l" fontAlgn="ctr"/>
                      <a:r>
                        <a:rPr lang="en-GB" sz="1300" b="0" i="0" u="none" strike="noStrike" dirty="0">
                          <a:effectLst/>
                          <a:latin typeface="Arial" panose="020B0604020202020204" pitchFamily="34" charset="0"/>
                        </a:rPr>
                        <a:t>Business sales executives</a:t>
                      </a:r>
                    </a:p>
                  </a:txBody>
                  <a:tcPr marL="8467" marR="8467" marT="8467" marB="0" anchor="ctr"/>
                </a:tc>
                <a:tc>
                  <a:txBody>
                    <a:bodyPr/>
                    <a:lstStyle/>
                    <a:p>
                      <a:pPr algn="ctr" fontAlgn="ctr"/>
                      <a:r>
                        <a:rPr lang="en-GB" sz="1300" b="0" i="0" u="none" strike="noStrike">
                          <a:effectLst/>
                          <a:latin typeface="Arial" panose="020B0604020202020204" pitchFamily="34" charset="0"/>
                        </a:rPr>
                        <a:t>980</a:t>
                      </a:r>
                    </a:p>
                  </a:txBody>
                  <a:tcPr marL="8467" marR="8467" marT="8467" marB="0" anchor="ctr"/>
                </a:tc>
                <a:extLst>
                  <a:ext uri="{0D108BD9-81ED-4DB2-BD59-A6C34878D82A}">
                    <a16:rowId xmlns:a16="http://schemas.microsoft.com/office/drawing/2014/main" val="2861683008"/>
                  </a:ext>
                </a:extLst>
              </a:tr>
              <a:tr h="211667">
                <a:tc>
                  <a:txBody>
                    <a:bodyPr/>
                    <a:lstStyle/>
                    <a:p>
                      <a:pPr algn="l" fontAlgn="ctr"/>
                      <a:r>
                        <a:rPr lang="en-GB" sz="1300" b="0" i="0" u="none" strike="noStrike" dirty="0">
                          <a:effectLst/>
                          <a:latin typeface="Arial" panose="020B0604020202020204" pitchFamily="34" charset="0"/>
                        </a:rPr>
                        <a:t>Medical practitioners</a:t>
                      </a:r>
                    </a:p>
                  </a:txBody>
                  <a:tcPr marL="8467" marR="8467" marT="8467" marB="0" anchor="ctr"/>
                </a:tc>
                <a:tc>
                  <a:txBody>
                    <a:bodyPr/>
                    <a:lstStyle/>
                    <a:p>
                      <a:pPr algn="ctr" fontAlgn="ctr"/>
                      <a:r>
                        <a:rPr lang="en-GB" sz="1300" b="0" i="0" u="none" strike="noStrike">
                          <a:effectLst/>
                          <a:latin typeface="Arial" panose="020B0604020202020204" pitchFamily="34" charset="0"/>
                        </a:rPr>
                        <a:t>971</a:t>
                      </a:r>
                    </a:p>
                  </a:txBody>
                  <a:tcPr marL="8467" marR="8467" marT="8467" marB="0" anchor="ctr"/>
                </a:tc>
                <a:extLst>
                  <a:ext uri="{0D108BD9-81ED-4DB2-BD59-A6C34878D82A}">
                    <a16:rowId xmlns:a16="http://schemas.microsoft.com/office/drawing/2014/main" val="788739114"/>
                  </a:ext>
                </a:extLst>
              </a:tr>
              <a:tr h="211667">
                <a:tc>
                  <a:txBody>
                    <a:bodyPr/>
                    <a:lstStyle/>
                    <a:p>
                      <a:pPr algn="l" fontAlgn="ctr"/>
                      <a:r>
                        <a:rPr lang="en-GB" sz="1300" b="0" i="0" u="none" strike="noStrike" dirty="0">
                          <a:effectLst/>
                          <a:latin typeface="Arial" panose="020B0604020202020204" pitchFamily="34" charset="0"/>
                        </a:rPr>
                        <a:t>Chefs</a:t>
                      </a:r>
                    </a:p>
                  </a:txBody>
                  <a:tcPr marL="8467" marR="8467" marT="8467" marB="0" anchor="ctr"/>
                </a:tc>
                <a:tc>
                  <a:txBody>
                    <a:bodyPr/>
                    <a:lstStyle/>
                    <a:p>
                      <a:pPr algn="ctr" fontAlgn="ctr"/>
                      <a:r>
                        <a:rPr lang="en-GB" sz="1300" b="0" i="0" u="none" strike="noStrike">
                          <a:effectLst/>
                          <a:latin typeface="Arial" panose="020B0604020202020204" pitchFamily="34" charset="0"/>
                        </a:rPr>
                        <a:t>935</a:t>
                      </a:r>
                    </a:p>
                  </a:txBody>
                  <a:tcPr marL="8467" marR="8467" marT="8467" marB="0" anchor="ctr"/>
                </a:tc>
                <a:extLst>
                  <a:ext uri="{0D108BD9-81ED-4DB2-BD59-A6C34878D82A}">
                    <a16:rowId xmlns:a16="http://schemas.microsoft.com/office/drawing/2014/main" val="3184063926"/>
                  </a:ext>
                </a:extLst>
              </a:tr>
              <a:tr h="211667">
                <a:tc>
                  <a:txBody>
                    <a:bodyPr/>
                    <a:lstStyle/>
                    <a:p>
                      <a:pPr algn="l" fontAlgn="ctr"/>
                      <a:r>
                        <a:rPr lang="en-US" sz="1300" b="0" i="0" u="none" strike="noStrike" dirty="0">
                          <a:effectLst/>
                          <a:latin typeface="Arial" panose="020B0604020202020204" pitchFamily="34" charset="0"/>
                        </a:rPr>
                        <a:t>Production managers and directors in manufacturing</a:t>
                      </a:r>
                    </a:p>
                  </a:txBody>
                  <a:tcPr marL="8467" marR="8467" marT="8467" marB="0" anchor="ctr"/>
                </a:tc>
                <a:tc>
                  <a:txBody>
                    <a:bodyPr/>
                    <a:lstStyle/>
                    <a:p>
                      <a:pPr algn="ctr" fontAlgn="ctr"/>
                      <a:r>
                        <a:rPr lang="en-GB" sz="1300" b="0" i="0" u="none" strike="noStrike">
                          <a:effectLst/>
                          <a:latin typeface="Arial" panose="020B0604020202020204" pitchFamily="34" charset="0"/>
                        </a:rPr>
                        <a:t>933</a:t>
                      </a:r>
                    </a:p>
                  </a:txBody>
                  <a:tcPr marL="8467" marR="8467" marT="8467" marB="0" anchor="ctr"/>
                </a:tc>
                <a:extLst>
                  <a:ext uri="{0D108BD9-81ED-4DB2-BD59-A6C34878D82A}">
                    <a16:rowId xmlns:a16="http://schemas.microsoft.com/office/drawing/2014/main" val="1905477640"/>
                  </a:ext>
                </a:extLst>
              </a:tr>
              <a:tr h="211667">
                <a:tc>
                  <a:txBody>
                    <a:bodyPr/>
                    <a:lstStyle/>
                    <a:p>
                      <a:pPr algn="l" fontAlgn="ctr"/>
                      <a:r>
                        <a:rPr lang="en-US" sz="1300" b="0" i="0" u="none" strike="noStrike" dirty="0">
                          <a:effectLst/>
                          <a:latin typeface="Arial" panose="020B0604020202020204" pitchFamily="34" charset="0"/>
                        </a:rPr>
                        <a:t>Programmers and software development professionals</a:t>
                      </a:r>
                    </a:p>
                  </a:txBody>
                  <a:tcPr marL="8467" marR="8467" marT="8467" marB="0" anchor="ctr"/>
                </a:tc>
                <a:tc>
                  <a:txBody>
                    <a:bodyPr/>
                    <a:lstStyle/>
                    <a:p>
                      <a:pPr algn="ctr" fontAlgn="ctr"/>
                      <a:r>
                        <a:rPr lang="en-GB" sz="1300" b="0" i="0" u="none" strike="noStrike" dirty="0">
                          <a:effectLst/>
                          <a:latin typeface="Arial" panose="020B0604020202020204" pitchFamily="34" charset="0"/>
                        </a:rPr>
                        <a:t>930</a:t>
                      </a:r>
                    </a:p>
                  </a:txBody>
                  <a:tcPr marL="8467" marR="8467" marT="8467" marB="0" anchor="ctr"/>
                </a:tc>
                <a:extLst>
                  <a:ext uri="{0D108BD9-81ED-4DB2-BD59-A6C34878D82A}">
                    <a16:rowId xmlns:a16="http://schemas.microsoft.com/office/drawing/2014/main" val="3601942340"/>
                  </a:ext>
                </a:extLst>
              </a:tr>
            </a:tbl>
          </a:graphicData>
        </a:graphic>
      </p:graphicFrame>
    </p:spTree>
    <p:extLst>
      <p:ext uri="{BB962C8B-B14F-4D97-AF65-F5344CB8AC3E}">
        <p14:creationId xmlns:p14="http://schemas.microsoft.com/office/powerpoint/2010/main" val="3538364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5EF36C-711B-44E4-8390-2BDE113A766F}"/>
              </a:ext>
            </a:extLst>
          </p:cNvPr>
          <p:cNvSpPr/>
          <p:nvPr/>
        </p:nvSpPr>
        <p:spPr>
          <a:xfrm>
            <a:off x="233333" y="830145"/>
            <a:ext cx="5463627" cy="584775"/>
          </a:xfrm>
          <a:prstGeom prst="rect">
            <a:avLst/>
          </a:prstGeom>
        </p:spPr>
        <p:txBody>
          <a:bodyPr wrap="square">
            <a:spAutoFit/>
          </a:bodyPr>
          <a:lstStyle/>
          <a:p>
            <a:pPr algn="ctr"/>
            <a:r>
              <a:rPr lang="en-GB" sz="1600" b="1" dirty="0">
                <a:solidFill>
                  <a:srgbClr val="0F1C4E"/>
                </a:solidFill>
                <a:latin typeface="+mj-lt"/>
              </a:rPr>
              <a:t>Apprenticeship starts in Humber and HEY Area, Q2 2017 – Q2 2020</a:t>
            </a:r>
          </a:p>
        </p:txBody>
      </p:sp>
      <p:sp>
        <p:nvSpPr>
          <p:cNvPr id="13" name="Rectangle 12">
            <a:extLst>
              <a:ext uri="{FF2B5EF4-FFF2-40B4-BE49-F238E27FC236}">
                <a16:creationId xmlns:a16="http://schemas.microsoft.com/office/drawing/2014/main" id="{5528C3E0-AAA1-42BD-A63B-DCFB27FAE3A4}"/>
              </a:ext>
            </a:extLst>
          </p:cNvPr>
          <p:cNvSpPr/>
          <p:nvPr/>
        </p:nvSpPr>
        <p:spPr>
          <a:xfrm>
            <a:off x="5960135" y="698983"/>
            <a:ext cx="5877292" cy="584775"/>
          </a:xfrm>
          <a:prstGeom prst="rect">
            <a:avLst/>
          </a:prstGeom>
        </p:spPr>
        <p:txBody>
          <a:bodyPr wrap="square">
            <a:spAutoFit/>
          </a:bodyPr>
          <a:lstStyle/>
          <a:p>
            <a:pPr algn="ctr"/>
            <a:r>
              <a:rPr lang="en-GB" sz="1600" b="1">
                <a:solidFill>
                  <a:srgbClr val="0F1C4E"/>
                </a:solidFill>
                <a:latin typeface="+mj-lt"/>
              </a:rPr>
              <a:t>Apprenticeship starts in Q2 2017 – Q2 2020 across the Humber’s local authorities</a:t>
            </a:r>
          </a:p>
        </p:txBody>
      </p:sp>
      <p:sp>
        <p:nvSpPr>
          <p:cNvPr id="14" name="Rectangle 13">
            <a:extLst>
              <a:ext uri="{FF2B5EF4-FFF2-40B4-BE49-F238E27FC236}">
                <a16:creationId xmlns:a16="http://schemas.microsoft.com/office/drawing/2014/main" id="{55DC1823-DC4E-4CAE-9154-E21B765B878D}"/>
              </a:ext>
            </a:extLst>
          </p:cNvPr>
          <p:cNvSpPr/>
          <p:nvPr/>
        </p:nvSpPr>
        <p:spPr>
          <a:xfrm>
            <a:off x="574594" y="207387"/>
            <a:ext cx="9170692" cy="461665"/>
          </a:xfrm>
          <a:prstGeom prst="rect">
            <a:avLst/>
          </a:prstGeom>
        </p:spPr>
        <p:txBody>
          <a:bodyPr wrap="square">
            <a:spAutoFit/>
          </a:bodyPr>
          <a:lstStyle/>
          <a:p>
            <a:r>
              <a:rPr lang="en-GB" sz="2400" b="1" dirty="0">
                <a:solidFill>
                  <a:srgbClr val="0F1C4E"/>
                </a:solidFill>
                <a:latin typeface="Arial" panose="020B0604020202020204" pitchFamily="34" charset="0"/>
                <a:cs typeface="Arial" panose="020B0604020202020204" pitchFamily="34" charset="0"/>
              </a:rPr>
              <a:t>Apprenticeship starts </a:t>
            </a:r>
            <a:endParaRPr lang="en-US" sz="2400" b="1" dirty="0">
              <a:solidFill>
                <a:srgbClr val="0F1C4E"/>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D9274FB-45D9-451E-9400-08E8B9D2C1B8}"/>
              </a:ext>
            </a:extLst>
          </p:cNvPr>
          <p:cNvSpPr txBox="1"/>
          <p:nvPr/>
        </p:nvSpPr>
        <p:spPr>
          <a:xfrm>
            <a:off x="6096000" y="6425683"/>
            <a:ext cx="1967965" cy="432317"/>
          </a:xfrm>
          <a:prstGeom prst="rect">
            <a:avLst/>
          </a:prstGeom>
          <a:noFill/>
        </p:spPr>
        <p:txBody>
          <a:bodyPr vert="horz" wrap="none" lIns="121920" tIns="60960" rIns="121920" bIns="60960" rtlCol="0" anchor="ctr">
            <a:normAutofit/>
          </a:bodyPr>
          <a:lstStyle/>
          <a:p>
            <a:r>
              <a:rPr lang="en-GB" sz="1067">
                <a:solidFill>
                  <a:srgbClr val="0F1C4E"/>
                </a:solidFill>
                <a:latin typeface="Arial"/>
                <a:cs typeface="Arial"/>
              </a:rPr>
              <a:t>Source: Humber </a:t>
            </a:r>
            <a:r>
              <a:rPr lang="en-GB" sz="1067" err="1">
                <a:solidFill>
                  <a:srgbClr val="0F1C4E"/>
                </a:solidFill>
                <a:latin typeface="Arial"/>
                <a:cs typeface="Arial"/>
              </a:rPr>
              <a:t>DataCube</a:t>
            </a:r>
            <a:endParaRPr lang="en-US" sz="1067">
              <a:solidFill>
                <a:srgbClr val="0F1C4E"/>
              </a:solidFill>
              <a:latin typeface="Arial"/>
              <a:cs typeface="Arial"/>
            </a:endParaRPr>
          </a:p>
        </p:txBody>
      </p:sp>
      <p:sp>
        <p:nvSpPr>
          <p:cNvPr id="15" name="Text Placeholder 9">
            <a:extLst>
              <a:ext uri="{FF2B5EF4-FFF2-40B4-BE49-F238E27FC236}">
                <a16:creationId xmlns:a16="http://schemas.microsoft.com/office/drawing/2014/main" id="{85F09D6A-B3F8-4E45-A120-35032066EC44}"/>
              </a:ext>
            </a:extLst>
          </p:cNvPr>
          <p:cNvSpPr txBox="1">
            <a:spLocks/>
          </p:cNvSpPr>
          <p:nvPr/>
        </p:nvSpPr>
        <p:spPr>
          <a:xfrm>
            <a:off x="3708" y="17590"/>
            <a:ext cx="678953" cy="683588"/>
          </a:xfrm>
          <a:prstGeom prst="rect">
            <a:avLst/>
          </a:prstGeom>
        </p:spPr>
        <p:txBody>
          <a:bodyPr vert="horz" lIns="121920" tIns="60960" rIns="121920" bIns="60960" rtlCol="0" anchor="t">
            <a:normAutofit/>
          </a:bodyPr>
          <a:lstStyle>
            <a:lvl1pPr marL="0" indent="0" algn="l" defTabSz="342900" rtl="0" eaLnBrk="1" latinLnBrk="0" hangingPunct="1">
              <a:spcBef>
                <a:spcPct val="20000"/>
              </a:spcBef>
              <a:buFontTx/>
              <a:buNone/>
              <a:defRPr sz="1800" b="1" kern="1200">
                <a:solidFill>
                  <a:srgbClr val="0F1C4E"/>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endParaRPr lang="en-US" sz="1600" b="0" dirty="0"/>
          </a:p>
        </p:txBody>
      </p:sp>
      <p:graphicFrame>
        <p:nvGraphicFramePr>
          <p:cNvPr id="12" name="Chart 11">
            <a:extLst>
              <a:ext uri="{FF2B5EF4-FFF2-40B4-BE49-F238E27FC236}">
                <a16:creationId xmlns:a16="http://schemas.microsoft.com/office/drawing/2014/main" id="{F277368D-9834-474A-A2E4-569FD7EAA9C8}"/>
              </a:ext>
            </a:extLst>
          </p:cNvPr>
          <p:cNvGraphicFramePr>
            <a:graphicFrameLocks/>
          </p:cNvGraphicFramePr>
          <p:nvPr>
            <p:extLst>
              <p:ext uri="{D42A27DB-BD31-4B8C-83A1-F6EECF244321}">
                <p14:modId xmlns:p14="http://schemas.microsoft.com/office/powerpoint/2010/main" val="3690133915"/>
              </p:ext>
            </p:extLst>
          </p:nvPr>
        </p:nvGraphicFramePr>
        <p:xfrm>
          <a:off x="5784686" y="1209675"/>
          <a:ext cx="6302540" cy="4519335"/>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741C5481-3133-444D-88CB-90609477B46B}"/>
              </a:ext>
            </a:extLst>
          </p:cNvPr>
          <p:cNvSpPr/>
          <p:nvPr/>
        </p:nvSpPr>
        <p:spPr>
          <a:xfrm>
            <a:off x="3453717" y="1414471"/>
            <a:ext cx="422217" cy="308675"/>
          </a:xfrm>
          <a:prstGeom prst="rect">
            <a:avLst/>
          </a:prstGeom>
          <a:solidFill>
            <a:srgbClr val="DCEAEA"/>
          </a:solidFill>
          <a:ln>
            <a:solidFill>
              <a:srgbClr val="DCEAE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graphicFrame>
        <p:nvGraphicFramePr>
          <p:cNvPr id="16" name="Chart 15">
            <a:extLst>
              <a:ext uri="{FF2B5EF4-FFF2-40B4-BE49-F238E27FC236}">
                <a16:creationId xmlns:a16="http://schemas.microsoft.com/office/drawing/2014/main" id="{30FE30DF-1DC9-4298-AC34-DFB6D321A753}"/>
              </a:ext>
            </a:extLst>
          </p:cNvPr>
          <p:cNvGraphicFramePr>
            <a:graphicFrameLocks/>
          </p:cNvGraphicFramePr>
          <p:nvPr/>
        </p:nvGraphicFramePr>
        <p:xfrm>
          <a:off x="145609" y="1294679"/>
          <a:ext cx="5463625" cy="44343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04157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E18A9452-95C1-4B43-9191-61D826DB342E}"/>
              </a:ext>
            </a:extLst>
          </p:cNvPr>
          <p:cNvGraphicFramePr>
            <a:graphicFrameLocks/>
          </p:cNvGraphicFramePr>
          <p:nvPr/>
        </p:nvGraphicFramePr>
        <p:xfrm>
          <a:off x="1496177" y="3841004"/>
          <a:ext cx="3352468" cy="214619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7647AD82-700C-4D6D-B5B0-652E2214A4D4}"/>
              </a:ext>
            </a:extLst>
          </p:cNvPr>
          <p:cNvSpPr/>
          <p:nvPr/>
        </p:nvSpPr>
        <p:spPr>
          <a:xfrm>
            <a:off x="863947" y="115475"/>
            <a:ext cx="10943740" cy="461665"/>
          </a:xfrm>
          <a:prstGeom prst="rect">
            <a:avLst/>
          </a:prstGeom>
        </p:spPr>
        <p:txBody>
          <a:bodyPr wrap="square">
            <a:spAutoFit/>
          </a:bodyPr>
          <a:lstStyle/>
          <a:p>
            <a:r>
              <a:rPr lang="en-GB" sz="2400" b="1" dirty="0">
                <a:solidFill>
                  <a:srgbClr val="0F1C4E"/>
                </a:solidFill>
                <a:latin typeface="Arial" panose="020B0604020202020204" pitchFamily="34" charset="0"/>
                <a:cs typeface="Arial" panose="020B0604020202020204" pitchFamily="34" charset="0"/>
              </a:rPr>
              <a:t>Apprenticeship Levels &amp; Subject Starts</a:t>
            </a:r>
            <a:endParaRPr lang="en-US" sz="2400" b="1" dirty="0">
              <a:solidFill>
                <a:srgbClr val="0F1C4E"/>
              </a:solidFill>
              <a:latin typeface="Arial" panose="020B0604020202020204" pitchFamily="34" charset="0"/>
              <a:cs typeface="Arial" panose="020B0604020202020204" pitchFamily="34" charset="0"/>
            </a:endParaRPr>
          </a:p>
        </p:txBody>
      </p:sp>
      <p:graphicFrame>
        <p:nvGraphicFramePr>
          <p:cNvPr id="10" name="Chart 9">
            <a:extLst>
              <a:ext uri="{FF2B5EF4-FFF2-40B4-BE49-F238E27FC236}">
                <a16:creationId xmlns:a16="http://schemas.microsoft.com/office/drawing/2014/main" id="{FCEDA304-3252-4709-96ED-176B7FD59252}"/>
              </a:ext>
            </a:extLst>
          </p:cNvPr>
          <p:cNvGraphicFramePr>
            <a:graphicFrameLocks/>
          </p:cNvGraphicFramePr>
          <p:nvPr/>
        </p:nvGraphicFramePr>
        <p:xfrm>
          <a:off x="5449294" y="1165372"/>
          <a:ext cx="6677105" cy="451859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061177E3-1D73-4EC2-869F-7A914A96169F}"/>
              </a:ext>
            </a:extLst>
          </p:cNvPr>
          <p:cNvSpPr txBox="1"/>
          <p:nvPr/>
        </p:nvSpPr>
        <p:spPr>
          <a:xfrm>
            <a:off x="6096000" y="6425683"/>
            <a:ext cx="1967965" cy="432317"/>
          </a:xfrm>
          <a:prstGeom prst="rect">
            <a:avLst/>
          </a:prstGeom>
          <a:noFill/>
        </p:spPr>
        <p:txBody>
          <a:bodyPr vert="horz" wrap="none" lIns="121920" tIns="60960" rIns="121920" bIns="60960" rtlCol="0" anchor="ctr">
            <a:normAutofit/>
          </a:bodyPr>
          <a:lstStyle/>
          <a:p>
            <a:r>
              <a:rPr lang="en-GB" sz="1067">
                <a:solidFill>
                  <a:srgbClr val="0F1C4E"/>
                </a:solidFill>
                <a:latin typeface="Arial"/>
                <a:cs typeface="Arial"/>
              </a:rPr>
              <a:t>Source: Humber </a:t>
            </a:r>
            <a:r>
              <a:rPr lang="en-GB" sz="1067" err="1">
                <a:solidFill>
                  <a:srgbClr val="0F1C4E"/>
                </a:solidFill>
                <a:latin typeface="Arial"/>
                <a:cs typeface="Arial"/>
              </a:rPr>
              <a:t>DataCube</a:t>
            </a:r>
            <a:endParaRPr lang="en-US" sz="1067">
              <a:solidFill>
                <a:srgbClr val="0F1C4E"/>
              </a:solidFill>
              <a:latin typeface="Arial"/>
              <a:cs typeface="Arial"/>
            </a:endParaRPr>
          </a:p>
        </p:txBody>
      </p:sp>
      <p:sp>
        <p:nvSpPr>
          <p:cNvPr id="6" name="Content Placeholder 2">
            <a:extLst>
              <a:ext uri="{FF2B5EF4-FFF2-40B4-BE49-F238E27FC236}">
                <a16:creationId xmlns:a16="http://schemas.microsoft.com/office/drawing/2014/main" id="{AB915B7A-0600-4658-8FEA-C14DD9009B8F}"/>
              </a:ext>
            </a:extLst>
          </p:cNvPr>
          <p:cNvSpPr txBox="1">
            <a:spLocks/>
          </p:cNvSpPr>
          <p:nvPr/>
        </p:nvSpPr>
        <p:spPr>
          <a:xfrm>
            <a:off x="17574" y="816620"/>
            <a:ext cx="5449293" cy="2803811"/>
          </a:xfrm>
          <a:prstGeom prst="rect">
            <a:avLst/>
          </a:prstGeom>
        </p:spPr>
        <p:txBody>
          <a:bodyPr vert="horz" lIns="121920" tIns="60960" rIns="121920" bIns="60960" rtlCol="0">
            <a:normAutofit/>
          </a:bodyPr>
          <a:lstStyle>
            <a:lvl1pPr marL="0" indent="0" algn="ctr" defTabSz="342900" rtl="0" eaLnBrk="1" latinLnBrk="0" hangingPunct="1">
              <a:lnSpc>
                <a:spcPct val="80000"/>
              </a:lnSpc>
              <a:spcBef>
                <a:spcPct val="20000"/>
              </a:spcBef>
              <a:buFont typeface="Arial"/>
              <a:buNone/>
              <a:defRPr sz="3000" b="1" i="0" kern="1200">
                <a:solidFill>
                  <a:srgbClr val="0F1C4E"/>
                </a:solidFill>
                <a:latin typeface="+mj-lt"/>
                <a:ea typeface="+mn-ea"/>
                <a:cs typeface="Futura Condensed"/>
              </a:defRPr>
            </a:lvl1pPr>
            <a:lvl2pPr marL="342900" indent="0" algn="ctr" defTabSz="342900" rtl="0" eaLnBrk="1" latinLnBrk="0" hangingPunct="1">
              <a:spcBef>
                <a:spcPct val="20000"/>
              </a:spcBef>
              <a:buFont typeface="Arial"/>
              <a:buNone/>
              <a:defRPr sz="2100" kern="1200">
                <a:solidFill>
                  <a:schemeClr val="tx1">
                    <a:tint val="75000"/>
                  </a:schemeClr>
                </a:solidFill>
                <a:latin typeface="+mn-lt"/>
                <a:ea typeface="+mn-ea"/>
                <a:cs typeface="+mn-cs"/>
              </a:defRPr>
            </a:lvl2pPr>
            <a:lvl3pPr marL="685800" indent="0" algn="ctr" defTabSz="3429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0287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4pPr>
            <a:lvl5pPr marL="13716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pPr algn="l"/>
            <a:r>
              <a:rPr lang="en-GB" sz="1600" b="0" dirty="0">
                <a:latin typeface="Arial" panose="020B0604020202020204" pitchFamily="34" charset="0"/>
                <a:cs typeface="Arial" panose="020B0604020202020204" pitchFamily="34" charset="0"/>
              </a:rPr>
              <a:t>Over 90% of apprenticeship starts in the Humber LEP region in 2019/20 were in five subject areas:</a:t>
            </a:r>
          </a:p>
          <a:p>
            <a:pPr marL="228594" indent="-228594" algn="l">
              <a:buFont typeface="Arial" panose="020B0604020202020204" pitchFamily="34" charset="0"/>
              <a:buChar char="•"/>
            </a:pPr>
            <a:r>
              <a:rPr lang="en-GB" sz="1600" b="0" dirty="0">
                <a:latin typeface="Arial" panose="020B0604020202020204" pitchFamily="34" charset="0"/>
                <a:cs typeface="Arial" panose="020B0604020202020204" pitchFamily="34" charset="0"/>
              </a:rPr>
              <a:t>Retail and commercial enterprise – 990 apprenticeships</a:t>
            </a:r>
          </a:p>
          <a:p>
            <a:pPr marL="228594" indent="-228594" algn="l">
              <a:buFont typeface="Arial" panose="020B0604020202020204" pitchFamily="34" charset="0"/>
              <a:buChar char="•"/>
            </a:pPr>
            <a:r>
              <a:rPr lang="en-GB" sz="1600" b="0" dirty="0">
                <a:latin typeface="Arial" panose="020B0604020202020204" pitchFamily="34" charset="0"/>
                <a:cs typeface="Arial" panose="020B0604020202020204" pitchFamily="34" charset="0"/>
              </a:rPr>
              <a:t>Business admin and law – 760 apprenticeships</a:t>
            </a:r>
          </a:p>
          <a:p>
            <a:pPr marL="228594" indent="-228594" algn="l">
              <a:buFont typeface="Arial" panose="020B0604020202020204" pitchFamily="34" charset="0"/>
              <a:buChar char="•"/>
            </a:pPr>
            <a:r>
              <a:rPr lang="en-GB" sz="1600" b="0" dirty="0">
                <a:latin typeface="Arial" panose="020B0604020202020204" pitchFamily="34" charset="0"/>
                <a:cs typeface="Arial" panose="020B0604020202020204" pitchFamily="34" charset="0"/>
              </a:rPr>
              <a:t>Engineering and manufacturing – 630 apprenticeships</a:t>
            </a:r>
          </a:p>
          <a:p>
            <a:pPr marL="228594" indent="-228594" algn="l">
              <a:buFont typeface="Arial" panose="020B0604020202020204" pitchFamily="34" charset="0"/>
              <a:buChar char="•"/>
            </a:pPr>
            <a:r>
              <a:rPr lang="en-GB" sz="1600" b="0" dirty="0">
                <a:latin typeface="Arial" panose="020B0604020202020204" pitchFamily="34" charset="0"/>
                <a:cs typeface="Arial" panose="020B0604020202020204" pitchFamily="34" charset="0"/>
              </a:rPr>
              <a:t>Health, public services and care – 490 apprenticeships</a:t>
            </a:r>
          </a:p>
          <a:p>
            <a:pPr marL="228594" indent="-228594" algn="l">
              <a:buFont typeface="Arial" panose="020B0604020202020204" pitchFamily="34" charset="0"/>
              <a:buChar char="•"/>
            </a:pPr>
            <a:r>
              <a:rPr lang="en-GB" sz="1600" b="0" dirty="0">
                <a:latin typeface="Arial" panose="020B0604020202020204" pitchFamily="34" charset="0"/>
                <a:cs typeface="Arial" panose="020B0604020202020204" pitchFamily="34" charset="0"/>
              </a:rPr>
              <a:t>Construction – 260 apprenticeships</a:t>
            </a:r>
          </a:p>
          <a:p>
            <a:pPr algn="l"/>
            <a:endParaRPr lang="en-GB" sz="1333" b="0" dirty="0">
              <a:latin typeface="Arial"/>
              <a:cs typeface="Arial"/>
            </a:endParaRPr>
          </a:p>
          <a:p>
            <a:pPr algn="l"/>
            <a:r>
              <a:rPr lang="en-GB" sz="1400" b="0" i="1" dirty="0">
                <a:latin typeface="Arial"/>
                <a:cs typeface="Arial"/>
              </a:rPr>
              <a:t>[Caution required when interpreting apprenticeship data – age, level and levy use]</a:t>
            </a:r>
            <a:r>
              <a:rPr lang="en-GB" sz="1400" b="0" dirty="0">
                <a:latin typeface="Arial"/>
                <a:cs typeface="Arial"/>
              </a:rPr>
              <a:t> </a:t>
            </a:r>
          </a:p>
        </p:txBody>
      </p:sp>
      <p:sp>
        <p:nvSpPr>
          <p:cNvPr id="12" name="Rectangle 11">
            <a:extLst>
              <a:ext uri="{FF2B5EF4-FFF2-40B4-BE49-F238E27FC236}">
                <a16:creationId xmlns:a16="http://schemas.microsoft.com/office/drawing/2014/main" id="{81E325A4-7505-40C1-9F4A-0949E5F6E263}"/>
              </a:ext>
            </a:extLst>
          </p:cNvPr>
          <p:cNvSpPr/>
          <p:nvPr/>
        </p:nvSpPr>
        <p:spPr>
          <a:xfrm>
            <a:off x="5449293" y="776098"/>
            <a:ext cx="6636027" cy="338554"/>
          </a:xfrm>
          <a:prstGeom prst="rect">
            <a:avLst/>
          </a:prstGeom>
        </p:spPr>
        <p:txBody>
          <a:bodyPr wrap="square">
            <a:spAutoFit/>
          </a:bodyPr>
          <a:lstStyle/>
          <a:p>
            <a:pPr algn="ctr"/>
            <a:r>
              <a:rPr lang="en-GB" sz="1600" b="1">
                <a:solidFill>
                  <a:srgbClr val="0F1C4E"/>
                </a:solidFill>
                <a:latin typeface="+mj-lt"/>
              </a:rPr>
              <a:t>Humber Apprenticeship Subject Starts, 2018/19 – 2019/20</a:t>
            </a:r>
          </a:p>
        </p:txBody>
      </p:sp>
      <p:sp>
        <p:nvSpPr>
          <p:cNvPr id="13" name="Rectangle 12">
            <a:extLst>
              <a:ext uri="{FF2B5EF4-FFF2-40B4-BE49-F238E27FC236}">
                <a16:creationId xmlns:a16="http://schemas.microsoft.com/office/drawing/2014/main" id="{A9578736-3188-452C-ADFC-F90A1FBEE8EC}"/>
              </a:ext>
            </a:extLst>
          </p:cNvPr>
          <p:cNvSpPr/>
          <p:nvPr/>
        </p:nvSpPr>
        <p:spPr>
          <a:xfrm>
            <a:off x="1584466" y="3287007"/>
            <a:ext cx="3352468" cy="523220"/>
          </a:xfrm>
          <a:prstGeom prst="rect">
            <a:avLst/>
          </a:prstGeom>
        </p:spPr>
        <p:txBody>
          <a:bodyPr wrap="square">
            <a:spAutoFit/>
          </a:bodyPr>
          <a:lstStyle/>
          <a:p>
            <a:pPr algn="ctr"/>
            <a:r>
              <a:rPr lang="en-GB" sz="1400" b="1" dirty="0">
                <a:solidFill>
                  <a:srgbClr val="0F1C4E"/>
                </a:solidFill>
                <a:latin typeface="+mj-lt"/>
              </a:rPr>
              <a:t>Humber Apprenticeship Levels, 2018/19 – 2019/20</a:t>
            </a:r>
          </a:p>
        </p:txBody>
      </p:sp>
      <p:sp>
        <p:nvSpPr>
          <p:cNvPr id="14" name="Text Placeholder 9">
            <a:extLst>
              <a:ext uri="{FF2B5EF4-FFF2-40B4-BE49-F238E27FC236}">
                <a16:creationId xmlns:a16="http://schemas.microsoft.com/office/drawing/2014/main" id="{762A70F7-4A8F-45A2-9CB4-59E7310A85C2}"/>
              </a:ext>
            </a:extLst>
          </p:cNvPr>
          <p:cNvSpPr txBox="1">
            <a:spLocks/>
          </p:cNvSpPr>
          <p:nvPr/>
        </p:nvSpPr>
        <p:spPr>
          <a:xfrm>
            <a:off x="106680" y="99968"/>
            <a:ext cx="802520" cy="724776"/>
          </a:xfrm>
          <a:prstGeom prst="rect">
            <a:avLst/>
          </a:prstGeom>
        </p:spPr>
        <p:txBody>
          <a:bodyPr vert="horz" lIns="121920" tIns="60960" rIns="121920" bIns="60960" rtlCol="0" anchor="t">
            <a:normAutofit/>
          </a:bodyPr>
          <a:lstStyle>
            <a:lvl1pPr marL="0" indent="0" algn="l" defTabSz="342900" rtl="0" eaLnBrk="1" latinLnBrk="0" hangingPunct="1">
              <a:spcBef>
                <a:spcPct val="20000"/>
              </a:spcBef>
              <a:buFontTx/>
              <a:buNone/>
              <a:defRPr sz="1800" b="1" kern="1200">
                <a:solidFill>
                  <a:srgbClr val="0F1C4E"/>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endParaRPr lang="en-GB" sz="1600" b="0" dirty="0"/>
          </a:p>
        </p:txBody>
      </p:sp>
      <p:pic>
        <p:nvPicPr>
          <p:cNvPr id="3" name="Picture 2">
            <a:extLst>
              <a:ext uri="{FF2B5EF4-FFF2-40B4-BE49-F238E27FC236}">
                <a16:creationId xmlns:a16="http://schemas.microsoft.com/office/drawing/2014/main" id="{A67E1F9A-5518-426C-B93C-7BCF48EEA83B}"/>
              </a:ext>
            </a:extLst>
          </p:cNvPr>
          <p:cNvPicPr>
            <a:picLocks noChangeAspect="1"/>
          </p:cNvPicPr>
          <p:nvPr/>
        </p:nvPicPr>
        <p:blipFill>
          <a:blip r:embed="rId5"/>
          <a:stretch>
            <a:fillRect/>
          </a:stretch>
        </p:blipFill>
        <p:spPr>
          <a:xfrm>
            <a:off x="1452031" y="3810102"/>
            <a:ext cx="3440757" cy="2231279"/>
          </a:xfrm>
          <a:prstGeom prst="rect">
            <a:avLst/>
          </a:prstGeom>
        </p:spPr>
      </p:pic>
    </p:spTree>
    <p:extLst>
      <p:ext uri="{BB962C8B-B14F-4D97-AF65-F5344CB8AC3E}">
        <p14:creationId xmlns:p14="http://schemas.microsoft.com/office/powerpoint/2010/main" val="1507654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9607C10-C70B-6045-BBBB-2A5B32FE9D6A}"/>
              </a:ext>
            </a:extLst>
          </p:cNvPr>
          <p:cNvSpPr>
            <a:spLocks noGrp="1"/>
          </p:cNvSpPr>
          <p:nvPr>
            <p:ph type="subTitle" idx="1"/>
          </p:nvPr>
        </p:nvSpPr>
        <p:spPr/>
        <p:txBody>
          <a:bodyPr/>
          <a:lstStyle/>
          <a:p>
            <a:r>
              <a:rPr lang="en-GB"/>
              <a:t>Impact on Place</a:t>
            </a:r>
            <a:endParaRPr lang="en-US"/>
          </a:p>
        </p:txBody>
      </p:sp>
      <p:sp>
        <p:nvSpPr>
          <p:cNvPr id="5" name="Text Placeholder 9">
            <a:extLst>
              <a:ext uri="{FF2B5EF4-FFF2-40B4-BE49-F238E27FC236}">
                <a16:creationId xmlns:a16="http://schemas.microsoft.com/office/drawing/2014/main" id="{A0BA2B25-C1AB-403B-9DFD-BB363EF21450}"/>
              </a:ext>
            </a:extLst>
          </p:cNvPr>
          <p:cNvSpPr txBox="1">
            <a:spLocks/>
          </p:cNvSpPr>
          <p:nvPr/>
        </p:nvSpPr>
        <p:spPr>
          <a:xfrm>
            <a:off x="106680" y="99968"/>
            <a:ext cx="802520" cy="724776"/>
          </a:xfrm>
          <a:prstGeom prst="rect">
            <a:avLst/>
          </a:prstGeom>
        </p:spPr>
        <p:txBody>
          <a:bodyPr vert="horz" lIns="121920" tIns="60960" rIns="121920" bIns="60960" rtlCol="0" anchor="t">
            <a:normAutofit/>
          </a:bodyPr>
          <a:lstStyle>
            <a:lvl1pPr marL="0" indent="0" algn="l" defTabSz="342900" rtl="0" eaLnBrk="1" latinLnBrk="0" hangingPunct="1">
              <a:spcBef>
                <a:spcPct val="20000"/>
              </a:spcBef>
              <a:buFontTx/>
              <a:buNone/>
              <a:defRPr sz="1800" b="1" kern="1200">
                <a:solidFill>
                  <a:srgbClr val="0F1C4E"/>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GB" sz="1600" b="0">
                <a:solidFill>
                  <a:schemeClr val="bg1"/>
                </a:solidFill>
              </a:rPr>
              <a:t>29</a:t>
            </a:r>
            <a:endParaRPr lang="en-US" sz="2667" b="0">
              <a:solidFill>
                <a:schemeClr val="bg1"/>
              </a:solidFill>
            </a:endParaRPr>
          </a:p>
        </p:txBody>
      </p:sp>
    </p:spTree>
    <p:extLst>
      <p:ext uri="{BB962C8B-B14F-4D97-AF65-F5344CB8AC3E}">
        <p14:creationId xmlns:p14="http://schemas.microsoft.com/office/powerpoint/2010/main" val="757774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FD6FB725-F0DB-4C07-965C-40BBBDEBE49E}"/>
              </a:ext>
            </a:extLst>
          </p:cNvPr>
          <p:cNvPicPr>
            <a:picLocks noChangeAspect="1"/>
          </p:cNvPicPr>
          <p:nvPr/>
        </p:nvPicPr>
        <p:blipFill>
          <a:blip r:embed="rId3"/>
          <a:stretch>
            <a:fillRect/>
          </a:stretch>
        </p:blipFill>
        <p:spPr>
          <a:xfrm>
            <a:off x="6050352" y="792497"/>
            <a:ext cx="5809323" cy="3754531"/>
          </a:xfrm>
          <a:prstGeom prst="rect">
            <a:avLst/>
          </a:prstGeom>
        </p:spPr>
      </p:pic>
      <p:pic>
        <p:nvPicPr>
          <p:cNvPr id="28" name="Picture 27">
            <a:extLst>
              <a:ext uri="{FF2B5EF4-FFF2-40B4-BE49-F238E27FC236}">
                <a16:creationId xmlns:a16="http://schemas.microsoft.com/office/drawing/2014/main" id="{632B1588-7C86-4A35-A1CA-9C0B7C57FA66}"/>
              </a:ext>
            </a:extLst>
          </p:cNvPr>
          <p:cNvPicPr>
            <a:picLocks noChangeAspect="1"/>
          </p:cNvPicPr>
          <p:nvPr/>
        </p:nvPicPr>
        <p:blipFill>
          <a:blip r:embed="rId4"/>
          <a:stretch>
            <a:fillRect/>
          </a:stretch>
        </p:blipFill>
        <p:spPr>
          <a:xfrm>
            <a:off x="46190" y="803318"/>
            <a:ext cx="5829341" cy="3732889"/>
          </a:xfrm>
          <a:prstGeom prst="rect">
            <a:avLst/>
          </a:prstGeom>
        </p:spPr>
      </p:pic>
      <p:sp>
        <p:nvSpPr>
          <p:cNvPr id="6" name="Subtitle 5">
            <a:extLst>
              <a:ext uri="{FF2B5EF4-FFF2-40B4-BE49-F238E27FC236}">
                <a16:creationId xmlns:a16="http://schemas.microsoft.com/office/drawing/2014/main" id="{428D275A-F52B-B740-A4A5-429F67112832}"/>
              </a:ext>
            </a:extLst>
          </p:cNvPr>
          <p:cNvSpPr>
            <a:spLocks noGrp="1"/>
          </p:cNvSpPr>
          <p:nvPr>
            <p:ph type="subTitle" idx="1"/>
          </p:nvPr>
        </p:nvSpPr>
        <p:spPr>
          <a:xfrm>
            <a:off x="851201" y="109358"/>
            <a:ext cx="8534400" cy="558881"/>
          </a:xfrm>
        </p:spPr>
        <p:txBody>
          <a:bodyPr/>
          <a:lstStyle/>
          <a:p>
            <a:pPr algn="l"/>
            <a:r>
              <a:rPr lang="en-GB" sz="2400" dirty="0">
                <a:latin typeface="Arial" panose="020B0604020202020204" pitchFamily="34" charset="0"/>
                <a:cs typeface="Arial" panose="020B0604020202020204" pitchFamily="34" charset="0"/>
              </a:rPr>
              <a:t>Mobility (1)</a:t>
            </a:r>
            <a:endParaRPr lang="en-US" sz="2400" dirty="0">
              <a:latin typeface="Arial" panose="020B0604020202020204" pitchFamily="34" charset="0"/>
              <a:cs typeface="Arial" panose="020B0604020202020204" pitchFamily="34" charset="0"/>
            </a:endParaRPr>
          </a:p>
        </p:txBody>
      </p:sp>
      <p:sp>
        <p:nvSpPr>
          <p:cNvPr id="4" name="Subtitle 7">
            <a:extLst>
              <a:ext uri="{FF2B5EF4-FFF2-40B4-BE49-F238E27FC236}">
                <a16:creationId xmlns:a16="http://schemas.microsoft.com/office/drawing/2014/main" id="{D17872BA-35A3-4F58-B27E-375C9FAADBD7}"/>
              </a:ext>
            </a:extLst>
          </p:cNvPr>
          <p:cNvSpPr txBox="1">
            <a:spLocks/>
          </p:cNvSpPr>
          <p:nvPr/>
        </p:nvSpPr>
        <p:spPr>
          <a:xfrm>
            <a:off x="114000" y="764625"/>
            <a:ext cx="6269504" cy="306361"/>
          </a:xfrm>
          <a:prstGeom prst="rect">
            <a:avLst/>
          </a:prstGeom>
        </p:spPr>
        <p:txBody>
          <a:bodyPr vert="horz" lIns="121920" tIns="60960" rIns="121920" bIns="60960" rtlCol="0">
            <a:noAutofit/>
          </a:bodyPr>
          <a:lstStyle>
            <a:lvl1pPr marL="0" indent="0" algn="ctr" defTabSz="342900" rtl="0" eaLnBrk="1" latinLnBrk="0" hangingPunct="1">
              <a:lnSpc>
                <a:spcPct val="80000"/>
              </a:lnSpc>
              <a:spcBef>
                <a:spcPct val="20000"/>
              </a:spcBef>
              <a:buFont typeface="Arial"/>
              <a:buNone/>
              <a:defRPr sz="3000" b="1" i="0" kern="1200">
                <a:solidFill>
                  <a:srgbClr val="0F1C4E"/>
                </a:solidFill>
                <a:latin typeface="+mj-lt"/>
                <a:ea typeface="+mn-ea"/>
                <a:cs typeface="Futura Condensed"/>
              </a:defRPr>
            </a:lvl1pPr>
            <a:lvl2pPr marL="342900" indent="0" algn="ctr" defTabSz="342900" rtl="0" eaLnBrk="1" latinLnBrk="0" hangingPunct="1">
              <a:spcBef>
                <a:spcPct val="20000"/>
              </a:spcBef>
              <a:buFont typeface="Arial"/>
              <a:buNone/>
              <a:defRPr sz="2100" kern="1200">
                <a:solidFill>
                  <a:schemeClr val="tx1">
                    <a:tint val="75000"/>
                  </a:schemeClr>
                </a:solidFill>
                <a:latin typeface="+mn-lt"/>
                <a:ea typeface="+mn-ea"/>
                <a:cs typeface="+mn-cs"/>
              </a:defRPr>
            </a:lvl2pPr>
            <a:lvl3pPr marL="685800" indent="0" algn="ctr" defTabSz="3429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0287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4pPr>
            <a:lvl5pPr marL="13716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n-GB" sz="1867"/>
              <a:t>Retail</a:t>
            </a:r>
            <a:endParaRPr lang="en-US" sz="1867"/>
          </a:p>
        </p:txBody>
      </p:sp>
      <p:sp>
        <p:nvSpPr>
          <p:cNvPr id="17" name="Subtitle 7">
            <a:extLst>
              <a:ext uri="{FF2B5EF4-FFF2-40B4-BE49-F238E27FC236}">
                <a16:creationId xmlns:a16="http://schemas.microsoft.com/office/drawing/2014/main" id="{D1A02FF6-B1A5-486A-AA37-04772672EECF}"/>
              </a:ext>
            </a:extLst>
          </p:cNvPr>
          <p:cNvSpPr txBox="1">
            <a:spLocks/>
          </p:cNvSpPr>
          <p:nvPr/>
        </p:nvSpPr>
        <p:spPr>
          <a:xfrm>
            <a:off x="6755688" y="742005"/>
            <a:ext cx="5975048" cy="306361"/>
          </a:xfrm>
          <a:prstGeom prst="rect">
            <a:avLst/>
          </a:prstGeom>
        </p:spPr>
        <p:txBody>
          <a:bodyPr vert="horz" lIns="121920" tIns="60960" rIns="121920" bIns="60960" rtlCol="0">
            <a:noAutofit/>
          </a:bodyPr>
          <a:lstStyle>
            <a:lvl1pPr marL="0" indent="0" algn="ctr" defTabSz="342900" rtl="0" eaLnBrk="1" latinLnBrk="0" hangingPunct="1">
              <a:lnSpc>
                <a:spcPct val="80000"/>
              </a:lnSpc>
              <a:spcBef>
                <a:spcPct val="20000"/>
              </a:spcBef>
              <a:buFont typeface="Arial"/>
              <a:buNone/>
              <a:defRPr sz="3000" b="1" i="0" kern="1200">
                <a:solidFill>
                  <a:srgbClr val="0F1C4E"/>
                </a:solidFill>
                <a:latin typeface="+mj-lt"/>
                <a:ea typeface="+mn-ea"/>
                <a:cs typeface="Futura Condensed"/>
              </a:defRPr>
            </a:lvl1pPr>
            <a:lvl2pPr marL="342900" indent="0" algn="ctr" defTabSz="342900" rtl="0" eaLnBrk="1" latinLnBrk="0" hangingPunct="1">
              <a:spcBef>
                <a:spcPct val="20000"/>
              </a:spcBef>
              <a:buFont typeface="Arial"/>
              <a:buNone/>
              <a:defRPr sz="2100" kern="1200">
                <a:solidFill>
                  <a:schemeClr val="tx1">
                    <a:tint val="75000"/>
                  </a:schemeClr>
                </a:solidFill>
                <a:latin typeface="+mn-lt"/>
                <a:ea typeface="+mn-ea"/>
                <a:cs typeface="+mn-cs"/>
              </a:defRPr>
            </a:lvl2pPr>
            <a:lvl3pPr marL="685800" indent="0" algn="ctr" defTabSz="3429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0287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4pPr>
            <a:lvl5pPr marL="13716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n-GB" sz="1867"/>
              <a:t>Grocery</a:t>
            </a:r>
            <a:endParaRPr lang="en-US" sz="1867"/>
          </a:p>
        </p:txBody>
      </p:sp>
      <p:sp>
        <p:nvSpPr>
          <p:cNvPr id="7" name="Rectangle 6">
            <a:extLst>
              <a:ext uri="{FF2B5EF4-FFF2-40B4-BE49-F238E27FC236}">
                <a16:creationId xmlns:a16="http://schemas.microsoft.com/office/drawing/2014/main" id="{96B21B07-39D7-4CA3-B2EC-E2C15A745E54}"/>
              </a:ext>
            </a:extLst>
          </p:cNvPr>
          <p:cNvSpPr/>
          <p:nvPr/>
        </p:nvSpPr>
        <p:spPr>
          <a:xfrm>
            <a:off x="883669" y="1243025"/>
            <a:ext cx="921063" cy="2089128"/>
          </a:xfrm>
          <a:prstGeom prst="rect">
            <a:avLst/>
          </a:prstGeom>
          <a:solidFill>
            <a:srgbClr val="0F1C4E">
              <a:alpha val="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8" name="Straight Connector 7">
            <a:extLst>
              <a:ext uri="{FF2B5EF4-FFF2-40B4-BE49-F238E27FC236}">
                <a16:creationId xmlns:a16="http://schemas.microsoft.com/office/drawing/2014/main" id="{646C0B39-5BEB-484D-AB15-46F6AA60D559}"/>
              </a:ext>
            </a:extLst>
          </p:cNvPr>
          <p:cNvCxnSpPr>
            <a:cxnSpLocks/>
          </p:cNvCxnSpPr>
          <p:nvPr/>
        </p:nvCxnSpPr>
        <p:spPr>
          <a:xfrm>
            <a:off x="874595" y="1235636"/>
            <a:ext cx="4661" cy="2103907"/>
          </a:xfrm>
          <a:prstGeom prst="line">
            <a:avLst/>
          </a:prstGeom>
          <a:ln w="9525" cap="sq">
            <a:solidFill>
              <a:srgbClr val="FFFF00"/>
            </a:solidFill>
            <a:prstDash val="sysDash"/>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494217A-45CB-457A-9418-6F822E6A9788}"/>
              </a:ext>
            </a:extLst>
          </p:cNvPr>
          <p:cNvCxnSpPr>
            <a:cxnSpLocks/>
          </p:cNvCxnSpPr>
          <p:nvPr/>
        </p:nvCxnSpPr>
        <p:spPr>
          <a:xfrm>
            <a:off x="1818964" y="1264303"/>
            <a:ext cx="4661" cy="2103907"/>
          </a:xfrm>
          <a:prstGeom prst="line">
            <a:avLst/>
          </a:prstGeom>
          <a:ln w="9525" cap="sq">
            <a:solidFill>
              <a:srgbClr val="FFFF00"/>
            </a:solidFill>
            <a:prstDash val="sysDash"/>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7E4EEAA4-197A-4AD0-A8A6-3E332AAF58A8}"/>
              </a:ext>
            </a:extLst>
          </p:cNvPr>
          <p:cNvSpPr/>
          <p:nvPr/>
        </p:nvSpPr>
        <p:spPr>
          <a:xfrm>
            <a:off x="5707089" y="1212475"/>
            <a:ext cx="94673" cy="2089128"/>
          </a:xfrm>
          <a:prstGeom prst="rect">
            <a:avLst/>
          </a:prstGeom>
          <a:solidFill>
            <a:srgbClr val="0F1C4E">
              <a:alpha val="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extBox 9">
            <a:extLst>
              <a:ext uri="{FF2B5EF4-FFF2-40B4-BE49-F238E27FC236}">
                <a16:creationId xmlns:a16="http://schemas.microsoft.com/office/drawing/2014/main" id="{B23674CF-D1FE-41A1-901A-F854984B6A49}"/>
              </a:ext>
            </a:extLst>
          </p:cNvPr>
          <p:cNvSpPr txBox="1"/>
          <p:nvPr/>
        </p:nvSpPr>
        <p:spPr>
          <a:xfrm>
            <a:off x="3794129" y="3818823"/>
            <a:ext cx="1601543" cy="461665"/>
          </a:xfrm>
          <a:prstGeom prst="rect">
            <a:avLst/>
          </a:prstGeom>
          <a:noFill/>
        </p:spPr>
        <p:txBody>
          <a:bodyPr wrap="square" rtlCol="0">
            <a:spAutoFit/>
          </a:bodyPr>
          <a:lstStyle/>
          <a:p>
            <a:r>
              <a:rPr lang="en-GB" sz="1200">
                <a:solidFill>
                  <a:schemeClr val="tx1">
                    <a:lumMod val="65000"/>
                    <a:lumOff val="35000"/>
                  </a:schemeClr>
                </a:solidFill>
              </a:rPr>
              <a:t>National</a:t>
            </a:r>
            <a:r>
              <a:rPr lang="en-GB" sz="2400"/>
              <a:t> </a:t>
            </a:r>
            <a:r>
              <a:rPr lang="en-GB" sz="1200">
                <a:solidFill>
                  <a:schemeClr val="tx1">
                    <a:lumMod val="65000"/>
                    <a:lumOff val="35000"/>
                  </a:schemeClr>
                </a:solidFill>
              </a:rPr>
              <a:t>Lockdown</a:t>
            </a:r>
            <a:endParaRPr lang="en-US" sz="1200">
              <a:solidFill>
                <a:schemeClr val="tx1">
                  <a:lumMod val="65000"/>
                  <a:lumOff val="35000"/>
                </a:schemeClr>
              </a:solidFill>
            </a:endParaRPr>
          </a:p>
        </p:txBody>
      </p:sp>
      <p:sp>
        <p:nvSpPr>
          <p:cNvPr id="32" name="Content Placeholder 2">
            <a:extLst>
              <a:ext uri="{FF2B5EF4-FFF2-40B4-BE49-F238E27FC236}">
                <a16:creationId xmlns:a16="http://schemas.microsoft.com/office/drawing/2014/main" id="{A7E674F3-92EF-4632-8F8F-9509BB1ECFC0}"/>
              </a:ext>
            </a:extLst>
          </p:cNvPr>
          <p:cNvSpPr txBox="1">
            <a:spLocks/>
          </p:cNvSpPr>
          <p:nvPr/>
        </p:nvSpPr>
        <p:spPr>
          <a:xfrm>
            <a:off x="-18709" y="4749301"/>
            <a:ext cx="6114709" cy="1480716"/>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Clr>
                <a:schemeClr val="accent1"/>
              </a:buClr>
              <a:buSzPct val="120000"/>
              <a:buFont typeface="Source Sans Pro Light" pitchFamily="34" charset="0"/>
              <a:buChar char="‒"/>
              <a:defRPr sz="2800" kern="1200">
                <a:solidFill>
                  <a:schemeClr val="tx2"/>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Clr>
                <a:schemeClr val="accent1"/>
              </a:buClr>
              <a:buSzPct val="120000"/>
              <a:buFont typeface="Source Sans Pro Light" pitchFamily="34" charset="0"/>
              <a:buChar char="‒"/>
              <a:defRPr sz="2400" kern="1200">
                <a:solidFill>
                  <a:schemeClr val="tx2"/>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Clr>
                <a:schemeClr val="accent1"/>
              </a:buClr>
              <a:buSzPct val="120000"/>
              <a:buFont typeface="Source Sans Pro Light" pitchFamily="34" charset="0"/>
              <a:buChar char="‒"/>
              <a:defRPr sz="2000" kern="1200">
                <a:solidFill>
                  <a:schemeClr val="tx2"/>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Clr>
                <a:schemeClr val="accent1"/>
              </a:buClr>
              <a:buSzPct val="120000"/>
              <a:buFont typeface="Source Sans Pro Light" pitchFamily="34" charset="0"/>
              <a:buChar char="‒"/>
              <a:defRPr sz="1800" kern="1200">
                <a:solidFill>
                  <a:schemeClr val="tx2"/>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Clr>
                <a:schemeClr val="accent1"/>
              </a:buClr>
              <a:buSzPct val="120000"/>
              <a:buFont typeface="Source Sans Pro Light" pitchFamily="34" charset="0"/>
              <a:buChar char="‒"/>
              <a:defRPr sz="1800" kern="1200">
                <a:solidFill>
                  <a:schemeClr val="tx2"/>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189">
              <a:spcBef>
                <a:spcPct val="20000"/>
              </a:spcBef>
              <a:buFont typeface="Arial" panose="020B0604020202020204" pitchFamily="34" charset="0"/>
              <a:buChar char="•"/>
            </a:pPr>
            <a:r>
              <a:rPr lang="en-GB" sz="1600" dirty="0">
                <a:solidFill>
                  <a:srgbClr val="0F1C4E"/>
                </a:solidFill>
                <a:latin typeface="Arial"/>
                <a:cs typeface="Arial"/>
              </a:rPr>
              <a:t>Decline in non-essential retail has been stark during the course of the pandemic. </a:t>
            </a:r>
          </a:p>
          <a:p>
            <a:pPr defTabSz="457189">
              <a:spcBef>
                <a:spcPct val="20000"/>
              </a:spcBef>
              <a:buFont typeface="Arial" panose="020B0604020202020204" pitchFamily="34" charset="0"/>
              <a:buChar char="•"/>
            </a:pPr>
            <a:r>
              <a:rPr lang="en-GB" sz="1600" dirty="0">
                <a:solidFill>
                  <a:srgbClr val="0F1C4E"/>
                </a:solidFill>
                <a:latin typeface="Arial"/>
                <a:cs typeface="Arial"/>
              </a:rPr>
              <a:t>Hull and East Yorkshire area has been broadly aligned with the national average and as of October 2021, people have virtually returned to pre-pandemic levels of visiting retail shops. </a:t>
            </a:r>
          </a:p>
        </p:txBody>
      </p:sp>
      <p:sp>
        <p:nvSpPr>
          <p:cNvPr id="34" name="TextBox 33">
            <a:extLst>
              <a:ext uri="{FF2B5EF4-FFF2-40B4-BE49-F238E27FC236}">
                <a16:creationId xmlns:a16="http://schemas.microsoft.com/office/drawing/2014/main" id="{BD35E3C3-F222-4411-99D1-4934E273869A}"/>
              </a:ext>
            </a:extLst>
          </p:cNvPr>
          <p:cNvSpPr txBox="1"/>
          <p:nvPr/>
        </p:nvSpPr>
        <p:spPr>
          <a:xfrm>
            <a:off x="6087533" y="4502439"/>
            <a:ext cx="6091339" cy="757130"/>
          </a:xfrm>
          <a:prstGeom prst="rect">
            <a:avLst/>
          </a:prstGeom>
          <a:noFill/>
        </p:spPr>
        <p:txBody>
          <a:bodyPr wrap="square">
            <a:spAutoFit/>
          </a:bodyPr>
          <a:lstStyle/>
          <a:p>
            <a:pPr marL="285750" indent="-285750" defTabSz="457189">
              <a:lnSpc>
                <a:spcPct val="90000"/>
              </a:lnSpc>
              <a:spcBef>
                <a:spcPct val="20000"/>
              </a:spcBef>
              <a:buClr>
                <a:schemeClr val="accent1"/>
              </a:buClr>
              <a:buSzPct val="120000"/>
              <a:buFont typeface="Arial" panose="020B0604020202020204" pitchFamily="34" charset="0"/>
              <a:buChar char="•"/>
            </a:pPr>
            <a:r>
              <a:rPr lang="en-GB" sz="1600" dirty="0">
                <a:solidFill>
                  <a:srgbClr val="0F1C4E"/>
                </a:solidFill>
                <a:latin typeface="Arial"/>
                <a:cs typeface="Arial"/>
              </a:rPr>
              <a:t>Grocery stores and pharmacies have been allowed to continue to trade and show a return to higher levels than pre-pandemic. </a:t>
            </a:r>
          </a:p>
        </p:txBody>
      </p:sp>
      <p:sp>
        <p:nvSpPr>
          <p:cNvPr id="36" name="TextBox 35">
            <a:extLst>
              <a:ext uri="{FF2B5EF4-FFF2-40B4-BE49-F238E27FC236}">
                <a16:creationId xmlns:a16="http://schemas.microsoft.com/office/drawing/2014/main" id="{47BFF07C-E059-456E-8D30-89D94A5A91F3}"/>
              </a:ext>
            </a:extLst>
          </p:cNvPr>
          <p:cNvSpPr txBox="1"/>
          <p:nvPr/>
        </p:nvSpPr>
        <p:spPr>
          <a:xfrm>
            <a:off x="6123177" y="6379386"/>
            <a:ext cx="3125607" cy="432317"/>
          </a:xfrm>
          <a:prstGeom prst="rect">
            <a:avLst/>
          </a:prstGeom>
          <a:noFill/>
        </p:spPr>
        <p:txBody>
          <a:bodyPr vert="horz" wrap="none" lIns="121920" tIns="60960" rIns="121920" bIns="60960" rtlCol="0" anchor="ctr">
            <a:normAutofit/>
          </a:bodyPr>
          <a:lstStyle/>
          <a:p>
            <a:r>
              <a:rPr lang="en-GB" sz="1200">
                <a:solidFill>
                  <a:srgbClr val="0F1C4E"/>
                </a:solidFill>
              </a:rPr>
              <a:t>Source: Google Mobility data, Hatch analysis</a:t>
            </a:r>
            <a:endParaRPr lang="en-US" sz="1200">
              <a:solidFill>
                <a:srgbClr val="0F1C4E"/>
              </a:solidFill>
            </a:endParaRPr>
          </a:p>
        </p:txBody>
      </p:sp>
      <p:sp>
        <p:nvSpPr>
          <p:cNvPr id="37" name="Text Placeholder 9">
            <a:extLst>
              <a:ext uri="{FF2B5EF4-FFF2-40B4-BE49-F238E27FC236}">
                <a16:creationId xmlns:a16="http://schemas.microsoft.com/office/drawing/2014/main" id="{44F87E31-8A66-4E64-817A-D0E64301C3A6}"/>
              </a:ext>
            </a:extLst>
          </p:cNvPr>
          <p:cNvSpPr txBox="1">
            <a:spLocks/>
          </p:cNvSpPr>
          <p:nvPr/>
        </p:nvSpPr>
        <p:spPr>
          <a:xfrm>
            <a:off x="106680" y="99968"/>
            <a:ext cx="802520" cy="724776"/>
          </a:xfrm>
          <a:prstGeom prst="rect">
            <a:avLst/>
          </a:prstGeom>
        </p:spPr>
        <p:txBody>
          <a:bodyPr vert="horz" lIns="121920" tIns="60960" rIns="121920" bIns="60960" rtlCol="0" anchor="t">
            <a:normAutofit/>
          </a:bodyPr>
          <a:lstStyle>
            <a:lvl1pPr marL="0" indent="0" algn="l" defTabSz="342900" rtl="0" eaLnBrk="1" latinLnBrk="0" hangingPunct="1">
              <a:spcBef>
                <a:spcPct val="20000"/>
              </a:spcBef>
              <a:buFontTx/>
              <a:buNone/>
              <a:defRPr sz="1800" b="1" kern="1200">
                <a:solidFill>
                  <a:srgbClr val="0F1C4E"/>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endParaRPr lang="en-US" sz="2667" b="0" dirty="0"/>
          </a:p>
        </p:txBody>
      </p:sp>
      <p:sp>
        <p:nvSpPr>
          <p:cNvPr id="33" name="TextBox 32">
            <a:extLst>
              <a:ext uri="{FF2B5EF4-FFF2-40B4-BE49-F238E27FC236}">
                <a16:creationId xmlns:a16="http://schemas.microsoft.com/office/drawing/2014/main" id="{599D7A16-C6BA-4BA4-8D4F-0CCA2BF66B9B}"/>
              </a:ext>
            </a:extLst>
          </p:cNvPr>
          <p:cNvSpPr txBox="1"/>
          <p:nvPr/>
        </p:nvSpPr>
        <p:spPr>
          <a:xfrm>
            <a:off x="6123176" y="5609250"/>
            <a:ext cx="6096000" cy="707886"/>
          </a:xfrm>
          <a:prstGeom prst="rect">
            <a:avLst/>
          </a:prstGeom>
          <a:noFill/>
        </p:spPr>
        <p:txBody>
          <a:bodyPr wrap="square">
            <a:spAutoFit/>
          </a:bodyPr>
          <a:lstStyle/>
          <a:p>
            <a:pPr defTabSz="609585">
              <a:defRPr/>
            </a:pPr>
            <a:r>
              <a:rPr lang="en-US" sz="800">
                <a:solidFill>
                  <a:srgbClr val="0F1C4E"/>
                </a:solidFill>
                <a:latin typeface="Arial"/>
                <a:cs typeface="Arial"/>
              </a:rPr>
              <a:t>Since February 2020, Google have released mobility data that records numbers of using location proxies including workplaces, transit stations, non-essential retailers and essential retailers. The mobility statistics are measured against a baseline of 0, which is the median mobility value from the five-week period before COVID. Google’s methodology uses data from Google users who have opted into Location History for their Google Account, so that the data represents a sample of our users. As with all samples, this may or may not represent the exact behavior of a wider population. </a:t>
            </a:r>
          </a:p>
        </p:txBody>
      </p:sp>
      <p:sp>
        <p:nvSpPr>
          <p:cNvPr id="38" name="Rectangle 37">
            <a:extLst>
              <a:ext uri="{FF2B5EF4-FFF2-40B4-BE49-F238E27FC236}">
                <a16:creationId xmlns:a16="http://schemas.microsoft.com/office/drawing/2014/main" id="{CE074DDC-5F9D-40A3-8801-26D65CEC5AB9}"/>
              </a:ext>
            </a:extLst>
          </p:cNvPr>
          <p:cNvSpPr/>
          <p:nvPr/>
        </p:nvSpPr>
        <p:spPr>
          <a:xfrm>
            <a:off x="2810566" y="1264303"/>
            <a:ext cx="300589" cy="2089128"/>
          </a:xfrm>
          <a:prstGeom prst="rect">
            <a:avLst/>
          </a:prstGeom>
          <a:solidFill>
            <a:srgbClr val="0F1C4E">
              <a:alpha val="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39" name="Straight Connector 38">
            <a:extLst>
              <a:ext uri="{FF2B5EF4-FFF2-40B4-BE49-F238E27FC236}">
                <a16:creationId xmlns:a16="http://schemas.microsoft.com/office/drawing/2014/main" id="{D54FB38A-3A7E-4F6F-A78E-E7C58D89F32F}"/>
              </a:ext>
            </a:extLst>
          </p:cNvPr>
          <p:cNvCxnSpPr>
            <a:cxnSpLocks/>
          </p:cNvCxnSpPr>
          <p:nvPr/>
        </p:nvCxnSpPr>
        <p:spPr>
          <a:xfrm>
            <a:off x="2801492" y="1256913"/>
            <a:ext cx="4661" cy="2103907"/>
          </a:xfrm>
          <a:prstGeom prst="line">
            <a:avLst/>
          </a:prstGeom>
          <a:ln w="9525" cap="sq">
            <a:solidFill>
              <a:srgbClr val="FFFF00"/>
            </a:solidFill>
            <a:prstDash val="sysDash"/>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5C1C32A5-E762-42C5-B59F-8E88A7CCD60C}"/>
              </a:ext>
            </a:extLst>
          </p:cNvPr>
          <p:cNvCxnSpPr>
            <a:cxnSpLocks/>
          </p:cNvCxnSpPr>
          <p:nvPr/>
        </p:nvCxnSpPr>
        <p:spPr>
          <a:xfrm>
            <a:off x="3122583" y="1221021"/>
            <a:ext cx="4661" cy="2103907"/>
          </a:xfrm>
          <a:prstGeom prst="line">
            <a:avLst/>
          </a:prstGeom>
          <a:ln w="9525" cap="sq">
            <a:solidFill>
              <a:srgbClr val="FFFF00"/>
            </a:solidFill>
            <a:prstDash val="sysDash"/>
          </a:ln>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D9ED96F0-D124-421A-B3FA-F13A47D07387}"/>
              </a:ext>
            </a:extLst>
          </p:cNvPr>
          <p:cNvSpPr/>
          <p:nvPr/>
        </p:nvSpPr>
        <p:spPr>
          <a:xfrm>
            <a:off x="3217167" y="1264303"/>
            <a:ext cx="936621" cy="2089128"/>
          </a:xfrm>
          <a:prstGeom prst="rect">
            <a:avLst/>
          </a:prstGeom>
          <a:solidFill>
            <a:srgbClr val="0F1C4E">
              <a:alpha val="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42" name="Straight Connector 41">
            <a:extLst>
              <a:ext uri="{FF2B5EF4-FFF2-40B4-BE49-F238E27FC236}">
                <a16:creationId xmlns:a16="http://schemas.microsoft.com/office/drawing/2014/main" id="{E0F655CA-1AD0-4CA8-9FF7-D627EA275B44}"/>
              </a:ext>
            </a:extLst>
          </p:cNvPr>
          <p:cNvCxnSpPr>
            <a:cxnSpLocks/>
          </p:cNvCxnSpPr>
          <p:nvPr/>
        </p:nvCxnSpPr>
        <p:spPr>
          <a:xfrm>
            <a:off x="4167590" y="1264303"/>
            <a:ext cx="4661" cy="2103907"/>
          </a:xfrm>
          <a:prstGeom prst="line">
            <a:avLst/>
          </a:prstGeom>
          <a:ln w="9525" cap="sq">
            <a:solidFill>
              <a:srgbClr val="FFFF00"/>
            </a:solidFill>
            <a:prstDash val="sysDash"/>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C4CB2CAF-7A09-4565-B574-EF155C93C72D}"/>
              </a:ext>
            </a:extLst>
          </p:cNvPr>
          <p:cNvCxnSpPr>
            <a:cxnSpLocks/>
          </p:cNvCxnSpPr>
          <p:nvPr/>
        </p:nvCxnSpPr>
        <p:spPr>
          <a:xfrm>
            <a:off x="3228355" y="1249524"/>
            <a:ext cx="4661" cy="2103907"/>
          </a:xfrm>
          <a:prstGeom prst="line">
            <a:avLst/>
          </a:prstGeom>
          <a:ln w="9525" cap="sq">
            <a:solidFill>
              <a:srgbClr val="FFFF00"/>
            </a:solidFill>
            <a:prstDash val="sysDash"/>
          </a:ln>
        </p:spPr>
        <p:style>
          <a:lnRef idx="2">
            <a:schemeClr val="accent1"/>
          </a:lnRef>
          <a:fillRef idx="0">
            <a:schemeClr val="accent1"/>
          </a:fillRef>
          <a:effectRef idx="1">
            <a:schemeClr val="accent1"/>
          </a:effectRef>
          <a:fontRef idx="minor">
            <a:schemeClr val="tx1"/>
          </a:fontRef>
        </p:style>
      </p:cxnSp>
      <p:pic>
        <p:nvPicPr>
          <p:cNvPr id="47" name="Picture 46">
            <a:extLst>
              <a:ext uri="{FF2B5EF4-FFF2-40B4-BE49-F238E27FC236}">
                <a16:creationId xmlns:a16="http://schemas.microsoft.com/office/drawing/2014/main" id="{FDBE187C-F54D-40E7-B12C-93D7F5CADF30}"/>
              </a:ext>
            </a:extLst>
          </p:cNvPr>
          <p:cNvPicPr>
            <a:picLocks noChangeAspect="1"/>
          </p:cNvPicPr>
          <p:nvPr/>
        </p:nvPicPr>
        <p:blipFill>
          <a:blip r:embed="rId5"/>
          <a:stretch>
            <a:fillRect/>
          </a:stretch>
        </p:blipFill>
        <p:spPr>
          <a:xfrm>
            <a:off x="3524975" y="3959866"/>
            <a:ext cx="332159" cy="278373"/>
          </a:xfrm>
          <a:prstGeom prst="rect">
            <a:avLst/>
          </a:prstGeom>
        </p:spPr>
      </p:pic>
      <p:sp>
        <p:nvSpPr>
          <p:cNvPr id="50" name="Rectangle 49">
            <a:extLst>
              <a:ext uri="{FF2B5EF4-FFF2-40B4-BE49-F238E27FC236}">
                <a16:creationId xmlns:a16="http://schemas.microsoft.com/office/drawing/2014/main" id="{7D0E89C3-7E83-4F92-ADD6-AD3695939E07}"/>
              </a:ext>
            </a:extLst>
          </p:cNvPr>
          <p:cNvSpPr/>
          <p:nvPr/>
        </p:nvSpPr>
        <p:spPr>
          <a:xfrm>
            <a:off x="6941403" y="1326780"/>
            <a:ext cx="921063" cy="2089128"/>
          </a:xfrm>
          <a:prstGeom prst="rect">
            <a:avLst/>
          </a:prstGeom>
          <a:solidFill>
            <a:srgbClr val="0F1C4E">
              <a:alpha val="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51" name="Straight Connector 50">
            <a:extLst>
              <a:ext uri="{FF2B5EF4-FFF2-40B4-BE49-F238E27FC236}">
                <a16:creationId xmlns:a16="http://schemas.microsoft.com/office/drawing/2014/main" id="{FE13A199-19F3-4C14-A312-95C77144792F}"/>
              </a:ext>
            </a:extLst>
          </p:cNvPr>
          <p:cNvCxnSpPr>
            <a:cxnSpLocks/>
          </p:cNvCxnSpPr>
          <p:nvPr/>
        </p:nvCxnSpPr>
        <p:spPr>
          <a:xfrm>
            <a:off x="6932330" y="1319391"/>
            <a:ext cx="4661" cy="2103907"/>
          </a:xfrm>
          <a:prstGeom prst="line">
            <a:avLst/>
          </a:prstGeom>
          <a:ln w="9525" cap="sq">
            <a:solidFill>
              <a:srgbClr val="FFFF00"/>
            </a:solidFill>
            <a:prstDash val="sysDash"/>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6D4B00ED-1694-4383-999E-AAC50AED2866}"/>
              </a:ext>
            </a:extLst>
          </p:cNvPr>
          <p:cNvCxnSpPr>
            <a:cxnSpLocks/>
          </p:cNvCxnSpPr>
          <p:nvPr/>
        </p:nvCxnSpPr>
        <p:spPr>
          <a:xfrm>
            <a:off x="7876699" y="1348057"/>
            <a:ext cx="4661" cy="2103907"/>
          </a:xfrm>
          <a:prstGeom prst="line">
            <a:avLst/>
          </a:prstGeom>
          <a:ln w="9525" cap="sq">
            <a:solidFill>
              <a:srgbClr val="FFFF00"/>
            </a:solidFill>
            <a:prstDash val="sysDash"/>
          </a:ln>
        </p:spPr>
        <p:style>
          <a:lnRef idx="2">
            <a:schemeClr val="accent1"/>
          </a:lnRef>
          <a:fillRef idx="0">
            <a:schemeClr val="accent1"/>
          </a:fillRef>
          <a:effectRef idx="1">
            <a:schemeClr val="accent1"/>
          </a:effectRef>
          <a:fontRef idx="minor">
            <a:schemeClr val="tx1"/>
          </a:fontRef>
        </p:style>
      </p:cxnSp>
      <p:sp>
        <p:nvSpPr>
          <p:cNvPr id="53" name="Rectangle 52">
            <a:extLst>
              <a:ext uri="{FF2B5EF4-FFF2-40B4-BE49-F238E27FC236}">
                <a16:creationId xmlns:a16="http://schemas.microsoft.com/office/drawing/2014/main" id="{C5929A94-5DF5-4B47-AEC5-1D8269AF2FD3}"/>
              </a:ext>
            </a:extLst>
          </p:cNvPr>
          <p:cNvSpPr/>
          <p:nvPr/>
        </p:nvSpPr>
        <p:spPr>
          <a:xfrm>
            <a:off x="8868300" y="1348057"/>
            <a:ext cx="300589" cy="2089128"/>
          </a:xfrm>
          <a:prstGeom prst="rect">
            <a:avLst/>
          </a:prstGeom>
          <a:solidFill>
            <a:srgbClr val="0F1C4E">
              <a:alpha val="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54" name="Straight Connector 53">
            <a:extLst>
              <a:ext uri="{FF2B5EF4-FFF2-40B4-BE49-F238E27FC236}">
                <a16:creationId xmlns:a16="http://schemas.microsoft.com/office/drawing/2014/main" id="{262090DD-DD52-44A7-935E-E9766290B372}"/>
              </a:ext>
            </a:extLst>
          </p:cNvPr>
          <p:cNvCxnSpPr>
            <a:cxnSpLocks/>
          </p:cNvCxnSpPr>
          <p:nvPr/>
        </p:nvCxnSpPr>
        <p:spPr>
          <a:xfrm>
            <a:off x="8859227" y="1340668"/>
            <a:ext cx="4661" cy="2103907"/>
          </a:xfrm>
          <a:prstGeom prst="line">
            <a:avLst/>
          </a:prstGeom>
          <a:ln w="9525" cap="sq">
            <a:solidFill>
              <a:srgbClr val="FFFF00"/>
            </a:solidFill>
            <a:prstDash val="sysDash"/>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C0843C98-78E3-4155-923D-2D139A996968}"/>
              </a:ext>
            </a:extLst>
          </p:cNvPr>
          <p:cNvCxnSpPr>
            <a:cxnSpLocks/>
          </p:cNvCxnSpPr>
          <p:nvPr/>
        </p:nvCxnSpPr>
        <p:spPr>
          <a:xfrm>
            <a:off x="9180318" y="1304776"/>
            <a:ext cx="4661" cy="2103907"/>
          </a:xfrm>
          <a:prstGeom prst="line">
            <a:avLst/>
          </a:prstGeom>
          <a:ln w="9525" cap="sq">
            <a:solidFill>
              <a:srgbClr val="FFFF00"/>
            </a:solidFill>
            <a:prstDash val="sysDash"/>
          </a:ln>
        </p:spPr>
        <p:style>
          <a:lnRef idx="2">
            <a:schemeClr val="accent1"/>
          </a:lnRef>
          <a:fillRef idx="0">
            <a:schemeClr val="accent1"/>
          </a:fillRef>
          <a:effectRef idx="1">
            <a:schemeClr val="accent1"/>
          </a:effectRef>
          <a:fontRef idx="minor">
            <a:schemeClr val="tx1"/>
          </a:fontRef>
        </p:style>
      </p:cxnSp>
      <p:sp>
        <p:nvSpPr>
          <p:cNvPr id="56" name="Rectangle 55">
            <a:extLst>
              <a:ext uri="{FF2B5EF4-FFF2-40B4-BE49-F238E27FC236}">
                <a16:creationId xmlns:a16="http://schemas.microsoft.com/office/drawing/2014/main" id="{716B88BB-BE88-4682-9850-543B8618E786}"/>
              </a:ext>
            </a:extLst>
          </p:cNvPr>
          <p:cNvSpPr/>
          <p:nvPr/>
        </p:nvSpPr>
        <p:spPr>
          <a:xfrm>
            <a:off x="9274902" y="1348057"/>
            <a:ext cx="936621" cy="2089128"/>
          </a:xfrm>
          <a:prstGeom prst="rect">
            <a:avLst/>
          </a:prstGeom>
          <a:solidFill>
            <a:srgbClr val="0F1C4E">
              <a:alpha val="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57" name="Straight Connector 56">
            <a:extLst>
              <a:ext uri="{FF2B5EF4-FFF2-40B4-BE49-F238E27FC236}">
                <a16:creationId xmlns:a16="http://schemas.microsoft.com/office/drawing/2014/main" id="{E24B2B49-621B-498D-9B63-F1ACA61E8CE5}"/>
              </a:ext>
            </a:extLst>
          </p:cNvPr>
          <p:cNvCxnSpPr>
            <a:cxnSpLocks/>
          </p:cNvCxnSpPr>
          <p:nvPr/>
        </p:nvCxnSpPr>
        <p:spPr>
          <a:xfrm>
            <a:off x="10225324" y="1348057"/>
            <a:ext cx="4661" cy="2103907"/>
          </a:xfrm>
          <a:prstGeom prst="line">
            <a:avLst/>
          </a:prstGeom>
          <a:ln w="9525" cap="sq">
            <a:solidFill>
              <a:srgbClr val="FFFF00"/>
            </a:solidFill>
            <a:prstDash val="sysDash"/>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0DDC269-B9E9-4585-B0C0-5F8EA86D0F08}"/>
              </a:ext>
            </a:extLst>
          </p:cNvPr>
          <p:cNvCxnSpPr>
            <a:cxnSpLocks/>
          </p:cNvCxnSpPr>
          <p:nvPr/>
        </p:nvCxnSpPr>
        <p:spPr>
          <a:xfrm>
            <a:off x="9286090" y="1333279"/>
            <a:ext cx="4661" cy="2103907"/>
          </a:xfrm>
          <a:prstGeom prst="line">
            <a:avLst/>
          </a:prstGeom>
          <a:ln w="9525" cap="sq">
            <a:solidFill>
              <a:srgbClr val="FFFF00"/>
            </a:solidFill>
            <a:prstDash val="sysDash"/>
          </a:ln>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B515D91F-DB7C-4FBB-962C-689E4185DCF8}"/>
              </a:ext>
            </a:extLst>
          </p:cNvPr>
          <p:cNvSpPr txBox="1"/>
          <p:nvPr/>
        </p:nvSpPr>
        <p:spPr>
          <a:xfrm>
            <a:off x="10021611" y="3763090"/>
            <a:ext cx="1601543" cy="461665"/>
          </a:xfrm>
          <a:prstGeom prst="rect">
            <a:avLst/>
          </a:prstGeom>
          <a:noFill/>
        </p:spPr>
        <p:txBody>
          <a:bodyPr wrap="square" rtlCol="0">
            <a:spAutoFit/>
          </a:bodyPr>
          <a:lstStyle/>
          <a:p>
            <a:r>
              <a:rPr lang="en-GB" sz="1200">
                <a:solidFill>
                  <a:schemeClr val="tx1">
                    <a:lumMod val="65000"/>
                    <a:lumOff val="35000"/>
                  </a:schemeClr>
                </a:solidFill>
              </a:rPr>
              <a:t>National</a:t>
            </a:r>
            <a:r>
              <a:rPr lang="en-GB" sz="2400"/>
              <a:t> </a:t>
            </a:r>
            <a:r>
              <a:rPr lang="en-GB" sz="1200">
                <a:solidFill>
                  <a:schemeClr val="tx1">
                    <a:lumMod val="65000"/>
                    <a:lumOff val="35000"/>
                  </a:schemeClr>
                </a:solidFill>
              </a:rPr>
              <a:t>Lockdown</a:t>
            </a:r>
            <a:endParaRPr lang="en-US" sz="1200">
              <a:solidFill>
                <a:schemeClr val="tx1">
                  <a:lumMod val="65000"/>
                  <a:lumOff val="35000"/>
                </a:schemeClr>
              </a:solidFill>
            </a:endParaRPr>
          </a:p>
        </p:txBody>
      </p:sp>
      <p:pic>
        <p:nvPicPr>
          <p:cNvPr id="60" name="Picture 59">
            <a:extLst>
              <a:ext uri="{FF2B5EF4-FFF2-40B4-BE49-F238E27FC236}">
                <a16:creationId xmlns:a16="http://schemas.microsoft.com/office/drawing/2014/main" id="{A2F93DD2-D38E-4B81-8C04-416C8A651512}"/>
              </a:ext>
            </a:extLst>
          </p:cNvPr>
          <p:cNvPicPr>
            <a:picLocks noChangeAspect="1"/>
          </p:cNvPicPr>
          <p:nvPr/>
        </p:nvPicPr>
        <p:blipFill>
          <a:blip r:embed="rId5"/>
          <a:stretch>
            <a:fillRect/>
          </a:stretch>
        </p:blipFill>
        <p:spPr>
          <a:xfrm>
            <a:off x="9752458" y="3904132"/>
            <a:ext cx="332159" cy="278373"/>
          </a:xfrm>
          <a:prstGeom prst="rect">
            <a:avLst/>
          </a:prstGeom>
        </p:spPr>
      </p:pic>
      <p:sp>
        <p:nvSpPr>
          <p:cNvPr id="2" name="Rectangle 1">
            <a:extLst>
              <a:ext uri="{FF2B5EF4-FFF2-40B4-BE49-F238E27FC236}">
                <a16:creationId xmlns:a16="http://schemas.microsoft.com/office/drawing/2014/main" id="{EC89F602-3C1F-4550-BA47-8CA6A481D48A}"/>
              </a:ext>
            </a:extLst>
          </p:cNvPr>
          <p:cNvSpPr/>
          <p:nvPr/>
        </p:nvSpPr>
        <p:spPr>
          <a:xfrm>
            <a:off x="4089400" y="792499"/>
            <a:ext cx="498677" cy="2932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44" name="Rectangle 43">
            <a:extLst>
              <a:ext uri="{FF2B5EF4-FFF2-40B4-BE49-F238E27FC236}">
                <a16:creationId xmlns:a16="http://schemas.microsoft.com/office/drawing/2014/main" id="{173E6E15-2D22-4C0A-B5F9-604E39ECED13}"/>
              </a:ext>
            </a:extLst>
          </p:cNvPr>
          <p:cNvSpPr/>
          <p:nvPr/>
        </p:nvSpPr>
        <p:spPr>
          <a:xfrm>
            <a:off x="2480733" y="824745"/>
            <a:ext cx="398465" cy="19239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45" name="Rectangle 44">
            <a:extLst>
              <a:ext uri="{FF2B5EF4-FFF2-40B4-BE49-F238E27FC236}">
                <a16:creationId xmlns:a16="http://schemas.microsoft.com/office/drawing/2014/main" id="{B3BBA9EF-2F2E-4DA0-89E3-FF5048640750}"/>
              </a:ext>
            </a:extLst>
          </p:cNvPr>
          <p:cNvSpPr/>
          <p:nvPr/>
        </p:nvSpPr>
        <p:spPr>
          <a:xfrm>
            <a:off x="2421098" y="821605"/>
            <a:ext cx="398465" cy="19239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46" name="Rectangle 45">
            <a:extLst>
              <a:ext uri="{FF2B5EF4-FFF2-40B4-BE49-F238E27FC236}">
                <a16:creationId xmlns:a16="http://schemas.microsoft.com/office/drawing/2014/main" id="{EFDF5277-38EF-42FA-83F0-F74A325A9D89}"/>
              </a:ext>
            </a:extLst>
          </p:cNvPr>
          <p:cNvSpPr/>
          <p:nvPr/>
        </p:nvSpPr>
        <p:spPr>
          <a:xfrm>
            <a:off x="8432056" y="775505"/>
            <a:ext cx="398465" cy="19239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Tree>
    <p:extLst>
      <p:ext uri="{BB962C8B-B14F-4D97-AF65-F5344CB8AC3E}">
        <p14:creationId xmlns:p14="http://schemas.microsoft.com/office/powerpoint/2010/main" val="957473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28D275A-F52B-B740-A4A5-429F67112832}"/>
              </a:ext>
            </a:extLst>
          </p:cNvPr>
          <p:cNvSpPr>
            <a:spLocks noGrp="1"/>
          </p:cNvSpPr>
          <p:nvPr>
            <p:ph type="subTitle" idx="1"/>
          </p:nvPr>
        </p:nvSpPr>
        <p:spPr>
          <a:xfrm>
            <a:off x="792040" y="197438"/>
            <a:ext cx="8534400" cy="579316"/>
          </a:xfrm>
        </p:spPr>
        <p:txBody>
          <a:bodyPr/>
          <a:lstStyle/>
          <a:p>
            <a:pPr algn="l"/>
            <a:r>
              <a:rPr lang="en-GB" sz="2400" dirty="0">
                <a:latin typeface="Arial" panose="020B0604020202020204" pitchFamily="34" charset="0"/>
                <a:cs typeface="Arial" panose="020B0604020202020204" pitchFamily="34" charset="0"/>
              </a:rPr>
              <a:t>Mobility (2)</a:t>
            </a:r>
            <a:endParaRPr lang="en-US" sz="2400" dirty="0">
              <a:latin typeface="Arial" panose="020B0604020202020204" pitchFamily="34" charset="0"/>
              <a:cs typeface="Arial" panose="020B0604020202020204" pitchFamily="34" charset="0"/>
            </a:endParaRPr>
          </a:p>
        </p:txBody>
      </p:sp>
      <p:sp>
        <p:nvSpPr>
          <p:cNvPr id="4" name="Subtitle 7">
            <a:extLst>
              <a:ext uri="{FF2B5EF4-FFF2-40B4-BE49-F238E27FC236}">
                <a16:creationId xmlns:a16="http://schemas.microsoft.com/office/drawing/2014/main" id="{D17872BA-35A3-4F58-B27E-375C9FAADBD7}"/>
              </a:ext>
            </a:extLst>
          </p:cNvPr>
          <p:cNvSpPr txBox="1">
            <a:spLocks/>
          </p:cNvSpPr>
          <p:nvPr/>
        </p:nvSpPr>
        <p:spPr>
          <a:xfrm>
            <a:off x="312661" y="599225"/>
            <a:ext cx="6269504" cy="306361"/>
          </a:xfrm>
          <a:prstGeom prst="rect">
            <a:avLst/>
          </a:prstGeom>
        </p:spPr>
        <p:txBody>
          <a:bodyPr vert="horz" lIns="121920" tIns="60960" rIns="121920" bIns="60960" rtlCol="0">
            <a:noAutofit/>
          </a:bodyPr>
          <a:lstStyle>
            <a:lvl1pPr marL="0" indent="0" algn="ctr" defTabSz="342900" rtl="0" eaLnBrk="1" latinLnBrk="0" hangingPunct="1">
              <a:lnSpc>
                <a:spcPct val="80000"/>
              </a:lnSpc>
              <a:spcBef>
                <a:spcPct val="20000"/>
              </a:spcBef>
              <a:buFont typeface="Arial"/>
              <a:buNone/>
              <a:defRPr sz="3000" b="1" i="0" kern="1200">
                <a:solidFill>
                  <a:srgbClr val="0F1C4E"/>
                </a:solidFill>
                <a:latin typeface="+mj-lt"/>
                <a:ea typeface="+mn-ea"/>
                <a:cs typeface="Futura Condensed"/>
              </a:defRPr>
            </a:lvl1pPr>
            <a:lvl2pPr marL="342900" indent="0" algn="ctr" defTabSz="342900" rtl="0" eaLnBrk="1" latinLnBrk="0" hangingPunct="1">
              <a:spcBef>
                <a:spcPct val="20000"/>
              </a:spcBef>
              <a:buFont typeface="Arial"/>
              <a:buNone/>
              <a:defRPr sz="2100" kern="1200">
                <a:solidFill>
                  <a:schemeClr val="tx1">
                    <a:tint val="75000"/>
                  </a:schemeClr>
                </a:solidFill>
                <a:latin typeface="+mn-lt"/>
                <a:ea typeface="+mn-ea"/>
                <a:cs typeface="+mn-cs"/>
              </a:defRPr>
            </a:lvl2pPr>
            <a:lvl3pPr marL="685800" indent="0" algn="ctr" defTabSz="3429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0287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4pPr>
            <a:lvl5pPr marL="13716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n-GB" sz="1867" dirty="0"/>
              <a:t>Transit</a:t>
            </a:r>
            <a:endParaRPr lang="en-US" sz="1867" dirty="0"/>
          </a:p>
        </p:txBody>
      </p:sp>
      <p:sp>
        <p:nvSpPr>
          <p:cNvPr id="17" name="Subtitle 7">
            <a:extLst>
              <a:ext uri="{FF2B5EF4-FFF2-40B4-BE49-F238E27FC236}">
                <a16:creationId xmlns:a16="http://schemas.microsoft.com/office/drawing/2014/main" id="{D1A02FF6-B1A5-486A-AA37-04772672EECF}"/>
              </a:ext>
            </a:extLst>
          </p:cNvPr>
          <p:cNvSpPr txBox="1">
            <a:spLocks/>
          </p:cNvSpPr>
          <p:nvPr/>
        </p:nvSpPr>
        <p:spPr>
          <a:xfrm>
            <a:off x="6126861" y="345800"/>
            <a:ext cx="5975048" cy="306361"/>
          </a:xfrm>
          <a:prstGeom prst="rect">
            <a:avLst/>
          </a:prstGeom>
        </p:spPr>
        <p:txBody>
          <a:bodyPr vert="horz" lIns="121920" tIns="60960" rIns="121920" bIns="60960" rtlCol="0">
            <a:noAutofit/>
          </a:bodyPr>
          <a:lstStyle>
            <a:lvl1pPr marL="0" indent="0" algn="ctr" defTabSz="342900" rtl="0" eaLnBrk="1" latinLnBrk="0" hangingPunct="1">
              <a:lnSpc>
                <a:spcPct val="80000"/>
              </a:lnSpc>
              <a:spcBef>
                <a:spcPct val="20000"/>
              </a:spcBef>
              <a:buFont typeface="Arial"/>
              <a:buNone/>
              <a:defRPr sz="3000" b="1" i="0" kern="1200">
                <a:solidFill>
                  <a:srgbClr val="0F1C4E"/>
                </a:solidFill>
                <a:latin typeface="+mj-lt"/>
                <a:ea typeface="+mn-ea"/>
                <a:cs typeface="Futura Condensed"/>
              </a:defRPr>
            </a:lvl1pPr>
            <a:lvl2pPr marL="342900" indent="0" algn="ctr" defTabSz="342900" rtl="0" eaLnBrk="1" latinLnBrk="0" hangingPunct="1">
              <a:spcBef>
                <a:spcPct val="20000"/>
              </a:spcBef>
              <a:buFont typeface="Arial"/>
              <a:buNone/>
              <a:defRPr sz="2100" kern="1200">
                <a:solidFill>
                  <a:schemeClr val="tx1">
                    <a:tint val="75000"/>
                  </a:schemeClr>
                </a:solidFill>
                <a:latin typeface="+mn-lt"/>
                <a:ea typeface="+mn-ea"/>
                <a:cs typeface="+mn-cs"/>
              </a:defRPr>
            </a:lvl2pPr>
            <a:lvl3pPr marL="685800" indent="0" algn="ctr" defTabSz="3429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0287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4pPr>
            <a:lvl5pPr marL="13716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n-GB" sz="1867" dirty="0"/>
              <a:t>Workplace</a:t>
            </a:r>
            <a:endParaRPr lang="en-US" sz="1867" dirty="0"/>
          </a:p>
        </p:txBody>
      </p:sp>
      <p:sp>
        <p:nvSpPr>
          <p:cNvPr id="26" name="Rectangle 25">
            <a:extLst>
              <a:ext uri="{FF2B5EF4-FFF2-40B4-BE49-F238E27FC236}">
                <a16:creationId xmlns:a16="http://schemas.microsoft.com/office/drawing/2014/main" id="{910DF8FB-7FDD-43E6-9128-38AE71389C51}"/>
              </a:ext>
            </a:extLst>
          </p:cNvPr>
          <p:cNvSpPr/>
          <p:nvPr/>
        </p:nvSpPr>
        <p:spPr>
          <a:xfrm>
            <a:off x="998118" y="1169840"/>
            <a:ext cx="1735140" cy="2089128"/>
          </a:xfrm>
          <a:prstGeom prst="rect">
            <a:avLst/>
          </a:prstGeom>
          <a:solidFill>
            <a:srgbClr val="0F1C4E">
              <a:alpha val="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27" name="Straight Connector 26">
            <a:extLst>
              <a:ext uri="{FF2B5EF4-FFF2-40B4-BE49-F238E27FC236}">
                <a16:creationId xmlns:a16="http://schemas.microsoft.com/office/drawing/2014/main" id="{26F75094-DA97-4A24-BA2C-5B5F39F0027C}"/>
              </a:ext>
            </a:extLst>
          </p:cNvPr>
          <p:cNvCxnSpPr>
            <a:cxnSpLocks/>
          </p:cNvCxnSpPr>
          <p:nvPr/>
        </p:nvCxnSpPr>
        <p:spPr>
          <a:xfrm>
            <a:off x="981076" y="1169840"/>
            <a:ext cx="4661" cy="2103907"/>
          </a:xfrm>
          <a:prstGeom prst="line">
            <a:avLst/>
          </a:prstGeom>
          <a:ln w="9525" cap="sq">
            <a:solidFill>
              <a:srgbClr val="0F1C4E"/>
            </a:solidFill>
            <a:prstDash val="sysDash"/>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C5B0EF20-8FB4-4CC5-AB03-1623872A2147}"/>
              </a:ext>
            </a:extLst>
          </p:cNvPr>
          <p:cNvCxnSpPr>
            <a:cxnSpLocks/>
          </p:cNvCxnSpPr>
          <p:nvPr/>
        </p:nvCxnSpPr>
        <p:spPr>
          <a:xfrm>
            <a:off x="4888095" y="1176765"/>
            <a:ext cx="4661" cy="2103907"/>
          </a:xfrm>
          <a:prstGeom prst="line">
            <a:avLst/>
          </a:prstGeom>
          <a:ln w="9525" cap="sq">
            <a:solidFill>
              <a:srgbClr val="0F1C4E"/>
            </a:solidFill>
            <a:prstDash val="sysDash"/>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87C7BE4C-E669-4D10-A253-5BA114666560}"/>
              </a:ext>
            </a:extLst>
          </p:cNvPr>
          <p:cNvCxnSpPr>
            <a:cxnSpLocks/>
          </p:cNvCxnSpPr>
          <p:nvPr/>
        </p:nvCxnSpPr>
        <p:spPr>
          <a:xfrm>
            <a:off x="5216403" y="1169840"/>
            <a:ext cx="4661" cy="2103907"/>
          </a:xfrm>
          <a:prstGeom prst="line">
            <a:avLst/>
          </a:prstGeom>
          <a:ln w="9525" cap="sq">
            <a:solidFill>
              <a:srgbClr val="0F1C4E"/>
            </a:solidFill>
            <a:prstDash val="sysDash"/>
          </a:ln>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id="{2F80D737-9C95-4193-B529-74610ABAA190}"/>
              </a:ext>
            </a:extLst>
          </p:cNvPr>
          <p:cNvSpPr/>
          <p:nvPr/>
        </p:nvSpPr>
        <p:spPr>
          <a:xfrm>
            <a:off x="4897418" y="1184155"/>
            <a:ext cx="323647" cy="2089128"/>
          </a:xfrm>
          <a:prstGeom prst="rect">
            <a:avLst/>
          </a:prstGeom>
          <a:solidFill>
            <a:srgbClr val="0F1C4E">
              <a:alpha val="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31" name="Straight Connector 30">
            <a:extLst>
              <a:ext uri="{FF2B5EF4-FFF2-40B4-BE49-F238E27FC236}">
                <a16:creationId xmlns:a16="http://schemas.microsoft.com/office/drawing/2014/main" id="{76012666-057C-416F-BDB7-2AE266288C28}"/>
              </a:ext>
            </a:extLst>
          </p:cNvPr>
          <p:cNvCxnSpPr>
            <a:cxnSpLocks/>
          </p:cNvCxnSpPr>
          <p:nvPr/>
        </p:nvCxnSpPr>
        <p:spPr>
          <a:xfrm>
            <a:off x="2737670" y="1168219"/>
            <a:ext cx="4661" cy="2103907"/>
          </a:xfrm>
          <a:prstGeom prst="line">
            <a:avLst/>
          </a:prstGeom>
          <a:ln w="9525" cap="sq">
            <a:solidFill>
              <a:srgbClr val="0F1C4E"/>
            </a:solidFill>
            <a:prstDash val="sysDash"/>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FF73361F-A0BB-42D3-B1B8-99252AAC1E4A}"/>
              </a:ext>
            </a:extLst>
          </p:cNvPr>
          <p:cNvCxnSpPr>
            <a:cxnSpLocks/>
          </p:cNvCxnSpPr>
          <p:nvPr/>
        </p:nvCxnSpPr>
        <p:spPr>
          <a:xfrm>
            <a:off x="5635547" y="1145017"/>
            <a:ext cx="4661" cy="2103907"/>
          </a:xfrm>
          <a:prstGeom prst="line">
            <a:avLst/>
          </a:prstGeom>
          <a:ln w="9525" cap="sq">
            <a:solidFill>
              <a:srgbClr val="0F1C4E"/>
            </a:solidFill>
            <a:prstDash val="sysDash"/>
          </a:ln>
        </p:spPr>
        <p:style>
          <a:lnRef idx="2">
            <a:schemeClr val="accent1"/>
          </a:lnRef>
          <a:fillRef idx="0">
            <a:schemeClr val="accent1"/>
          </a:fillRef>
          <a:effectRef idx="1">
            <a:schemeClr val="accent1"/>
          </a:effectRef>
          <a:fontRef idx="minor">
            <a:schemeClr val="tx1"/>
          </a:fontRef>
        </p:style>
      </p:cxnSp>
      <p:sp>
        <p:nvSpPr>
          <p:cNvPr id="33" name="Rectangle 32">
            <a:extLst>
              <a:ext uri="{FF2B5EF4-FFF2-40B4-BE49-F238E27FC236}">
                <a16:creationId xmlns:a16="http://schemas.microsoft.com/office/drawing/2014/main" id="{CC1CE8CF-638D-4729-A532-EB348829E1CF}"/>
              </a:ext>
            </a:extLst>
          </p:cNvPr>
          <p:cNvSpPr/>
          <p:nvPr/>
        </p:nvSpPr>
        <p:spPr>
          <a:xfrm>
            <a:off x="5647928" y="1168219"/>
            <a:ext cx="94673" cy="2089128"/>
          </a:xfrm>
          <a:prstGeom prst="rect">
            <a:avLst/>
          </a:prstGeom>
          <a:solidFill>
            <a:srgbClr val="0F1C4E">
              <a:alpha val="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34" name="Picture 33">
            <a:extLst>
              <a:ext uri="{FF2B5EF4-FFF2-40B4-BE49-F238E27FC236}">
                <a16:creationId xmlns:a16="http://schemas.microsoft.com/office/drawing/2014/main" id="{7A9046C7-DAC3-4F51-BF61-01BFD386C776}"/>
              </a:ext>
            </a:extLst>
          </p:cNvPr>
          <p:cNvPicPr>
            <a:picLocks noChangeAspect="1"/>
          </p:cNvPicPr>
          <p:nvPr/>
        </p:nvPicPr>
        <p:blipFill rotWithShape="1">
          <a:blip r:embed="rId3"/>
          <a:srcRect l="-1" t="23111" r="-11444" b="18402"/>
          <a:stretch/>
        </p:blipFill>
        <p:spPr>
          <a:xfrm>
            <a:off x="3351345" y="4105634"/>
            <a:ext cx="192136" cy="236167"/>
          </a:xfrm>
          <a:prstGeom prst="rect">
            <a:avLst/>
          </a:prstGeom>
        </p:spPr>
      </p:pic>
      <p:sp>
        <p:nvSpPr>
          <p:cNvPr id="35" name="TextBox 34">
            <a:extLst>
              <a:ext uri="{FF2B5EF4-FFF2-40B4-BE49-F238E27FC236}">
                <a16:creationId xmlns:a16="http://schemas.microsoft.com/office/drawing/2014/main" id="{EE47CB3A-E7C4-4C25-A867-3BBC7DEA53A2}"/>
              </a:ext>
            </a:extLst>
          </p:cNvPr>
          <p:cNvSpPr txBox="1"/>
          <p:nvPr/>
        </p:nvSpPr>
        <p:spPr>
          <a:xfrm>
            <a:off x="3503175" y="3931582"/>
            <a:ext cx="1601543" cy="461665"/>
          </a:xfrm>
          <a:prstGeom prst="rect">
            <a:avLst/>
          </a:prstGeom>
          <a:noFill/>
        </p:spPr>
        <p:txBody>
          <a:bodyPr wrap="square" rtlCol="0">
            <a:spAutoFit/>
          </a:bodyPr>
          <a:lstStyle/>
          <a:p>
            <a:r>
              <a:rPr lang="en-GB" sz="1200">
                <a:solidFill>
                  <a:schemeClr val="tx1">
                    <a:lumMod val="65000"/>
                    <a:lumOff val="35000"/>
                  </a:schemeClr>
                </a:solidFill>
              </a:rPr>
              <a:t>National</a:t>
            </a:r>
            <a:r>
              <a:rPr lang="en-GB" sz="2400"/>
              <a:t> </a:t>
            </a:r>
            <a:r>
              <a:rPr lang="en-GB" sz="1200">
                <a:solidFill>
                  <a:schemeClr val="tx1">
                    <a:lumMod val="65000"/>
                    <a:lumOff val="35000"/>
                  </a:schemeClr>
                </a:solidFill>
              </a:rPr>
              <a:t>Lockdown</a:t>
            </a:r>
            <a:endParaRPr lang="en-US" sz="1200">
              <a:solidFill>
                <a:schemeClr val="tx1">
                  <a:lumMod val="65000"/>
                  <a:lumOff val="35000"/>
                </a:schemeClr>
              </a:solidFill>
            </a:endParaRPr>
          </a:p>
        </p:txBody>
      </p:sp>
      <p:sp>
        <p:nvSpPr>
          <p:cNvPr id="39" name="Content Placeholder 2">
            <a:extLst>
              <a:ext uri="{FF2B5EF4-FFF2-40B4-BE49-F238E27FC236}">
                <a16:creationId xmlns:a16="http://schemas.microsoft.com/office/drawing/2014/main" id="{CC6AA8A9-F7D7-49C3-B9AD-3DF464FD09C8}"/>
              </a:ext>
            </a:extLst>
          </p:cNvPr>
          <p:cNvSpPr txBox="1">
            <a:spLocks/>
          </p:cNvSpPr>
          <p:nvPr/>
        </p:nvSpPr>
        <p:spPr>
          <a:xfrm>
            <a:off x="-6490" y="4688533"/>
            <a:ext cx="6040767" cy="1218660"/>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Clr>
                <a:schemeClr val="accent1"/>
              </a:buClr>
              <a:buSzPct val="120000"/>
              <a:buFont typeface="Source Sans Pro Light" pitchFamily="34" charset="0"/>
              <a:buChar char="‒"/>
              <a:defRPr sz="2800" kern="1200">
                <a:solidFill>
                  <a:schemeClr val="tx2"/>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Clr>
                <a:schemeClr val="accent1"/>
              </a:buClr>
              <a:buSzPct val="120000"/>
              <a:buFont typeface="Source Sans Pro Light" pitchFamily="34" charset="0"/>
              <a:buChar char="‒"/>
              <a:defRPr sz="2400" kern="1200">
                <a:solidFill>
                  <a:schemeClr val="tx2"/>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Clr>
                <a:schemeClr val="accent1"/>
              </a:buClr>
              <a:buSzPct val="120000"/>
              <a:buFont typeface="Source Sans Pro Light" pitchFamily="34" charset="0"/>
              <a:buChar char="‒"/>
              <a:defRPr sz="2000" kern="1200">
                <a:solidFill>
                  <a:schemeClr val="tx2"/>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Clr>
                <a:schemeClr val="accent1"/>
              </a:buClr>
              <a:buSzPct val="120000"/>
              <a:buFont typeface="Source Sans Pro Light" pitchFamily="34" charset="0"/>
              <a:buChar char="‒"/>
              <a:defRPr sz="1800" kern="1200">
                <a:solidFill>
                  <a:schemeClr val="tx2"/>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Clr>
                <a:schemeClr val="accent1"/>
              </a:buClr>
              <a:buSzPct val="120000"/>
              <a:buFont typeface="Source Sans Pro Light" pitchFamily="34" charset="0"/>
              <a:buChar char="‒"/>
              <a:defRPr sz="1800" kern="1200">
                <a:solidFill>
                  <a:schemeClr val="tx2"/>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Arial" panose="020B0604020202020204" pitchFamily="34" charset="0"/>
              <a:buChar char="•"/>
            </a:pPr>
            <a:r>
              <a:rPr lang="en-GB" sz="1600" dirty="0">
                <a:solidFill>
                  <a:srgbClr val="0F1C4E"/>
                </a:solidFill>
                <a:latin typeface="Arial" panose="020B0604020202020204" pitchFamily="34" charset="0"/>
                <a:cs typeface="Arial" panose="020B0604020202020204" pitchFamily="34" charset="0"/>
              </a:rPr>
              <a:t>Usage of transit stations shows is relatively similar between the HEY LEP area and national.</a:t>
            </a:r>
          </a:p>
          <a:p>
            <a:pPr algn="just">
              <a:buFont typeface="Arial" panose="020B0604020202020204" pitchFamily="34" charset="0"/>
              <a:buChar char="•"/>
            </a:pPr>
            <a:r>
              <a:rPr lang="en-GB" sz="1600" dirty="0">
                <a:solidFill>
                  <a:srgbClr val="0F1C4E"/>
                </a:solidFill>
                <a:latin typeface="Arial" panose="020B0604020202020204" pitchFamily="34" charset="0"/>
                <a:cs typeface="Arial" panose="020B0604020202020204" pitchFamily="34" charset="0"/>
              </a:rPr>
              <a:t>As of October 2021, usage of transit appears to have plateaued at around 20% less than the pre-pandemic benchmark for Hull and East Yorkshire (26% nationally). This likely reflects robust trends of remote working.</a:t>
            </a:r>
          </a:p>
        </p:txBody>
      </p:sp>
      <p:sp>
        <p:nvSpPr>
          <p:cNvPr id="41" name="Content Placeholder 2">
            <a:extLst>
              <a:ext uri="{FF2B5EF4-FFF2-40B4-BE49-F238E27FC236}">
                <a16:creationId xmlns:a16="http://schemas.microsoft.com/office/drawing/2014/main" id="{CC324ED3-6781-4BD6-9517-0A49ECE3768B}"/>
              </a:ext>
            </a:extLst>
          </p:cNvPr>
          <p:cNvSpPr txBox="1">
            <a:spLocks/>
          </p:cNvSpPr>
          <p:nvPr/>
        </p:nvSpPr>
        <p:spPr>
          <a:xfrm>
            <a:off x="6155229" y="4478935"/>
            <a:ext cx="6036772" cy="1826084"/>
          </a:xfrm>
          <a:prstGeom prst="rect">
            <a:avLst/>
          </a:prstGeom>
        </p:spPr>
        <p:txBody>
          <a:bodyPr vert="horz" lIns="121920" tIns="60960" rIns="121920" bIns="60960" rtlCol="0">
            <a:noAutofit/>
          </a:bodyPr>
          <a:lstStyle>
            <a:lvl1pPr marL="0" indent="0" algn="ctr" defTabSz="342900" rtl="0" eaLnBrk="1" latinLnBrk="0" hangingPunct="1">
              <a:lnSpc>
                <a:spcPct val="80000"/>
              </a:lnSpc>
              <a:spcBef>
                <a:spcPct val="20000"/>
              </a:spcBef>
              <a:buFont typeface="Arial"/>
              <a:buNone/>
              <a:defRPr sz="3000" b="1" i="0" kern="1200">
                <a:solidFill>
                  <a:srgbClr val="0F1C4E"/>
                </a:solidFill>
                <a:latin typeface="+mj-lt"/>
                <a:ea typeface="+mn-ea"/>
                <a:cs typeface="Futura Condensed"/>
              </a:defRPr>
            </a:lvl1pPr>
            <a:lvl2pPr marL="342900" indent="0" algn="ctr" defTabSz="342900" rtl="0" eaLnBrk="1" latinLnBrk="0" hangingPunct="1">
              <a:spcBef>
                <a:spcPct val="20000"/>
              </a:spcBef>
              <a:buFont typeface="Arial"/>
              <a:buNone/>
              <a:defRPr sz="2100" kern="1200">
                <a:solidFill>
                  <a:schemeClr val="tx1">
                    <a:tint val="75000"/>
                  </a:schemeClr>
                </a:solidFill>
                <a:latin typeface="+mn-lt"/>
                <a:ea typeface="+mn-ea"/>
                <a:cs typeface="+mn-cs"/>
              </a:defRPr>
            </a:lvl2pPr>
            <a:lvl3pPr marL="685800" indent="0" algn="ctr" defTabSz="3429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0287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4pPr>
            <a:lvl5pPr marL="13716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pPr marL="285750" indent="-285750" algn="just">
              <a:buFont typeface="Arial" panose="020B0604020202020204" pitchFamily="34" charset="0"/>
              <a:buChar char="•"/>
            </a:pPr>
            <a:r>
              <a:rPr lang="en-GB" sz="1600" b="0" dirty="0">
                <a:latin typeface="Arial" panose="020B0604020202020204" pitchFamily="34" charset="0"/>
                <a:cs typeface="Arial" panose="020B0604020202020204" pitchFamily="34" charset="0"/>
              </a:rPr>
              <a:t>Since the start of lockdown the national levels of workplace mobility have been approximately 8% more impacted compared to Hull and East Yorkshire. This showing that more people in the LEP area have been travelling to work compared to the national level. </a:t>
            </a:r>
          </a:p>
          <a:p>
            <a:pPr marL="285750" indent="-285750" algn="just">
              <a:buFont typeface="Arial" panose="020B0604020202020204" pitchFamily="34" charset="0"/>
              <a:buChar char="•"/>
            </a:pPr>
            <a:r>
              <a:rPr lang="en-GB" sz="1600" b="0" dirty="0">
                <a:latin typeface="Arial" panose="020B0604020202020204" pitchFamily="34" charset="0"/>
                <a:cs typeface="Arial" panose="020B0604020202020204" pitchFamily="34" charset="0"/>
              </a:rPr>
              <a:t>As of October 2021, however, movement of people to workplaces remains well below the pre-pandemic benchmark.</a:t>
            </a:r>
          </a:p>
        </p:txBody>
      </p:sp>
      <p:sp>
        <p:nvSpPr>
          <p:cNvPr id="42" name="TextBox 41">
            <a:extLst>
              <a:ext uri="{FF2B5EF4-FFF2-40B4-BE49-F238E27FC236}">
                <a16:creationId xmlns:a16="http://schemas.microsoft.com/office/drawing/2014/main" id="{182B203F-FD9F-4829-8DA1-F7A5E20909EE}"/>
              </a:ext>
            </a:extLst>
          </p:cNvPr>
          <p:cNvSpPr txBox="1"/>
          <p:nvPr/>
        </p:nvSpPr>
        <p:spPr>
          <a:xfrm>
            <a:off x="6123177" y="6429612"/>
            <a:ext cx="3125607" cy="432317"/>
          </a:xfrm>
          <a:prstGeom prst="rect">
            <a:avLst/>
          </a:prstGeom>
          <a:noFill/>
        </p:spPr>
        <p:txBody>
          <a:bodyPr vert="horz" wrap="none" lIns="121920" tIns="60960" rIns="121920" bIns="60960" rtlCol="0" anchor="ctr">
            <a:normAutofit/>
          </a:bodyPr>
          <a:lstStyle/>
          <a:p>
            <a:r>
              <a:rPr lang="en-GB" sz="1200">
                <a:solidFill>
                  <a:srgbClr val="0F1C4E"/>
                </a:solidFill>
              </a:rPr>
              <a:t>Source: Google Mobility data, Hatch analysis</a:t>
            </a:r>
            <a:endParaRPr lang="en-US" sz="1200">
              <a:solidFill>
                <a:srgbClr val="0F1C4E"/>
              </a:solidFill>
            </a:endParaRPr>
          </a:p>
        </p:txBody>
      </p:sp>
      <p:sp>
        <p:nvSpPr>
          <p:cNvPr id="43" name="Text Placeholder 9">
            <a:extLst>
              <a:ext uri="{FF2B5EF4-FFF2-40B4-BE49-F238E27FC236}">
                <a16:creationId xmlns:a16="http://schemas.microsoft.com/office/drawing/2014/main" id="{61DB8AE4-9A49-4304-A361-C9D337FE7ACA}"/>
              </a:ext>
            </a:extLst>
          </p:cNvPr>
          <p:cNvSpPr txBox="1">
            <a:spLocks/>
          </p:cNvSpPr>
          <p:nvPr/>
        </p:nvSpPr>
        <p:spPr>
          <a:xfrm>
            <a:off x="106680" y="99968"/>
            <a:ext cx="802520" cy="724776"/>
          </a:xfrm>
          <a:prstGeom prst="rect">
            <a:avLst/>
          </a:prstGeom>
        </p:spPr>
        <p:txBody>
          <a:bodyPr vert="horz" lIns="121920" tIns="60960" rIns="121920" bIns="60960" rtlCol="0" anchor="t">
            <a:normAutofit/>
          </a:bodyPr>
          <a:lstStyle>
            <a:lvl1pPr marL="0" indent="0" algn="l" defTabSz="342900" rtl="0" eaLnBrk="1" latinLnBrk="0" hangingPunct="1">
              <a:spcBef>
                <a:spcPct val="20000"/>
              </a:spcBef>
              <a:buFontTx/>
              <a:buNone/>
              <a:defRPr sz="1800" b="1" kern="1200">
                <a:solidFill>
                  <a:srgbClr val="0F1C4E"/>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endParaRPr lang="en-US" sz="1600" b="0" dirty="0"/>
          </a:p>
        </p:txBody>
      </p:sp>
      <p:pic>
        <p:nvPicPr>
          <p:cNvPr id="38" name="Picture 37">
            <a:extLst>
              <a:ext uri="{FF2B5EF4-FFF2-40B4-BE49-F238E27FC236}">
                <a16:creationId xmlns:a16="http://schemas.microsoft.com/office/drawing/2014/main" id="{32DDDE80-C9F4-4EB4-A00F-61668C57AA33}"/>
              </a:ext>
            </a:extLst>
          </p:cNvPr>
          <p:cNvPicPr>
            <a:picLocks noChangeAspect="1"/>
          </p:cNvPicPr>
          <p:nvPr/>
        </p:nvPicPr>
        <p:blipFill>
          <a:blip r:embed="rId4"/>
          <a:stretch>
            <a:fillRect/>
          </a:stretch>
        </p:blipFill>
        <p:spPr>
          <a:xfrm>
            <a:off x="204935" y="950807"/>
            <a:ext cx="5829341" cy="3737727"/>
          </a:xfrm>
          <a:prstGeom prst="rect">
            <a:avLst/>
          </a:prstGeom>
        </p:spPr>
      </p:pic>
      <p:sp>
        <p:nvSpPr>
          <p:cNvPr id="40" name="Rectangle 39">
            <a:extLst>
              <a:ext uri="{FF2B5EF4-FFF2-40B4-BE49-F238E27FC236}">
                <a16:creationId xmlns:a16="http://schemas.microsoft.com/office/drawing/2014/main" id="{75262E9C-9C3F-47E7-9D42-0B6DE2D794CF}"/>
              </a:ext>
            </a:extLst>
          </p:cNvPr>
          <p:cNvSpPr/>
          <p:nvPr/>
        </p:nvSpPr>
        <p:spPr>
          <a:xfrm>
            <a:off x="937337" y="1879172"/>
            <a:ext cx="921063" cy="2089128"/>
          </a:xfrm>
          <a:prstGeom prst="rect">
            <a:avLst/>
          </a:prstGeom>
          <a:solidFill>
            <a:srgbClr val="0F1C4E">
              <a:alpha val="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44" name="Straight Connector 43">
            <a:extLst>
              <a:ext uri="{FF2B5EF4-FFF2-40B4-BE49-F238E27FC236}">
                <a16:creationId xmlns:a16="http://schemas.microsoft.com/office/drawing/2014/main" id="{A1C47E0A-2F6C-4D00-B741-8E9A87392ADE}"/>
              </a:ext>
            </a:extLst>
          </p:cNvPr>
          <p:cNvCxnSpPr>
            <a:cxnSpLocks/>
          </p:cNvCxnSpPr>
          <p:nvPr/>
        </p:nvCxnSpPr>
        <p:spPr>
          <a:xfrm>
            <a:off x="928263" y="1871783"/>
            <a:ext cx="4661" cy="2103907"/>
          </a:xfrm>
          <a:prstGeom prst="line">
            <a:avLst/>
          </a:prstGeom>
          <a:ln w="9525" cap="sq">
            <a:solidFill>
              <a:srgbClr val="FFFF00"/>
            </a:solidFill>
            <a:prstDash val="sysDash"/>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6C239E25-307A-4718-83CB-77576BC8F7B7}"/>
              </a:ext>
            </a:extLst>
          </p:cNvPr>
          <p:cNvCxnSpPr>
            <a:cxnSpLocks/>
          </p:cNvCxnSpPr>
          <p:nvPr/>
        </p:nvCxnSpPr>
        <p:spPr>
          <a:xfrm>
            <a:off x="1872632" y="1900449"/>
            <a:ext cx="4661" cy="2103907"/>
          </a:xfrm>
          <a:prstGeom prst="line">
            <a:avLst/>
          </a:prstGeom>
          <a:ln w="9525" cap="sq">
            <a:solidFill>
              <a:srgbClr val="FFFF00"/>
            </a:solidFill>
            <a:prstDash val="sysDash"/>
          </a:ln>
        </p:spPr>
        <p:style>
          <a:lnRef idx="2">
            <a:schemeClr val="accent1"/>
          </a:lnRef>
          <a:fillRef idx="0">
            <a:schemeClr val="accent1"/>
          </a:fillRef>
          <a:effectRef idx="1">
            <a:schemeClr val="accent1"/>
          </a:effectRef>
          <a:fontRef idx="minor">
            <a:schemeClr val="tx1"/>
          </a:fontRef>
        </p:style>
      </p:cxnSp>
      <p:sp>
        <p:nvSpPr>
          <p:cNvPr id="46" name="Rectangle 45">
            <a:extLst>
              <a:ext uri="{FF2B5EF4-FFF2-40B4-BE49-F238E27FC236}">
                <a16:creationId xmlns:a16="http://schemas.microsoft.com/office/drawing/2014/main" id="{037F45BF-4E28-4945-B27E-B9511F7CF021}"/>
              </a:ext>
            </a:extLst>
          </p:cNvPr>
          <p:cNvSpPr/>
          <p:nvPr/>
        </p:nvSpPr>
        <p:spPr>
          <a:xfrm>
            <a:off x="2864234" y="1900449"/>
            <a:ext cx="300589" cy="2089128"/>
          </a:xfrm>
          <a:prstGeom prst="rect">
            <a:avLst/>
          </a:prstGeom>
          <a:solidFill>
            <a:srgbClr val="0F1C4E">
              <a:alpha val="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47" name="Straight Connector 46">
            <a:extLst>
              <a:ext uri="{FF2B5EF4-FFF2-40B4-BE49-F238E27FC236}">
                <a16:creationId xmlns:a16="http://schemas.microsoft.com/office/drawing/2014/main" id="{16A4D11E-7B74-485F-AD49-6527E1549904}"/>
              </a:ext>
            </a:extLst>
          </p:cNvPr>
          <p:cNvCxnSpPr>
            <a:cxnSpLocks/>
          </p:cNvCxnSpPr>
          <p:nvPr/>
        </p:nvCxnSpPr>
        <p:spPr>
          <a:xfrm>
            <a:off x="2855160" y="1893060"/>
            <a:ext cx="4661" cy="2103907"/>
          </a:xfrm>
          <a:prstGeom prst="line">
            <a:avLst/>
          </a:prstGeom>
          <a:ln w="9525" cap="sq">
            <a:solidFill>
              <a:srgbClr val="FFFF00"/>
            </a:solidFill>
            <a:prstDash val="sysDash"/>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9E3A4744-271E-46B7-B098-C8B498F84681}"/>
              </a:ext>
            </a:extLst>
          </p:cNvPr>
          <p:cNvCxnSpPr>
            <a:cxnSpLocks/>
          </p:cNvCxnSpPr>
          <p:nvPr/>
        </p:nvCxnSpPr>
        <p:spPr>
          <a:xfrm>
            <a:off x="3176251" y="1857168"/>
            <a:ext cx="4661" cy="2103907"/>
          </a:xfrm>
          <a:prstGeom prst="line">
            <a:avLst/>
          </a:prstGeom>
          <a:ln w="9525" cap="sq">
            <a:solidFill>
              <a:srgbClr val="FFFF00"/>
            </a:solidFill>
            <a:prstDash val="sysDash"/>
          </a:ln>
        </p:spPr>
        <p:style>
          <a:lnRef idx="2">
            <a:schemeClr val="accent1"/>
          </a:lnRef>
          <a:fillRef idx="0">
            <a:schemeClr val="accent1"/>
          </a:fillRef>
          <a:effectRef idx="1">
            <a:schemeClr val="accent1"/>
          </a:effectRef>
          <a:fontRef idx="minor">
            <a:schemeClr val="tx1"/>
          </a:fontRef>
        </p:style>
      </p:cxnSp>
      <p:sp>
        <p:nvSpPr>
          <p:cNvPr id="49" name="Rectangle 48">
            <a:extLst>
              <a:ext uri="{FF2B5EF4-FFF2-40B4-BE49-F238E27FC236}">
                <a16:creationId xmlns:a16="http://schemas.microsoft.com/office/drawing/2014/main" id="{0BB360E4-22E4-4D0B-9783-4D3477146D80}"/>
              </a:ext>
            </a:extLst>
          </p:cNvPr>
          <p:cNvSpPr/>
          <p:nvPr/>
        </p:nvSpPr>
        <p:spPr>
          <a:xfrm>
            <a:off x="3270835" y="1900449"/>
            <a:ext cx="936621" cy="2089128"/>
          </a:xfrm>
          <a:prstGeom prst="rect">
            <a:avLst/>
          </a:prstGeom>
          <a:solidFill>
            <a:srgbClr val="0F1C4E">
              <a:alpha val="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50" name="Straight Connector 49">
            <a:extLst>
              <a:ext uri="{FF2B5EF4-FFF2-40B4-BE49-F238E27FC236}">
                <a16:creationId xmlns:a16="http://schemas.microsoft.com/office/drawing/2014/main" id="{14E4837F-CC69-49E0-B25C-ADD5CDC2B057}"/>
              </a:ext>
            </a:extLst>
          </p:cNvPr>
          <p:cNvCxnSpPr>
            <a:cxnSpLocks/>
          </p:cNvCxnSpPr>
          <p:nvPr/>
        </p:nvCxnSpPr>
        <p:spPr>
          <a:xfrm>
            <a:off x="4221258" y="1900449"/>
            <a:ext cx="4661" cy="2103907"/>
          </a:xfrm>
          <a:prstGeom prst="line">
            <a:avLst/>
          </a:prstGeom>
          <a:ln w="9525" cap="sq">
            <a:solidFill>
              <a:srgbClr val="FFFF00"/>
            </a:solidFill>
            <a:prstDash val="sysDash"/>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267B41F7-BA51-4016-9AEA-62FCB332ED92}"/>
              </a:ext>
            </a:extLst>
          </p:cNvPr>
          <p:cNvCxnSpPr>
            <a:cxnSpLocks/>
          </p:cNvCxnSpPr>
          <p:nvPr/>
        </p:nvCxnSpPr>
        <p:spPr>
          <a:xfrm>
            <a:off x="3282023" y="1885671"/>
            <a:ext cx="4661" cy="2103907"/>
          </a:xfrm>
          <a:prstGeom prst="line">
            <a:avLst/>
          </a:prstGeom>
          <a:ln w="9525" cap="sq">
            <a:solidFill>
              <a:srgbClr val="FFFF00"/>
            </a:solidFill>
            <a:prstDash val="sysDash"/>
          </a:ln>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8AA6C818-A3BF-47F5-8C89-CF2E8935ECCD}"/>
              </a:ext>
            </a:extLst>
          </p:cNvPr>
          <p:cNvPicPr>
            <a:picLocks noChangeAspect="1"/>
          </p:cNvPicPr>
          <p:nvPr/>
        </p:nvPicPr>
        <p:blipFill>
          <a:blip r:embed="rId5"/>
          <a:stretch>
            <a:fillRect/>
          </a:stretch>
        </p:blipFill>
        <p:spPr>
          <a:xfrm>
            <a:off x="6289159" y="697450"/>
            <a:ext cx="5829341" cy="3755004"/>
          </a:xfrm>
          <a:prstGeom prst="rect">
            <a:avLst/>
          </a:prstGeom>
        </p:spPr>
      </p:pic>
      <p:sp>
        <p:nvSpPr>
          <p:cNvPr id="52" name="Rectangle 51">
            <a:extLst>
              <a:ext uri="{FF2B5EF4-FFF2-40B4-BE49-F238E27FC236}">
                <a16:creationId xmlns:a16="http://schemas.microsoft.com/office/drawing/2014/main" id="{FE481E7D-D647-4E70-9AA4-9C60E8E15141}"/>
              </a:ext>
            </a:extLst>
          </p:cNvPr>
          <p:cNvSpPr/>
          <p:nvPr/>
        </p:nvSpPr>
        <p:spPr>
          <a:xfrm>
            <a:off x="6915285" y="1532989"/>
            <a:ext cx="921063" cy="2089128"/>
          </a:xfrm>
          <a:prstGeom prst="rect">
            <a:avLst/>
          </a:prstGeom>
          <a:solidFill>
            <a:srgbClr val="0F1C4E">
              <a:alpha val="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53" name="Straight Connector 52">
            <a:extLst>
              <a:ext uri="{FF2B5EF4-FFF2-40B4-BE49-F238E27FC236}">
                <a16:creationId xmlns:a16="http://schemas.microsoft.com/office/drawing/2014/main" id="{486552E6-F555-49DD-902F-CF5477A8FC9F}"/>
              </a:ext>
            </a:extLst>
          </p:cNvPr>
          <p:cNvCxnSpPr>
            <a:cxnSpLocks/>
          </p:cNvCxnSpPr>
          <p:nvPr/>
        </p:nvCxnSpPr>
        <p:spPr>
          <a:xfrm>
            <a:off x="6906211" y="1525600"/>
            <a:ext cx="4661" cy="2103907"/>
          </a:xfrm>
          <a:prstGeom prst="line">
            <a:avLst/>
          </a:prstGeom>
          <a:ln w="9525" cap="sq">
            <a:solidFill>
              <a:srgbClr val="FFFF00"/>
            </a:solidFill>
            <a:prstDash val="sysDash"/>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6017A33C-D839-4B06-B620-159292176D49}"/>
              </a:ext>
            </a:extLst>
          </p:cNvPr>
          <p:cNvCxnSpPr>
            <a:cxnSpLocks/>
          </p:cNvCxnSpPr>
          <p:nvPr/>
        </p:nvCxnSpPr>
        <p:spPr>
          <a:xfrm>
            <a:off x="7850580" y="1554267"/>
            <a:ext cx="4661" cy="2103907"/>
          </a:xfrm>
          <a:prstGeom prst="line">
            <a:avLst/>
          </a:prstGeom>
          <a:ln w="9525" cap="sq">
            <a:solidFill>
              <a:srgbClr val="FFFF00"/>
            </a:solidFill>
            <a:prstDash val="sysDash"/>
          </a:ln>
        </p:spPr>
        <p:style>
          <a:lnRef idx="2">
            <a:schemeClr val="accent1"/>
          </a:lnRef>
          <a:fillRef idx="0">
            <a:schemeClr val="accent1"/>
          </a:fillRef>
          <a:effectRef idx="1">
            <a:schemeClr val="accent1"/>
          </a:effectRef>
          <a:fontRef idx="minor">
            <a:schemeClr val="tx1"/>
          </a:fontRef>
        </p:style>
      </p:cxnSp>
      <p:sp>
        <p:nvSpPr>
          <p:cNvPr id="55" name="Rectangle 54">
            <a:extLst>
              <a:ext uri="{FF2B5EF4-FFF2-40B4-BE49-F238E27FC236}">
                <a16:creationId xmlns:a16="http://schemas.microsoft.com/office/drawing/2014/main" id="{CFC8DD77-5133-4BE2-87AD-561CEDC5DE51}"/>
              </a:ext>
            </a:extLst>
          </p:cNvPr>
          <p:cNvSpPr/>
          <p:nvPr/>
        </p:nvSpPr>
        <p:spPr>
          <a:xfrm>
            <a:off x="8842182" y="1554267"/>
            <a:ext cx="300589" cy="2089128"/>
          </a:xfrm>
          <a:prstGeom prst="rect">
            <a:avLst/>
          </a:prstGeom>
          <a:solidFill>
            <a:srgbClr val="0F1C4E">
              <a:alpha val="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56" name="Straight Connector 55">
            <a:extLst>
              <a:ext uri="{FF2B5EF4-FFF2-40B4-BE49-F238E27FC236}">
                <a16:creationId xmlns:a16="http://schemas.microsoft.com/office/drawing/2014/main" id="{FFB38C6A-8386-4365-8D45-2312E3D861F7}"/>
              </a:ext>
            </a:extLst>
          </p:cNvPr>
          <p:cNvCxnSpPr>
            <a:cxnSpLocks/>
          </p:cNvCxnSpPr>
          <p:nvPr/>
        </p:nvCxnSpPr>
        <p:spPr>
          <a:xfrm>
            <a:off x="8833108" y="1546877"/>
            <a:ext cx="4661" cy="2103907"/>
          </a:xfrm>
          <a:prstGeom prst="line">
            <a:avLst/>
          </a:prstGeom>
          <a:ln w="9525" cap="sq">
            <a:solidFill>
              <a:srgbClr val="FFFF00"/>
            </a:solidFill>
            <a:prstDash val="sysDash"/>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3542CC89-246B-49D4-9B47-53AC8D5E245E}"/>
              </a:ext>
            </a:extLst>
          </p:cNvPr>
          <p:cNvCxnSpPr>
            <a:cxnSpLocks/>
          </p:cNvCxnSpPr>
          <p:nvPr/>
        </p:nvCxnSpPr>
        <p:spPr>
          <a:xfrm>
            <a:off x="9154199" y="1510985"/>
            <a:ext cx="4661" cy="2103907"/>
          </a:xfrm>
          <a:prstGeom prst="line">
            <a:avLst/>
          </a:prstGeom>
          <a:ln w="9525" cap="sq">
            <a:solidFill>
              <a:srgbClr val="FFFF00"/>
            </a:solidFill>
            <a:prstDash val="sysDash"/>
          </a:ln>
        </p:spPr>
        <p:style>
          <a:lnRef idx="2">
            <a:schemeClr val="accent1"/>
          </a:lnRef>
          <a:fillRef idx="0">
            <a:schemeClr val="accent1"/>
          </a:fillRef>
          <a:effectRef idx="1">
            <a:schemeClr val="accent1"/>
          </a:effectRef>
          <a:fontRef idx="minor">
            <a:schemeClr val="tx1"/>
          </a:fontRef>
        </p:style>
      </p:cxnSp>
      <p:sp>
        <p:nvSpPr>
          <p:cNvPr id="58" name="Rectangle 57">
            <a:extLst>
              <a:ext uri="{FF2B5EF4-FFF2-40B4-BE49-F238E27FC236}">
                <a16:creationId xmlns:a16="http://schemas.microsoft.com/office/drawing/2014/main" id="{6D47D8C4-2648-4776-A9F1-E4A1EBEEB889}"/>
              </a:ext>
            </a:extLst>
          </p:cNvPr>
          <p:cNvSpPr/>
          <p:nvPr/>
        </p:nvSpPr>
        <p:spPr>
          <a:xfrm>
            <a:off x="9248783" y="1554267"/>
            <a:ext cx="936621" cy="2089128"/>
          </a:xfrm>
          <a:prstGeom prst="rect">
            <a:avLst/>
          </a:prstGeom>
          <a:solidFill>
            <a:srgbClr val="0F1C4E">
              <a:alpha val="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59" name="Straight Connector 58">
            <a:extLst>
              <a:ext uri="{FF2B5EF4-FFF2-40B4-BE49-F238E27FC236}">
                <a16:creationId xmlns:a16="http://schemas.microsoft.com/office/drawing/2014/main" id="{BDBC16E6-DC87-4D61-8BD0-4B7B57948B51}"/>
              </a:ext>
            </a:extLst>
          </p:cNvPr>
          <p:cNvCxnSpPr>
            <a:cxnSpLocks/>
          </p:cNvCxnSpPr>
          <p:nvPr/>
        </p:nvCxnSpPr>
        <p:spPr>
          <a:xfrm>
            <a:off x="10199206" y="1554267"/>
            <a:ext cx="4661" cy="2103907"/>
          </a:xfrm>
          <a:prstGeom prst="line">
            <a:avLst/>
          </a:prstGeom>
          <a:ln w="9525" cap="sq">
            <a:solidFill>
              <a:srgbClr val="FFFF00"/>
            </a:solidFill>
            <a:prstDash val="sysDash"/>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06E7B169-095E-408F-B919-ED5A393AC163}"/>
              </a:ext>
            </a:extLst>
          </p:cNvPr>
          <p:cNvCxnSpPr>
            <a:cxnSpLocks/>
          </p:cNvCxnSpPr>
          <p:nvPr/>
        </p:nvCxnSpPr>
        <p:spPr>
          <a:xfrm>
            <a:off x="9259971" y="1539488"/>
            <a:ext cx="4661" cy="2103907"/>
          </a:xfrm>
          <a:prstGeom prst="line">
            <a:avLst/>
          </a:prstGeom>
          <a:ln w="9525" cap="sq">
            <a:solidFill>
              <a:srgbClr val="FFFF00"/>
            </a:solidFill>
            <a:prstDash val="sysDash"/>
          </a:ln>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C7E12101-0E22-4825-86C2-F13FA711B003}"/>
              </a:ext>
            </a:extLst>
          </p:cNvPr>
          <p:cNvSpPr txBox="1"/>
          <p:nvPr/>
        </p:nvSpPr>
        <p:spPr>
          <a:xfrm>
            <a:off x="3997329" y="4022023"/>
            <a:ext cx="1601543" cy="461665"/>
          </a:xfrm>
          <a:prstGeom prst="rect">
            <a:avLst/>
          </a:prstGeom>
          <a:noFill/>
        </p:spPr>
        <p:txBody>
          <a:bodyPr wrap="square" rtlCol="0">
            <a:spAutoFit/>
          </a:bodyPr>
          <a:lstStyle/>
          <a:p>
            <a:r>
              <a:rPr lang="en-GB" sz="1200">
                <a:solidFill>
                  <a:schemeClr val="tx1">
                    <a:lumMod val="65000"/>
                    <a:lumOff val="35000"/>
                  </a:schemeClr>
                </a:solidFill>
              </a:rPr>
              <a:t>National</a:t>
            </a:r>
            <a:r>
              <a:rPr lang="en-GB" sz="2400"/>
              <a:t> </a:t>
            </a:r>
            <a:r>
              <a:rPr lang="en-GB" sz="1200">
                <a:solidFill>
                  <a:schemeClr val="tx1">
                    <a:lumMod val="65000"/>
                    <a:lumOff val="35000"/>
                  </a:schemeClr>
                </a:solidFill>
              </a:rPr>
              <a:t>Lockdown</a:t>
            </a:r>
            <a:endParaRPr lang="en-US" sz="1200">
              <a:solidFill>
                <a:schemeClr val="tx1">
                  <a:lumMod val="65000"/>
                  <a:lumOff val="35000"/>
                </a:schemeClr>
              </a:solidFill>
            </a:endParaRPr>
          </a:p>
        </p:txBody>
      </p:sp>
      <p:pic>
        <p:nvPicPr>
          <p:cNvPr id="62" name="Picture 61">
            <a:extLst>
              <a:ext uri="{FF2B5EF4-FFF2-40B4-BE49-F238E27FC236}">
                <a16:creationId xmlns:a16="http://schemas.microsoft.com/office/drawing/2014/main" id="{AABEDF21-413B-4A71-BB54-C71BB032F425}"/>
              </a:ext>
            </a:extLst>
          </p:cNvPr>
          <p:cNvPicPr>
            <a:picLocks noChangeAspect="1"/>
          </p:cNvPicPr>
          <p:nvPr/>
        </p:nvPicPr>
        <p:blipFill>
          <a:blip r:embed="rId6"/>
          <a:stretch>
            <a:fillRect/>
          </a:stretch>
        </p:blipFill>
        <p:spPr>
          <a:xfrm>
            <a:off x="3728175" y="4163066"/>
            <a:ext cx="332159" cy="278373"/>
          </a:xfrm>
          <a:prstGeom prst="rect">
            <a:avLst/>
          </a:prstGeom>
        </p:spPr>
      </p:pic>
      <p:sp>
        <p:nvSpPr>
          <p:cNvPr id="63" name="TextBox 62">
            <a:extLst>
              <a:ext uri="{FF2B5EF4-FFF2-40B4-BE49-F238E27FC236}">
                <a16:creationId xmlns:a16="http://schemas.microsoft.com/office/drawing/2014/main" id="{D679AC22-ECE2-4F24-9922-2E45B0BF8BBE}"/>
              </a:ext>
            </a:extLst>
          </p:cNvPr>
          <p:cNvSpPr txBox="1"/>
          <p:nvPr/>
        </p:nvSpPr>
        <p:spPr>
          <a:xfrm>
            <a:off x="10319369" y="3776087"/>
            <a:ext cx="1601543" cy="461665"/>
          </a:xfrm>
          <a:prstGeom prst="rect">
            <a:avLst/>
          </a:prstGeom>
          <a:noFill/>
        </p:spPr>
        <p:txBody>
          <a:bodyPr wrap="square" rtlCol="0">
            <a:spAutoFit/>
          </a:bodyPr>
          <a:lstStyle/>
          <a:p>
            <a:r>
              <a:rPr lang="en-GB" sz="1200" dirty="0">
                <a:solidFill>
                  <a:schemeClr val="tx1">
                    <a:lumMod val="65000"/>
                    <a:lumOff val="35000"/>
                  </a:schemeClr>
                </a:solidFill>
              </a:rPr>
              <a:t>National</a:t>
            </a:r>
            <a:r>
              <a:rPr lang="en-GB" sz="2400" dirty="0"/>
              <a:t> </a:t>
            </a:r>
            <a:r>
              <a:rPr lang="en-GB" sz="1200" dirty="0">
                <a:solidFill>
                  <a:schemeClr val="tx1">
                    <a:lumMod val="65000"/>
                    <a:lumOff val="35000"/>
                  </a:schemeClr>
                </a:solidFill>
              </a:rPr>
              <a:t>Lockdown</a:t>
            </a:r>
            <a:endParaRPr lang="en-US" sz="1200" dirty="0">
              <a:solidFill>
                <a:schemeClr val="tx1">
                  <a:lumMod val="65000"/>
                  <a:lumOff val="35000"/>
                </a:schemeClr>
              </a:solidFill>
            </a:endParaRPr>
          </a:p>
        </p:txBody>
      </p:sp>
      <p:pic>
        <p:nvPicPr>
          <p:cNvPr id="64" name="Picture 63">
            <a:extLst>
              <a:ext uri="{FF2B5EF4-FFF2-40B4-BE49-F238E27FC236}">
                <a16:creationId xmlns:a16="http://schemas.microsoft.com/office/drawing/2014/main" id="{2FBCFAF7-0881-41B6-AF3E-C4D2BD6C87D0}"/>
              </a:ext>
            </a:extLst>
          </p:cNvPr>
          <p:cNvPicPr>
            <a:picLocks noChangeAspect="1"/>
          </p:cNvPicPr>
          <p:nvPr/>
        </p:nvPicPr>
        <p:blipFill>
          <a:blip r:embed="rId6"/>
          <a:stretch>
            <a:fillRect/>
          </a:stretch>
        </p:blipFill>
        <p:spPr>
          <a:xfrm>
            <a:off x="10050215" y="3917130"/>
            <a:ext cx="332159" cy="278373"/>
          </a:xfrm>
          <a:prstGeom prst="rect">
            <a:avLst/>
          </a:prstGeom>
        </p:spPr>
      </p:pic>
      <p:sp>
        <p:nvSpPr>
          <p:cNvPr id="65" name="Rectangle 64">
            <a:extLst>
              <a:ext uri="{FF2B5EF4-FFF2-40B4-BE49-F238E27FC236}">
                <a16:creationId xmlns:a16="http://schemas.microsoft.com/office/drawing/2014/main" id="{0A2C8315-DFBD-4010-9E11-14EA5AC4A7D0}"/>
              </a:ext>
            </a:extLst>
          </p:cNvPr>
          <p:cNvSpPr/>
          <p:nvPr/>
        </p:nvSpPr>
        <p:spPr>
          <a:xfrm>
            <a:off x="2536232" y="984367"/>
            <a:ext cx="398465" cy="19239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66" name="Rectangle 65">
            <a:extLst>
              <a:ext uri="{FF2B5EF4-FFF2-40B4-BE49-F238E27FC236}">
                <a16:creationId xmlns:a16="http://schemas.microsoft.com/office/drawing/2014/main" id="{61D4B1F2-8374-402F-852A-A3E8781DFE1A}"/>
              </a:ext>
            </a:extLst>
          </p:cNvPr>
          <p:cNvSpPr/>
          <p:nvPr/>
        </p:nvSpPr>
        <p:spPr>
          <a:xfrm>
            <a:off x="8642949" y="693358"/>
            <a:ext cx="398465" cy="19239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Tree>
    <p:extLst>
      <p:ext uri="{BB962C8B-B14F-4D97-AF65-F5344CB8AC3E}">
        <p14:creationId xmlns:p14="http://schemas.microsoft.com/office/powerpoint/2010/main" val="138415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428D275A-F52B-B740-A4A5-429F67112832}"/>
              </a:ext>
            </a:extLst>
          </p:cNvPr>
          <p:cNvSpPr>
            <a:spLocks noGrp="1"/>
          </p:cNvSpPr>
          <p:nvPr>
            <p:ph type="subTitle" idx="1"/>
          </p:nvPr>
        </p:nvSpPr>
        <p:spPr>
          <a:xfrm>
            <a:off x="714383" y="127041"/>
            <a:ext cx="8534400" cy="579316"/>
          </a:xfrm>
        </p:spPr>
        <p:txBody>
          <a:bodyPr/>
          <a:lstStyle/>
          <a:p>
            <a:pPr algn="l"/>
            <a:r>
              <a:rPr lang="en-GB" sz="2400" dirty="0">
                <a:latin typeface="Arial" panose="020B0604020202020204" pitchFamily="34" charset="0"/>
                <a:cs typeface="Arial" panose="020B0604020202020204" pitchFamily="34" charset="0"/>
              </a:rPr>
              <a:t>Commercial Property</a:t>
            </a:r>
          </a:p>
          <a:p>
            <a:pPr algn="l"/>
            <a:r>
              <a:rPr lang="en-GB" sz="2133" dirty="0"/>
              <a:t>Vacancy Rates</a:t>
            </a:r>
            <a:endParaRPr lang="en-US" sz="2133" dirty="0"/>
          </a:p>
        </p:txBody>
      </p:sp>
      <p:sp>
        <p:nvSpPr>
          <p:cNvPr id="4" name="Subtitle 7">
            <a:extLst>
              <a:ext uri="{FF2B5EF4-FFF2-40B4-BE49-F238E27FC236}">
                <a16:creationId xmlns:a16="http://schemas.microsoft.com/office/drawing/2014/main" id="{804D4151-A4F0-48BF-9859-F0329B5BB32C}"/>
              </a:ext>
            </a:extLst>
          </p:cNvPr>
          <p:cNvSpPr txBox="1">
            <a:spLocks/>
          </p:cNvSpPr>
          <p:nvPr/>
        </p:nvSpPr>
        <p:spPr>
          <a:xfrm>
            <a:off x="421397" y="1554759"/>
            <a:ext cx="3468145" cy="280197"/>
          </a:xfrm>
          <a:prstGeom prst="rect">
            <a:avLst/>
          </a:prstGeom>
        </p:spPr>
        <p:txBody>
          <a:bodyPr vert="horz" lIns="121920" tIns="60960" rIns="121920" bIns="60960" rtlCol="0">
            <a:noAutofit/>
          </a:bodyPr>
          <a:lstStyle>
            <a:lvl1pPr marL="0" indent="0" algn="ctr" defTabSz="342900" rtl="0" eaLnBrk="1" latinLnBrk="0" hangingPunct="1">
              <a:lnSpc>
                <a:spcPct val="80000"/>
              </a:lnSpc>
              <a:spcBef>
                <a:spcPct val="20000"/>
              </a:spcBef>
              <a:buFont typeface="Arial"/>
              <a:buNone/>
              <a:defRPr sz="3000" b="1" i="0" kern="1200">
                <a:solidFill>
                  <a:srgbClr val="0F1C4E"/>
                </a:solidFill>
                <a:latin typeface="+mj-lt"/>
                <a:ea typeface="+mn-ea"/>
                <a:cs typeface="Futura Condensed"/>
              </a:defRPr>
            </a:lvl1pPr>
            <a:lvl2pPr marL="342900" indent="0" algn="ctr" defTabSz="342900" rtl="0" eaLnBrk="1" latinLnBrk="0" hangingPunct="1">
              <a:spcBef>
                <a:spcPct val="20000"/>
              </a:spcBef>
              <a:buFont typeface="Arial"/>
              <a:buNone/>
              <a:defRPr sz="2100" kern="1200">
                <a:solidFill>
                  <a:schemeClr val="tx1">
                    <a:tint val="75000"/>
                  </a:schemeClr>
                </a:solidFill>
                <a:latin typeface="+mn-lt"/>
                <a:ea typeface="+mn-ea"/>
                <a:cs typeface="+mn-cs"/>
              </a:defRPr>
            </a:lvl2pPr>
            <a:lvl3pPr marL="685800" indent="0" algn="ctr" defTabSz="3429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0287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4pPr>
            <a:lvl5pPr marL="13716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n-GB" sz="1867"/>
              <a:t>Retail Vacancy Rates</a:t>
            </a:r>
            <a:endParaRPr lang="en-US" sz="1867"/>
          </a:p>
        </p:txBody>
      </p:sp>
      <p:sp>
        <p:nvSpPr>
          <p:cNvPr id="25" name="Subtitle 7">
            <a:extLst>
              <a:ext uri="{FF2B5EF4-FFF2-40B4-BE49-F238E27FC236}">
                <a16:creationId xmlns:a16="http://schemas.microsoft.com/office/drawing/2014/main" id="{9DE61999-DA79-45FC-946E-789F87C69771}"/>
              </a:ext>
            </a:extLst>
          </p:cNvPr>
          <p:cNvSpPr txBox="1">
            <a:spLocks/>
          </p:cNvSpPr>
          <p:nvPr/>
        </p:nvSpPr>
        <p:spPr>
          <a:xfrm>
            <a:off x="4399955" y="3057199"/>
            <a:ext cx="3518171" cy="280197"/>
          </a:xfrm>
          <a:prstGeom prst="rect">
            <a:avLst/>
          </a:prstGeom>
        </p:spPr>
        <p:txBody>
          <a:bodyPr vert="horz" lIns="121920" tIns="60960" rIns="121920" bIns="60960" rtlCol="0">
            <a:noAutofit/>
          </a:bodyPr>
          <a:lstStyle>
            <a:lvl1pPr marL="0" indent="0" algn="ctr" defTabSz="342900" rtl="0" eaLnBrk="1" latinLnBrk="0" hangingPunct="1">
              <a:lnSpc>
                <a:spcPct val="80000"/>
              </a:lnSpc>
              <a:spcBef>
                <a:spcPct val="20000"/>
              </a:spcBef>
              <a:buFont typeface="Arial"/>
              <a:buNone/>
              <a:defRPr sz="3000" b="1" i="0" kern="1200">
                <a:solidFill>
                  <a:srgbClr val="0F1C4E"/>
                </a:solidFill>
                <a:latin typeface="+mj-lt"/>
                <a:ea typeface="+mn-ea"/>
                <a:cs typeface="Futura Condensed"/>
              </a:defRPr>
            </a:lvl1pPr>
            <a:lvl2pPr marL="342900" indent="0" algn="ctr" defTabSz="342900" rtl="0" eaLnBrk="1" latinLnBrk="0" hangingPunct="1">
              <a:spcBef>
                <a:spcPct val="20000"/>
              </a:spcBef>
              <a:buFont typeface="Arial"/>
              <a:buNone/>
              <a:defRPr sz="2100" kern="1200">
                <a:solidFill>
                  <a:schemeClr val="tx1">
                    <a:tint val="75000"/>
                  </a:schemeClr>
                </a:solidFill>
                <a:latin typeface="+mn-lt"/>
                <a:ea typeface="+mn-ea"/>
                <a:cs typeface="+mn-cs"/>
              </a:defRPr>
            </a:lvl2pPr>
            <a:lvl3pPr marL="685800" indent="0" algn="ctr" defTabSz="3429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0287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4pPr>
            <a:lvl5pPr marL="13716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n-GB" sz="1867"/>
              <a:t>Office Vacancy Rates</a:t>
            </a:r>
            <a:endParaRPr lang="en-US" sz="1867"/>
          </a:p>
        </p:txBody>
      </p:sp>
      <p:sp>
        <p:nvSpPr>
          <p:cNvPr id="29" name="Subtitle 7">
            <a:extLst>
              <a:ext uri="{FF2B5EF4-FFF2-40B4-BE49-F238E27FC236}">
                <a16:creationId xmlns:a16="http://schemas.microsoft.com/office/drawing/2014/main" id="{AACB3BBF-57A1-49CC-8AFE-A7DB35B6A095}"/>
              </a:ext>
            </a:extLst>
          </p:cNvPr>
          <p:cNvSpPr txBox="1">
            <a:spLocks/>
          </p:cNvSpPr>
          <p:nvPr/>
        </p:nvSpPr>
        <p:spPr>
          <a:xfrm>
            <a:off x="8354710" y="1659983"/>
            <a:ext cx="3404727" cy="280197"/>
          </a:xfrm>
          <a:prstGeom prst="rect">
            <a:avLst/>
          </a:prstGeom>
        </p:spPr>
        <p:txBody>
          <a:bodyPr vert="horz" lIns="121920" tIns="60960" rIns="121920" bIns="60960" rtlCol="0">
            <a:noAutofit/>
          </a:bodyPr>
          <a:lstStyle>
            <a:lvl1pPr marL="0" indent="0" algn="ctr" defTabSz="342900" rtl="0" eaLnBrk="1" latinLnBrk="0" hangingPunct="1">
              <a:lnSpc>
                <a:spcPct val="80000"/>
              </a:lnSpc>
              <a:spcBef>
                <a:spcPct val="20000"/>
              </a:spcBef>
              <a:buFont typeface="Arial"/>
              <a:buNone/>
              <a:defRPr sz="3000" b="1" i="0" kern="1200">
                <a:solidFill>
                  <a:srgbClr val="0F1C4E"/>
                </a:solidFill>
                <a:latin typeface="+mj-lt"/>
                <a:ea typeface="+mn-ea"/>
                <a:cs typeface="Futura Condensed"/>
              </a:defRPr>
            </a:lvl1pPr>
            <a:lvl2pPr marL="342900" indent="0" algn="ctr" defTabSz="342900" rtl="0" eaLnBrk="1" latinLnBrk="0" hangingPunct="1">
              <a:spcBef>
                <a:spcPct val="20000"/>
              </a:spcBef>
              <a:buFont typeface="Arial"/>
              <a:buNone/>
              <a:defRPr sz="2100" kern="1200">
                <a:solidFill>
                  <a:schemeClr val="tx1">
                    <a:tint val="75000"/>
                  </a:schemeClr>
                </a:solidFill>
                <a:latin typeface="+mn-lt"/>
                <a:ea typeface="+mn-ea"/>
                <a:cs typeface="+mn-cs"/>
              </a:defRPr>
            </a:lvl2pPr>
            <a:lvl3pPr marL="685800" indent="0" algn="ctr" defTabSz="3429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0287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4pPr>
            <a:lvl5pPr marL="13716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n-GB" sz="1867"/>
              <a:t>Industrial Vacancy Rates</a:t>
            </a:r>
            <a:endParaRPr lang="en-US" sz="1867"/>
          </a:p>
        </p:txBody>
      </p:sp>
      <p:sp>
        <p:nvSpPr>
          <p:cNvPr id="23" name="Content Placeholder 2">
            <a:extLst>
              <a:ext uri="{FF2B5EF4-FFF2-40B4-BE49-F238E27FC236}">
                <a16:creationId xmlns:a16="http://schemas.microsoft.com/office/drawing/2014/main" id="{AB40C227-0F72-431D-8B38-48EDF2C02474}"/>
              </a:ext>
            </a:extLst>
          </p:cNvPr>
          <p:cNvSpPr txBox="1">
            <a:spLocks/>
          </p:cNvSpPr>
          <p:nvPr/>
        </p:nvSpPr>
        <p:spPr>
          <a:xfrm>
            <a:off x="-6489" y="4151894"/>
            <a:ext cx="3964521" cy="1751423"/>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Clr>
                <a:schemeClr val="accent1"/>
              </a:buClr>
              <a:buSzPct val="120000"/>
              <a:buFont typeface="Source Sans Pro Light" pitchFamily="34" charset="0"/>
              <a:buChar char="‒"/>
              <a:defRPr sz="2800" kern="1200">
                <a:solidFill>
                  <a:schemeClr val="tx2"/>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Clr>
                <a:schemeClr val="accent1"/>
              </a:buClr>
              <a:buSzPct val="120000"/>
              <a:buFont typeface="Source Sans Pro Light" pitchFamily="34" charset="0"/>
              <a:buChar char="‒"/>
              <a:defRPr sz="2400" kern="1200">
                <a:solidFill>
                  <a:schemeClr val="tx2"/>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Clr>
                <a:schemeClr val="accent1"/>
              </a:buClr>
              <a:buSzPct val="120000"/>
              <a:buFont typeface="Source Sans Pro Light" pitchFamily="34" charset="0"/>
              <a:buChar char="‒"/>
              <a:defRPr sz="2000" kern="1200">
                <a:solidFill>
                  <a:schemeClr val="tx2"/>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Clr>
                <a:schemeClr val="accent1"/>
              </a:buClr>
              <a:buSzPct val="120000"/>
              <a:buFont typeface="Source Sans Pro Light" pitchFamily="34" charset="0"/>
              <a:buChar char="‒"/>
              <a:defRPr sz="1800" kern="1200">
                <a:solidFill>
                  <a:schemeClr val="tx2"/>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Clr>
                <a:schemeClr val="accent1"/>
              </a:buClr>
              <a:buSzPct val="120000"/>
              <a:buFont typeface="Source Sans Pro Light" pitchFamily="34" charset="0"/>
              <a:buChar char="‒"/>
              <a:defRPr sz="1800" kern="1200">
                <a:solidFill>
                  <a:schemeClr val="tx2"/>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Arial" panose="020B0604020202020204" pitchFamily="34" charset="0"/>
              <a:buChar char="•"/>
            </a:pPr>
            <a:r>
              <a:rPr lang="en-GB" sz="1400" dirty="0">
                <a:solidFill>
                  <a:srgbClr val="0F1C4E"/>
                </a:solidFill>
                <a:latin typeface="Arial" panose="020B0604020202020204" pitchFamily="34" charset="0"/>
                <a:cs typeface="Arial" panose="020B0604020202020204" pitchFamily="34" charset="0"/>
              </a:rPr>
              <a:t>Retail vacancy rates - higher in both the Humber and Hull and East Yorkshire</a:t>
            </a:r>
          </a:p>
          <a:p>
            <a:pPr algn="just">
              <a:buFont typeface="Arial" panose="020B0604020202020204" pitchFamily="34" charset="0"/>
              <a:buChar char="•"/>
            </a:pPr>
            <a:r>
              <a:rPr lang="en-GB" sz="1400" dirty="0">
                <a:solidFill>
                  <a:srgbClr val="0F1C4E"/>
                </a:solidFill>
                <a:latin typeface="Arial" panose="020B0604020202020204" pitchFamily="34" charset="0"/>
                <a:cs typeface="Arial" panose="020B0604020202020204" pitchFamily="34" charset="0"/>
              </a:rPr>
              <a:t>Have broadly followed the national trend of a decline since around 2019, before climbing steadily since the onset of the </a:t>
            </a:r>
            <a:r>
              <a:rPr lang="en-GB" sz="1400">
                <a:solidFill>
                  <a:srgbClr val="0F1C4E"/>
                </a:solidFill>
                <a:latin typeface="Arial" panose="020B0604020202020204" pitchFamily="34" charset="0"/>
                <a:cs typeface="Arial" panose="020B0604020202020204" pitchFamily="34" charset="0"/>
              </a:rPr>
              <a:t>pandemic.</a:t>
            </a:r>
            <a:endParaRPr lang="en-GB" sz="1400" dirty="0">
              <a:solidFill>
                <a:srgbClr val="0F1C4E"/>
              </a:solidFill>
              <a:latin typeface="Arial" panose="020B0604020202020204" pitchFamily="34" charset="0"/>
              <a:cs typeface="Arial" panose="020B0604020202020204" pitchFamily="34" charset="0"/>
            </a:endParaRPr>
          </a:p>
          <a:p>
            <a:pPr algn="just">
              <a:buFont typeface="Arial" panose="020B0604020202020204" pitchFamily="34" charset="0"/>
              <a:buChar char="•"/>
            </a:pPr>
            <a:r>
              <a:rPr lang="en-GB" sz="1400" dirty="0">
                <a:solidFill>
                  <a:srgbClr val="0F1C4E"/>
                </a:solidFill>
                <a:latin typeface="Arial" panose="020B0604020202020204" pitchFamily="34" charset="0"/>
                <a:cs typeface="Arial" panose="020B0604020202020204" pitchFamily="34" charset="0"/>
              </a:rPr>
              <a:t>Rate of increasing retail vacancy has held since the previous iteration of this report. In spite of the pandemic, however, vacancy rates remain below the pre-pandemic peak.</a:t>
            </a:r>
            <a:endParaRPr lang="en-GB" sz="1400" dirty="0">
              <a:solidFill>
                <a:srgbClr val="0F1C4E"/>
              </a:solidFill>
              <a:highlight>
                <a:srgbClr val="FFFF00"/>
              </a:highlight>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F936BB8C-2F67-49A7-A87C-10BEF2F05C6C}"/>
              </a:ext>
            </a:extLst>
          </p:cNvPr>
          <p:cNvSpPr txBox="1"/>
          <p:nvPr/>
        </p:nvSpPr>
        <p:spPr>
          <a:xfrm>
            <a:off x="421397" y="973844"/>
            <a:ext cx="11629820" cy="297454"/>
          </a:xfrm>
          <a:prstGeom prst="rect">
            <a:avLst/>
          </a:prstGeom>
          <a:noFill/>
        </p:spPr>
        <p:txBody>
          <a:bodyPr wrap="square">
            <a:spAutoFit/>
          </a:bodyPr>
          <a:lstStyle/>
          <a:p>
            <a:r>
              <a:rPr lang="en-GB" sz="1333" dirty="0">
                <a:solidFill>
                  <a:srgbClr val="0F1C4E"/>
                </a:solidFill>
              </a:rPr>
              <a:t>Levels of commercial vacancy rates vary by type. Each of these graphs shows the change in vacancy rates in the Humber, the HEY area</a:t>
            </a:r>
            <a:r>
              <a:rPr lang="en-GB" sz="1333" dirty="0">
                <a:solidFill>
                  <a:srgbClr val="FF0000"/>
                </a:solidFill>
              </a:rPr>
              <a:t> </a:t>
            </a:r>
            <a:r>
              <a:rPr lang="en-GB" sz="1333" dirty="0">
                <a:solidFill>
                  <a:srgbClr val="0F1C4E"/>
                </a:solidFill>
              </a:rPr>
              <a:t>and in England. </a:t>
            </a:r>
            <a:endParaRPr lang="en-US" sz="1333" dirty="0"/>
          </a:p>
        </p:txBody>
      </p:sp>
      <p:sp>
        <p:nvSpPr>
          <p:cNvPr id="32" name="Content Placeholder 2">
            <a:extLst>
              <a:ext uri="{FF2B5EF4-FFF2-40B4-BE49-F238E27FC236}">
                <a16:creationId xmlns:a16="http://schemas.microsoft.com/office/drawing/2014/main" id="{5A5153AB-BD56-48B6-84CA-B6F48960AE74}"/>
              </a:ext>
            </a:extLst>
          </p:cNvPr>
          <p:cNvSpPr txBox="1">
            <a:spLocks/>
          </p:cNvSpPr>
          <p:nvPr/>
        </p:nvSpPr>
        <p:spPr>
          <a:xfrm>
            <a:off x="7955007" y="4151893"/>
            <a:ext cx="4208869" cy="2163296"/>
          </a:xfrm>
          <a:prstGeom prst="rect">
            <a:avLst/>
          </a:prstGeom>
        </p:spPr>
        <p:txBody>
          <a:bodyPr vert="horz" lIns="121920" tIns="60960" rIns="121920" bIns="60960" rtlCol="0">
            <a:normAutofit lnSpcReduction="10000"/>
          </a:bodyPr>
          <a:lstStyle>
            <a:lvl1pPr marL="228600" indent="-228600" algn="l" defTabSz="914400" rtl="0" eaLnBrk="1" latinLnBrk="0" hangingPunct="1">
              <a:lnSpc>
                <a:spcPct val="90000"/>
              </a:lnSpc>
              <a:spcBef>
                <a:spcPts val="1000"/>
              </a:spcBef>
              <a:buClr>
                <a:schemeClr val="accent1"/>
              </a:buClr>
              <a:buSzPct val="120000"/>
              <a:buFont typeface="Source Sans Pro Light" pitchFamily="34" charset="0"/>
              <a:buChar char="‒"/>
              <a:defRPr sz="2800" kern="1200">
                <a:solidFill>
                  <a:schemeClr val="tx2"/>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Clr>
                <a:schemeClr val="accent1"/>
              </a:buClr>
              <a:buSzPct val="120000"/>
              <a:buFont typeface="Source Sans Pro Light" pitchFamily="34" charset="0"/>
              <a:buChar char="‒"/>
              <a:defRPr sz="2400" kern="1200">
                <a:solidFill>
                  <a:schemeClr val="tx2"/>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Clr>
                <a:schemeClr val="accent1"/>
              </a:buClr>
              <a:buSzPct val="120000"/>
              <a:buFont typeface="Source Sans Pro Light" pitchFamily="34" charset="0"/>
              <a:buChar char="‒"/>
              <a:defRPr sz="2000" kern="1200">
                <a:solidFill>
                  <a:schemeClr val="tx2"/>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Clr>
                <a:schemeClr val="accent1"/>
              </a:buClr>
              <a:buSzPct val="120000"/>
              <a:buFont typeface="Source Sans Pro Light" pitchFamily="34" charset="0"/>
              <a:buChar char="‒"/>
              <a:defRPr sz="1800" kern="1200">
                <a:solidFill>
                  <a:schemeClr val="tx2"/>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Clr>
                <a:schemeClr val="accent1"/>
              </a:buClr>
              <a:buSzPct val="120000"/>
              <a:buFont typeface="Source Sans Pro Light" pitchFamily="34" charset="0"/>
              <a:buChar char="‒"/>
              <a:defRPr sz="1800" kern="1200">
                <a:solidFill>
                  <a:schemeClr val="tx2"/>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Arial" panose="020B0604020202020204" pitchFamily="34" charset="0"/>
              <a:buChar char="•"/>
            </a:pPr>
            <a:r>
              <a:rPr lang="en-GB" sz="1400" dirty="0">
                <a:solidFill>
                  <a:srgbClr val="0F1C4E"/>
                </a:solidFill>
                <a:latin typeface="Arial" panose="020B0604020202020204" pitchFamily="34" charset="0"/>
                <a:cs typeface="Arial" panose="020B0604020202020204" pitchFamily="34" charset="0"/>
              </a:rPr>
              <a:t>Industrial vacancy rates have been more pronounced in the Humber and Hull and East Yorkshire than England</a:t>
            </a:r>
          </a:p>
          <a:p>
            <a:pPr algn="just">
              <a:buFont typeface="Arial" panose="020B0604020202020204" pitchFamily="34" charset="0"/>
              <a:buChar char="•"/>
            </a:pPr>
            <a:r>
              <a:rPr lang="en-GB" sz="1400" dirty="0">
                <a:solidFill>
                  <a:srgbClr val="0F1C4E"/>
                </a:solidFill>
                <a:latin typeface="Arial" panose="020B0604020202020204" pitchFamily="34" charset="0"/>
                <a:cs typeface="Arial" panose="020B0604020202020204" pitchFamily="34" charset="0"/>
              </a:rPr>
              <a:t>Reduced rates since 2019 have held steady showing a recent spike in the Humber in 2021. </a:t>
            </a:r>
          </a:p>
          <a:p>
            <a:pPr algn="just">
              <a:buFont typeface="Arial" panose="020B0604020202020204" pitchFamily="34" charset="0"/>
              <a:buChar char="•"/>
            </a:pPr>
            <a:r>
              <a:rPr lang="en-GB" sz="1400" dirty="0">
                <a:solidFill>
                  <a:srgbClr val="0F1C4E"/>
                </a:solidFill>
                <a:latin typeface="Arial" panose="020B0604020202020204" pitchFamily="34" charset="0"/>
                <a:cs typeface="Arial" panose="020B0604020202020204" pitchFamily="34" charset="0"/>
              </a:rPr>
              <a:t>Consisting of the fewest number of transactions, the Industrial property market vacancy rate is more sensitive to a smaller number of (or even individual) transactions than Office or Retail.</a:t>
            </a:r>
          </a:p>
        </p:txBody>
      </p:sp>
      <p:sp>
        <p:nvSpPr>
          <p:cNvPr id="33" name="Content Placeholder 2">
            <a:extLst>
              <a:ext uri="{FF2B5EF4-FFF2-40B4-BE49-F238E27FC236}">
                <a16:creationId xmlns:a16="http://schemas.microsoft.com/office/drawing/2014/main" id="{24C34DDD-6DD9-41D9-A43E-40678F37AF00}"/>
              </a:ext>
            </a:extLst>
          </p:cNvPr>
          <p:cNvSpPr txBox="1">
            <a:spLocks/>
          </p:cNvSpPr>
          <p:nvPr/>
        </p:nvSpPr>
        <p:spPr>
          <a:xfrm>
            <a:off x="3889541" y="1722493"/>
            <a:ext cx="4141936" cy="1751423"/>
          </a:xfrm>
          <a:prstGeom prst="rect">
            <a:avLst/>
          </a:prstGeom>
        </p:spPr>
        <p:txBody>
          <a:bodyPr vert="horz" lIns="121920" tIns="60960" rIns="121920" bIns="60960" rtlCol="0">
            <a:normAutofit/>
          </a:bodyPr>
          <a:lstStyle>
            <a:lvl1pPr marL="228600" indent="-228600" algn="l" defTabSz="914400" rtl="0" eaLnBrk="1" latinLnBrk="0" hangingPunct="1">
              <a:lnSpc>
                <a:spcPct val="90000"/>
              </a:lnSpc>
              <a:spcBef>
                <a:spcPts val="1000"/>
              </a:spcBef>
              <a:buClr>
                <a:schemeClr val="accent1"/>
              </a:buClr>
              <a:buSzPct val="120000"/>
              <a:buFont typeface="Source Sans Pro Light" pitchFamily="34" charset="0"/>
              <a:buChar char="‒"/>
              <a:defRPr sz="2800" kern="1200">
                <a:solidFill>
                  <a:schemeClr val="tx2"/>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Clr>
                <a:schemeClr val="accent1"/>
              </a:buClr>
              <a:buSzPct val="120000"/>
              <a:buFont typeface="Source Sans Pro Light" pitchFamily="34" charset="0"/>
              <a:buChar char="‒"/>
              <a:defRPr sz="2400" kern="1200">
                <a:solidFill>
                  <a:schemeClr val="tx2"/>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Clr>
                <a:schemeClr val="accent1"/>
              </a:buClr>
              <a:buSzPct val="120000"/>
              <a:buFont typeface="Source Sans Pro Light" pitchFamily="34" charset="0"/>
              <a:buChar char="‒"/>
              <a:defRPr sz="2000" kern="1200">
                <a:solidFill>
                  <a:schemeClr val="tx2"/>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Clr>
                <a:schemeClr val="accent1"/>
              </a:buClr>
              <a:buSzPct val="120000"/>
              <a:buFont typeface="Source Sans Pro Light" pitchFamily="34" charset="0"/>
              <a:buChar char="‒"/>
              <a:defRPr sz="1800" kern="1200">
                <a:solidFill>
                  <a:schemeClr val="tx2"/>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Clr>
                <a:schemeClr val="accent1"/>
              </a:buClr>
              <a:buSzPct val="120000"/>
              <a:buFont typeface="Source Sans Pro Light" pitchFamily="34" charset="0"/>
              <a:buChar char="‒"/>
              <a:defRPr sz="1800" kern="1200">
                <a:solidFill>
                  <a:schemeClr val="tx2"/>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Arial" panose="020B0604020202020204" pitchFamily="34" charset="0"/>
              <a:buChar char="•"/>
            </a:pPr>
            <a:r>
              <a:rPr lang="en-GB" sz="1400" dirty="0">
                <a:solidFill>
                  <a:srgbClr val="0F1C4E"/>
                </a:solidFill>
                <a:latin typeface="Arial" panose="020B0604020202020204" pitchFamily="34" charset="0"/>
                <a:cs typeface="Arial" panose="020B0604020202020204" pitchFamily="34" charset="0"/>
              </a:rPr>
              <a:t>Low office vacancy rates have held firm throughout most of the pandemic</a:t>
            </a:r>
          </a:p>
          <a:p>
            <a:pPr algn="just">
              <a:buFont typeface="Arial" panose="020B0604020202020204" pitchFamily="34" charset="0"/>
              <a:buChar char="•"/>
            </a:pPr>
            <a:r>
              <a:rPr lang="en-GB" sz="1400" dirty="0">
                <a:solidFill>
                  <a:srgbClr val="0F1C4E"/>
                </a:solidFill>
                <a:latin typeface="Arial" panose="020B0604020202020204" pitchFamily="34" charset="0"/>
                <a:cs typeface="Arial" panose="020B0604020202020204" pitchFamily="34" charset="0"/>
              </a:rPr>
              <a:t>Now signs of increasing office vacancies across each of the three areas, including a sharp jump in the HEY in the most recent quarter (Q2 2021).</a:t>
            </a:r>
          </a:p>
        </p:txBody>
      </p:sp>
      <p:sp>
        <p:nvSpPr>
          <p:cNvPr id="34" name="TextBox 33">
            <a:extLst>
              <a:ext uri="{FF2B5EF4-FFF2-40B4-BE49-F238E27FC236}">
                <a16:creationId xmlns:a16="http://schemas.microsoft.com/office/drawing/2014/main" id="{6F337211-B8A2-4581-A809-525BF1C9F2E5}"/>
              </a:ext>
            </a:extLst>
          </p:cNvPr>
          <p:cNvSpPr txBox="1"/>
          <p:nvPr/>
        </p:nvSpPr>
        <p:spPr>
          <a:xfrm>
            <a:off x="6123177" y="6429612"/>
            <a:ext cx="3125607" cy="432317"/>
          </a:xfrm>
          <a:prstGeom prst="rect">
            <a:avLst/>
          </a:prstGeom>
          <a:noFill/>
        </p:spPr>
        <p:txBody>
          <a:bodyPr vert="horz" wrap="none" lIns="121920" tIns="60960" rIns="121920" bIns="60960" rtlCol="0" anchor="ctr">
            <a:normAutofit/>
          </a:bodyPr>
          <a:lstStyle/>
          <a:p>
            <a:r>
              <a:rPr lang="en-GB" sz="1200">
                <a:solidFill>
                  <a:srgbClr val="0F1C4E"/>
                </a:solidFill>
              </a:rPr>
              <a:t>Source: Co-star, Hatch analysis</a:t>
            </a:r>
            <a:endParaRPr lang="en-US" sz="1200">
              <a:solidFill>
                <a:srgbClr val="0F1C4E"/>
              </a:solidFill>
            </a:endParaRPr>
          </a:p>
        </p:txBody>
      </p:sp>
      <p:sp>
        <p:nvSpPr>
          <p:cNvPr id="35" name="Text Placeholder 9">
            <a:extLst>
              <a:ext uri="{FF2B5EF4-FFF2-40B4-BE49-F238E27FC236}">
                <a16:creationId xmlns:a16="http://schemas.microsoft.com/office/drawing/2014/main" id="{2544146D-0790-4F1F-8ACE-A64701819ED1}"/>
              </a:ext>
            </a:extLst>
          </p:cNvPr>
          <p:cNvSpPr txBox="1">
            <a:spLocks/>
          </p:cNvSpPr>
          <p:nvPr/>
        </p:nvSpPr>
        <p:spPr>
          <a:xfrm>
            <a:off x="106680" y="99968"/>
            <a:ext cx="802520" cy="724776"/>
          </a:xfrm>
          <a:prstGeom prst="rect">
            <a:avLst/>
          </a:prstGeom>
        </p:spPr>
        <p:txBody>
          <a:bodyPr vert="horz" lIns="121920" tIns="60960" rIns="121920" bIns="60960" rtlCol="0" anchor="t">
            <a:normAutofit/>
          </a:bodyPr>
          <a:lstStyle>
            <a:lvl1pPr marL="0" indent="0" algn="l" defTabSz="342900" rtl="0" eaLnBrk="1" latinLnBrk="0" hangingPunct="1">
              <a:spcBef>
                <a:spcPct val="20000"/>
              </a:spcBef>
              <a:buFontTx/>
              <a:buNone/>
              <a:defRPr sz="1800" b="1" kern="1200">
                <a:solidFill>
                  <a:srgbClr val="0F1C4E"/>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endParaRPr lang="en-US" sz="1600" b="0" dirty="0"/>
          </a:p>
        </p:txBody>
      </p:sp>
      <p:pic>
        <p:nvPicPr>
          <p:cNvPr id="16" name="Picture 15">
            <a:extLst>
              <a:ext uri="{FF2B5EF4-FFF2-40B4-BE49-F238E27FC236}">
                <a16:creationId xmlns:a16="http://schemas.microsoft.com/office/drawing/2014/main" id="{10F3C601-BE22-4E25-8F65-AA4AB7ABA3B7}"/>
              </a:ext>
            </a:extLst>
          </p:cNvPr>
          <p:cNvPicPr>
            <a:picLocks noChangeAspect="1"/>
          </p:cNvPicPr>
          <p:nvPr/>
        </p:nvPicPr>
        <p:blipFill rotWithShape="1">
          <a:blip r:embed="rId3"/>
          <a:srcRect r="8081"/>
          <a:stretch/>
        </p:blipFill>
        <p:spPr>
          <a:xfrm>
            <a:off x="8220090" y="1965361"/>
            <a:ext cx="3527905" cy="2091695"/>
          </a:xfrm>
          <a:prstGeom prst="rect">
            <a:avLst/>
          </a:prstGeom>
        </p:spPr>
      </p:pic>
      <p:pic>
        <p:nvPicPr>
          <p:cNvPr id="18" name="Picture 17">
            <a:extLst>
              <a:ext uri="{FF2B5EF4-FFF2-40B4-BE49-F238E27FC236}">
                <a16:creationId xmlns:a16="http://schemas.microsoft.com/office/drawing/2014/main" id="{32483877-8DE5-4EC9-8C5E-1E914FAF8987}"/>
              </a:ext>
            </a:extLst>
          </p:cNvPr>
          <p:cNvPicPr>
            <a:picLocks noChangeAspect="1"/>
          </p:cNvPicPr>
          <p:nvPr/>
        </p:nvPicPr>
        <p:blipFill>
          <a:blip r:embed="rId4"/>
          <a:stretch>
            <a:fillRect/>
          </a:stretch>
        </p:blipFill>
        <p:spPr>
          <a:xfrm>
            <a:off x="4515663" y="1358186"/>
            <a:ext cx="2889693" cy="310916"/>
          </a:xfrm>
          <a:prstGeom prst="rect">
            <a:avLst/>
          </a:prstGeom>
        </p:spPr>
      </p:pic>
      <p:pic>
        <p:nvPicPr>
          <p:cNvPr id="20" name="Picture 19">
            <a:extLst>
              <a:ext uri="{FF2B5EF4-FFF2-40B4-BE49-F238E27FC236}">
                <a16:creationId xmlns:a16="http://schemas.microsoft.com/office/drawing/2014/main" id="{5CDC16A9-1B2B-4512-994C-1CB9C2F30611}"/>
              </a:ext>
            </a:extLst>
          </p:cNvPr>
          <p:cNvPicPr>
            <a:picLocks noChangeAspect="1"/>
          </p:cNvPicPr>
          <p:nvPr/>
        </p:nvPicPr>
        <p:blipFill rotWithShape="1">
          <a:blip r:embed="rId5"/>
          <a:srcRect r="6537"/>
          <a:stretch/>
        </p:blipFill>
        <p:spPr>
          <a:xfrm>
            <a:off x="4298182" y="3429000"/>
            <a:ext cx="3378826" cy="2103056"/>
          </a:xfrm>
          <a:prstGeom prst="rect">
            <a:avLst/>
          </a:prstGeom>
        </p:spPr>
      </p:pic>
      <p:pic>
        <p:nvPicPr>
          <p:cNvPr id="26" name="Picture 25">
            <a:extLst>
              <a:ext uri="{FF2B5EF4-FFF2-40B4-BE49-F238E27FC236}">
                <a16:creationId xmlns:a16="http://schemas.microsoft.com/office/drawing/2014/main" id="{FF55155A-2570-413B-BD54-6D2335566832}"/>
              </a:ext>
            </a:extLst>
          </p:cNvPr>
          <p:cNvPicPr>
            <a:picLocks noChangeAspect="1"/>
          </p:cNvPicPr>
          <p:nvPr/>
        </p:nvPicPr>
        <p:blipFill rotWithShape="1">
          <a:blip r:embed="rId6"/>
          <a:srcRect r="6802"/>
          <a:stretch/>
        </p:blipFill>
        <p:spPr>
          <a:xfrm>
            <a:off x="168226" y="1809159"/>
            <a:ext cx="3511807" cy="2211927"/>
          </a:xfrm>
          <a:prstGeom prst="rect">
            <a:avLst/>
          </a:prstGeom>
        </p:spPr>
      </p:pic>
      <p:cxnSp>
        <p:nvCxnSpPr>
          <p:cNvPr id="36" name="Straight Connector 35">
            <a:extLst>
              <a:ext uri="{FF2B5EF4-FFF2-40B4-BE49-F238E27FC236}">
                <a16:creationId xmlns:a16="http://schemas.microsoft.com/office/drawing/2014/main" id="{563EF8FE-E45E-40F8-9FB0-E9220D3E98C7}"/>
              </a:ext>
            </a:extLst>
          </p:cNvPr>
          <p:cNvCxnSpPr>
            <a:cxnSpLocks/>
          </p:cNvCxnSpPr>
          <p:nvPr/>
        </p:nvCxnSpPr>
        <p:spPr>
          <a:xfrm>
            <a:off x="3614054" y="1932851"/>
            <a:ext cx="11441" cy="1554863"/>
          </a:xfrm>
          <a:prstGeom prst="line">
            <a:avLst/>
          </a:prstGeom>
          <a:ln w="9525" cap="sq">
            <a:solidFill>
              <a:srgbClr val="FFFF00"/>
            </a:solidFill>
            <a:prstDash val="sysDash"/>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DACD88A4-C1D7-4499-8E58-170E1D809123}"/>
              </a:ext>
            </a:extLst>
          </p:cNvPr>
          <p:cNvCxnSpPr>
            <a:cxnSpLocks/>
          </p:cNvCxnSpPr>
          <p:nvPr/>
        </p:nvCxnSpPr>
        <p:spPr>
          <a:xfrm>
            <a:off x="7523893" y="3473915"/>
            <a:ext cx="0" cy="1668484"/>
          </a:xfrm>
          <a:prstGeom prst="line">
            <a:avLst/>
          </a:prstGeom>
          <a:ln w="9525" cap="sq">
            <a:solidFill>
              <a:srgbClr val="FFFF00"/>
            </a:solidFill>
            <a:prstDash val="sysDash"/>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CCACB676-64D0-425E-8EFC-FAC3C00BFB8A}"/>
              </a:ext>
            </a:extLst>
          </p:cNvPr>
          <p:cNvCxnSpPr>
            <a:cxnSpLocks/>
          </p:cNvCxnSpPr>
          <p:nvPr/>
        </p:nvCxnSpPr>
        <p:spPr>
          <a:xfrm>
            <a:off x="11714128" y="2137690"/>
            <a:ext cx="11441" cy="1554863"/>
          </a:xfrm>
          <a:prstGeom prst="line">
            <a:avLst/>
          </a:prstGeom>
          <a:ln w="9525" cap="sq">
            <a:solidFill>
              <a:srgbClr val="FFFF00"/>
            </a:solidFill>
            <a:prstDash val="sysDash"/>
          </a:ln>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F236A8AF-5BA7-455B-B3D4-0929DC3FF438}"/>
              </a:ext>
            </a:extLst>
          </p:cNvPr>
          <p:cNvSpPr txBox="1"/>
          <p:nvPr/>
        </p:nvSpPr>
        <p:spPr>
          <a:xfrm>
            <a:off x="7174031" y="3342116"/>
            <a:ext cx="1601543" cy="215444"/>
          </a:xfrm>
          <a:prstGeom prst="rect">
            <a:avLst/>
          </a:prstGeom>
          <a:noFill/>
        </p:spPr>
        <p:txBody>
          <a:bodyPr wrap="square" rtlCol="0">
            <a:spAutoFit/>
          </a:bodyPr>
          <a:lstStyle/>
          <a:p>
            <a:r>
              <a:rPr lang="en-GB" sz="800">
                <a:solidFill>
                  <a:schemeClr val="tx1">
                    <a:lumMod val="65000"/>
                    <a:lumOff val="35000"/>
                  </a:schemeClr>
                </a:solidFill>
              </a:rPr>
              <a:t>2021 Q2</a:t>
            </a:r>
            <a:endParaRPr lang="en-US" sz="800">
              <a:solidFill>
                <a:schemeClr val="tx1">
                  <a:lumMod val="65000"/>
                  <a:lumOff val="35000"/>
                </a:schemeClr>
              </a:solidFill>
            </a:endParaRPr>
          </a:p>
        </p:txBody>
      </p:sp>
      <p:sp>
        <p:nvSpPr>
          <p:cNvPr id="40" name="TextBox 39">
            <a:extLst>
              <a:ext uri="{FF2B5EF4-FFF2-40B4-BE49-F238E27FC236}">
                <a16:creationId xmlns:a16="http://schemas.microsoft.com/office/drawing/2014/main" id="{160526B2-29ED-4E69-B7DF-7C28A2F53844}"/>
              </a:ext>
            </a:extLst>
          </p:cNvPr>
          <p:cNvSpPr txBox="1"/>
          <p:nvPr/>
        </p:nvSpPr>
        <p:spPr>
          <a:xfrm>
            <a:off x="3271561" y="1745341"/>
            <a:ext cx="1601543" cy="215444"/>
          </a:xfrm>
          <a:prstGeom prst="rect">
            <a:avLst/>
          </a:prstGeom>
          <a:noFill/>
        </p:spPr>
        <p:txBody>
          <a:bodyPr wrap="square" rtlCol="0">
            <a:spAutoFit/>
          </a:bodyPr>
          <a:lstStyle/>
          <a:p>
            <a:r>
              <a:rPr lang="en-GB" sz="800">
                <a:solidFill>
                  <a:schemeClr val="tx1">
                    <a:lumMod val="65000"/>
                    <a:lumOff val="35000"/>
                  </a:schemeClr>
                </a:solidFill>
              </a:rPr>
              <a:t>2021 Q2</a:t>
            </a:r>
            <a:endParaRPr lang="en-US" sz="800">
              <a:solidFill>
                <a:schemeClr val="tx1">
                  <a:lumMod val="65000"/>
                  <a:lumOff val="35000"/>
                </a:schemeClr>
              </a:solidFill>
            </a:endParaRPr>
          </a:p>
        </p:txBody>
      </p:sp>
      <p:sp>
        <p:nvSpPr>
          <p:cNvPr id="41" name="TextBox 40">
            <a:extLst>
              <a:ext uri="{FF2B5EF4-FFF2-40B4-BE49-F238E27FC236}">
                <a16:creationId xmlns:a16="http://schemas.microsoft.com/office/drawing/2014/main" id="{0DCE5F0C-CB38-4485-9210-5E3ADE42A9F6}"/>
              </a:ext>
            </a:extLst>
          </p:cNvPr>
          <p:cNvSpPr txBox="1"/>
          <p:nvPr/>
        </p:nvSpPr>
        <p:spPr>
          <a:xfrm>
            <a:off x="11357626" y="1965360"/>
            <a:ext cx="666149" cy="215444"/>
          </a:xfrm>
          <a:prstGeom prst="rect">
            <a:avLst/>
          </a:prstGeom>
          <a:noFill/>
        </p:spPr>
        <p:txBody>
          <a:bodyPr wrap="square" rtlCol="0">
            <a:spAutoFit/>
          </a:bodyPr>
          <a:lstStyle/>
          <a:p>
            <a:r>
              <a:rPr lang="en-GB" sz="800">
                <a:solidFill>
                  <a:schemeClr val="tx1">
                    <a:lumMod val="65000"/>
                    <a:lumOff val="35000"/>
                  </a:schemeClr>
                </a:solidFill>
              </a:rPr>
              <a:t>2021 Q2</a:t>
            </a:r>
            <a:endParaRPr lang="en-US" sz="800">
              <a:solidFill>
                <a:schemeClr val="tx1">
                  <a:lumMod val="65000"/>
                  <a:lumOff val="35000"/>
                </a:schemeClr>
              </a:solidFill>
            </a:endParaRPr>
          </a:p>
        </p:txBody>
      </p:sp>
    </p:spTree>
    <p:extLst>
      <p:ext uri="{BB962C8B-B14F-4D97-AF65-F5344CB8AC3E}">
        <p14:creationId xmlns:p14="http://schemas.microsoft.com/office/powerpoint/2010/main" val="4139132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5">
            <a:extLst>
              <a:ext uri="{FF2B5EF4-FFF2-40B4-BE49-F238E27FC236}">
                <a16:creationId xmlns:a16="http://schemas.microsoft.com/office/drawing/2014/main" id="{C5E80166-A945-4BD9-918D-612A6A26F8D5}"/>
              </a:ext>
            </a:extLst>
          </p:cNvPr>
          <p:cNvSpPr txBox="1">
            <a:spLocks/>
          </p:cNvSpPr>
          <p:nvPr/>
        </p:nvSpPr>
        <p:spPr>
          <a:xfrm>
            <a:off x="714383" y="269577"/>
            <a:ext cx="8534400" cy="579316"/>
          </a:xfrm>
          <a:prstGeom prst="rect">
            <a:avLst/>
          </a:prstGeom>
        </p:spPr>
        <p:txBody>
          <a:bodyPr vert="horz" lIns="121920" tIns="60960" rIns="121920" bIns="60960" rtlCol="0">
            <a:noAutofit/>
          </a:bodyPr>
          <a:lstStyle>
            <a:lvl1pPr marL="0" indent="0" algn="ctr" defTabSz="342900" rtl="0" eaLnBrk="1" latinLnBrk="0" hangingPunct="1">
              <a:lnSpc>
                <a:spcPct val="80000"/>
              </a:lnSpc>
              <a:spcBef>
                <a:spcPct val="20000"/>
              </a:spcBef>
              <a:buFont typeface="Arial"/>
              <a:buNone/>
              <a:defRPr sz="3000" b="1" i="0" kern="1200">
                <a:solidFill>
                  <a:srgbClr val="0F1C4E"/>
                </a:solidFill>
                <a:latin typeface="+mj-lt"/>
                <a:ea typeface="+mn-ea"/>
                <a:cs typeface="Futura Condensed"/>
              </a:defRPr>
            </a:lvl1pPr>
            <a:lvl2pPr marL="342900" indent="0" algn="ctr" defTabSz="342900" rtl="0" eaLnBrk="1" latinLnBrk="0" hangingPunct="1">
              <a:spcBef>
                <a:spcPct val="20000"/>
              </a:spcBef>
              <a:buFont typeface="Arial"/>
              <a:buNone/>
              <a:defRPr sz="2100" kern="1200">
                <a:solidFill>
                  <a:schemeClr val="tx1">
                    <a:tint val="75000"/>
                  </a:schemeClr>
                </a:solidFill>
                <a:latin typeface="+mn-lt"/>
                <a:ea typeface="+mn-ea"/>
                <a:cs typeface="+mn-cs"/>
              </a:defRPr>
            </a:lvl2pPr>
            <a:lvl3pPr marL="685800" indent="0" algn="ctr" defTabSz="3429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0287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4pPr>
            <a:lvl5pPr marL="13716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pPr algn="l"/>
            <a:r>
              <a:rPr lang="en-GB" sz="2400" dirty="0">
                <a:latin typeface="Arial" panose="020B0604020202020204" pitchFamily="34" charset="0"/>
                <a:cs typeface="Arial" panose="020B0604020202020204" pitchFamily="34" charset="0"/>
              </a:rPr>
              <a:t>Commercial Property</a:t>
            </a:r>
          </a:p>
          <a:p>
            <a:pPr algn="l"/>
            <a:r>
              <a:rPr lang="en-GB" sz="2133" dirty="0"/>
              <a:t>Take-up Rates</a:t>
            </a:r>
            <a:endParaRPr lang="en-US" sz="2133" dirty="0"/>
          </a:p>
        </p:txBody>
      </p:sp>
      <p:sp>
        <p:nvSpPr>
          <p:cNvPr id="10" name="Subtitle 7">
            <a:extLst>
              <a:ext uri="{FF2B5EF4-FFF2-40B4-BE49-F238E27FC236}">
                <a16:creationId xmlns:a16="http://schemas.microsoft.com/office/drawing/2014/main" id="{A7F5FC52-4C81-4EE3-8545-60B945184269}"/>
              </a:ext>
            </a:extLst>
          </p:cNvPr>
          <p:cNvSpPr txBox="1">
            <a:spLocks/>
          </p:cNvSpPr>
          <p:nvPr/>
        </p:nvSpPr>
        <p:spPr>
          <a:xfrm>
            <a:off x="5299297" y="1009282"/>
            <a:ext cx="6759921" cy="579316"/>
          </a:xfrm>
          <a:prstGeom prst="rect">
            <a:avLst/>
          </a:prstGeom>
        </p:spPr>
        <p:txBody>
          <a:bodyPr vert="horz" lIns="121920" tIns="60960" rIns="121920" bIns="60960" rtlCol="0">
            <a:noAutofit/>
          </a:bodyPr>
          <a:lstStyle>
            <a:lvl1pPr marL="0" indent="0" algn="ctr" defTabSz="342900" rtl="0" eaLnBrk="1" latinLnBrk="0" hangingPunct="1">
              <a:lnSpc>
                <a:spcPct val="80000"/>
              </a:lnSpc>
              <a:spcBef>
                <a:spcPct val="20000"/>
              </a:spcBef>
              <a:buFont typeface="Arial"/>
              <a:buNone/>
              <a:defRPr sz="3000" b="1" i="0" kern="1200">
                <a:solidFill>
                  <a:srgbClr val="0F1C4E"/>
                </a:solidFill>
                <a:latin typeface="+mj-lt"/>
                <a:ea typeface="+mn-ea"/>
                <a:cs typeface="Futura Condensed"/>
              </a:defRPr>
            </a:lvl1pPr>
            <a:lvl2pPr marL="342900" indent="0" algn="ctr" defTabSz="342900" rtl="0" eaLnBrk="1" latinLnBrk="0" hangingPunct="1">
              <a:spcBef>
                <a:spcPct val="20000"/>
              </a:spcBef>
              <a:buFont typeface="Arial"/>
              <a:buNone/>
              <a:defRPr sz="2100" kern="1200">
                <a:solidFill>
                  <a:schemeClr val="tx1">
                    <a:tint val="75000"/>
                  </a:schemeClr>
                </a:solidFill>
                <a:latin typeface="+mn-lt"/>
                <a:ea typeface="+mn-ea"/>
                <a:cs typeface="+mn-cs"/>
              </a:defRPr>
            </a:lvl2pPr>
            <a:lvl3pPr marL="685800" indent="0" algn="ctr" defTabSz="3429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0287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4pPr>
            <a:lvl5pPr marL="13716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n-GB" sz="1867"/>
              <a:t>Commercial Property Transactions Index Change </a:t>
            </a:r>
          </a:p>
          <a:p>
            <a:r>
              <a:rPr lang="en-GB" sz="1867"/>
              <a:t>(2011 Q1 = 100)</a:t>
            </a:r>
            <a:endParaRPr lang="en-US" sz="1867"/>
          </a:p>
        </p:txBody>
      </p:sp>
      <p:sp>
        <p:nvSpPr>
          <p:cNvPr id="7" name="Content Placeholder 2">
            <a:extLst>
              <a:ext uri="{FF2B5EF4-FFF2-40B4-BE49-F238E27FC236}">
                <a16:creationId xmlns:a16="http://schemas.microsoft.com/office/drawing/2014/main" id="{222925F7-1EDC-47CD-B75C-90C07C0545F5}"/>
              </a:ext>
            </a:extLst>
          </p:cNvPr>
          <p:cNvSpPr txBox="1">
            <a:spLocks/>
          </p:cNvSpPr>
          <p:nvPr/>
        </p:nvSpPr>
        <p:spPr>
          <a:xfrm>
            <a:off x="294289" y="1468023"/>
            <a:ext cx="4906192" cy="3807580"/>
          </a:xfrm>
          <a:prstGeom prst="rect">
            <a:avLst/>
          </a:prstGeom>
        </p:spPr>
        <p:txBody>
          <a:bodyPr vert="horz" lIns="121920" tIns="60960" rIns="121920" bIns="60960" rtlCol="0">
            <a:normAutofit/>
          </a:bodyPr>
          <a:lstStyle>
            <a:lvl1pPr marL="228600" indent="-228600" algn="l" defTabSz="914400" rtl="0" eaLnBrk="1" latinLnBrk="0" hangingPunct="1">
              <a:lnSpc>
                <a:spcPct val="90000"/>
              </a:lnSpc>
              <a:spcBef>
                <a:spcPts val="1000"/>
              </a:spcBef>
              <a:buClr>
                <a:schemeClr val="accent1"/>
              </a:buClr>
              <a:buSzPct val="120000"/>
              <a:buFont typeface="Source Sans Pro Light" pitchFamily="34" charset="0"/>
              <a:buChar char="‒"/>
              <a:defRPr sz="2800" kern="1200">
                <a:solidFill>
                  <a:schemeClr val="tx2"/>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Clr>
                <a:schemeClr val="accent1"/>
              </a:buClr>
              <a:buSzPct val="120000"/>
              <a:buFont typeface="Source Sans Pro Light" pitchFamily="34" charset="0"/>
              <a:buChar char="‒"/>
              <a:defRPr sz="2400" kern="1200">
                <a:solidFill>
                  <a:schemeClr val="tx2"/>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Clr>
                <a:schemeClr val="accent1"/>
              </a:buClr>
              <a:buSzPct val="120000"/>
              <a:buFont typeface="Source Sans Pro Light" pitchFamily="34" charset="0"/>
              <a:buChar char="‒"/>
              <a:defRPr sz="2000" kern="1200">
                <a:solidFill>
                  <a:schemeClr val="tx2"/>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Clr>
                <a:schemeClr val="accent1"/>
              </a:buClr>
              <a:buSzPct val="120000"/>
              <a:buFont typeface="Source Sans Pro Light" pitchFamily="34" charset="0"/>
              <a:buChar char="‒"/>
              <a:defRPr sz="1800" kern="1200">
                <a:solidFill>
                  <a:schemeClr val="tx2"/>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Clr>
                <a:schemeClr val="accent1"/>
              </a:buClr>
              <a:buSzPct val="120000"/>
              <a:buFont typeface="Source Sans Pro Light" pitchFamily="34" charset="0"/>
              <a:buChar char="‒"/>
              <a:defRPr sz="1800" kern="1200">
                <a:solidFill>
                  <a:schemeClr val="tx2"/>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Arial" panose="020B0604020202020204" pitchFamily="34" charset="0"/>
              <a:buChar char="•"/>
            </a:pPr>
            <a:r>
              <a:rPr lang="en-GB" sz="1800" dirty="0">
                <a:solidFill>
                  <a:srgbClr val="0F1C4E"/>
                </a:solidFill>
                <a:latin typeface="Arial" panose="020B0604020202020204" pitchFamily="34" charset="0"/>
                <a:cs typeface="Arial" panose="020B0604020202020204" pitchFamily="34" charset="0"/>
              </a:rPr>
              <a:t>Take-up has been consistently buoyant in Hull and East Yorkshire compared to the national average. </a:t>
            </a:r>
          </a:p>
          <a:p>
            <a:pPr algn="just">
              <a:buFont typeface="Arial" panose="020B0604020202020204" pitchFamily="34" charset="0"/>
              <a:buChar char="•"/>
            </a:pPr>
            <a:r>
              <a:rPr lang="en-GB" sz="1800" dirty="0">
                <a:solidFill>
                  <a:srgbClr val="0F1C4E"/>
                </a:solidFill>
                <a:latin typeface="Arial" panose="020B0604020202020204" pitchFamily="34" charset="0"/>
                <a:cs typeface="Arial" panose="020B0604020202020204" pitchFamily="34" charset="0"/>
              </a:rPr>
              <a:t>A dip in take-up occurred as a result of the first and the third national lockdowns (i.e. spring to summer 2020 and winter 2021), although principally across Humber rather than in HEY itself. </a:t>
            </a:r>
          </a:p>
          <a:p>
            <a:pPr algn="just">
              <a:buFont typeface="Arial" panose="020B0604020202020204" pitchFamily="34" charset="0"/>
              <a:buChar char="•"/>
            </a:pPr>
            <a:r>
              <a:rPr lang="en-GB" sz="1800" dirty="0">
                <a:solidFill>
                  <a:srgbClr val="0F1C4E"/>
                </a:solidFill>
                <a:latin typeface="Arial" panose="020B0604020202020204" pitchFamily="34" charset="0"/>
                <a:cs typeface="Arial" panose="020B0604020202020204" pitchFamily="34" charset="0"/>
              </a:rPr>
              <a:t>Following the easing of restrictions in spring 2021, the net absorption rate rebounded in the HEY area, an encouraging contrast to the small dip nationally.</a:t>
            </a:r>
          </a:p>
        </p:txBody>
      </p:sp>
      <p:sp>
        <p:nvSpPr>
          <p:cNvPr id="8" name="TextBox 7">
            <a:extLst>
              <a:ext uri="{FF2B5EF4-FFF2-40B4-BE49-F238E27FC236}">
                <a16:creationId xmlns:a16="http://schemas.microsoft.com/office/drawing/2014/main" id="{252ADDF7-E9FF-4D58-B62E-5DE065C95F2E}"/>
              </a:ext>
            </a:extLst>
          </p:cNvPr>
          <p:cNvSpPr txBox="1"/>
          <p:nvPr/>
        </p:nvSpPr>
        <p:spPr>
          <a:xfrm>
            <a:off x="6123177" y="6429612"/>
            <a:ext cx="3125607" cy="432317"/>
          </a:xfrm>
          <a:prstGeom prst="rect">
            <a:avLst/>
          </a:prstGeom>
          <a:noFill/>
        </p:spPr>
        <p:txBody>
          <a:bodyPr vert="horz" wrap="none" lIns="121920" tIns="60960" rIns="121920" bIns="60960" rtlCol="0" anchor="ctr">
            <a:normAutofit/>
          </a:bodyPr>
          <a:lstStyle/>
          <a:p>
            <a:r>
              <a:rPr lang="en-GB" sz="1200">
                <a:solidFill>
                  <a:srgbClr val="0F1C4E"/>
                </a:solidFill>
              </a:rPr>
              <a:t>Source: Co-star, Hatch analysis</a:t>
            </a:r>
            <a:endParaRPr lang="en-US" sz="1200">
              <a:solidFill>
                <a:srgbClr val="0F1C4E"/>
              </a:solidFill>
            </a:endParaRPr>
          </a:p>
        </p:txBody>
      </p:sp>
      <p:sp>
        <p:nvSpPr>
          <p:cNvPr id="9" name="Text Placeholder 9">
            <a:extLst>
              <a:ext uri="{FF2B5EF4-FFF2-40B4-BE49-F238E27FC236}">
                <a16:creationId xmlns:a16="http://schemas.microsoft.com/office/drawing/2014/main" id="{F0C10179-E619-4C13-ABBC-EF9E0CC1A1F7}"/>
              </a:ext>
            </a:extLst>
          </p:cNvPr>
          <p:cNvSpPr txBox="1">
            <a:spLocks/>
          </p:cNvSpPr>
          <p:nvPr/>
        </p:nvSpPr>
        <p:spPr>
          <a:xfrm>
            <a:off x="106680" y="99968"/>
            <a:ext cx="802520" cy="724776"/>
          </a:xfrm>
          <a:prstGeom prst="rect">
            <a:avLst/>
          </a:prstGeom>
        </p:spPr>
        <p:txBody>
          <a:bodyPr vert="horz" lIns="121920" tIns="60960" rIns="121920" bIns="60960" rtlCol="0" anchor="t">
            <a:normAutofit/>
          </a:bodyPr>
          <a:lstStyle>
            <a:lvl1pPr marL="0" indent="0" algn="l" defTabSz="342900" rtl="0" eaLnBrk="1" latinLnBrk="0" hangingPunct="1">
              <a:spcBef>
                <a:spcPct val="20000"/>
              </a:spcBef>
              <a:buFontTx/>
              <a:buNone/>
              <a:defRPr sz="1800" b="1" kern="1200">
                <a:solidFill>
                  <a:srgbClr val="0F1C4E"/>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endParaRPr lang="en-US" sz="1600" b="0" dirty="0"/>
          </a:p>
        </p:txBody>
      </p:sp>
      <p:graphicFrame>
        <p:nvGraphicFramePr>
          <p:cNvPr id="12" name="Chart 11">
            <a:extLst>
              <a:ext uri="{FF2B5EF4-FFF2-40B4-BE49-F238E27FC236}">
                <a16:creationId xmlns:a16="http://schemas.microsoft.com/office/drawing/2014/main" id="{C2D8BDE3-362C-4A5C-8F1A-3FF519498ED0}"/>
              </a:ext>
            </a:extLst>
          </p:cNvPr>
          <p:cNvGraphicFramePr>
            <a:graphicFrameLocks/>
          </p:cNvGraphicFramePr>
          <p:nvPr/>
        </p:nvGraphicFramePr>
        <p:xfrm>
          <a:off x="4981584" y="1468023"/>
          <a:ext cx="6916128" cy="4577179"/>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D8109109-9C60-4BAD-89BC-D73A8C189445}"/>
              </a:ext>
            </a:extLst>
          </p:cNvPr>
          <p:cNvSpPr/>
          <p:nvPr/>
        </p:nvSpPr>
        <p:spPr>
          <a:xfrm>
            <a:off x="8351181" y="5641384"/>
            <a:ext cx="422217" cy="36167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Tree>
    <p:extLst>
      <p:ext uri="{BB962C8B-B14F-4D97-AF65-F5344CB8AC3E}">
        <p14:creationId xmlns:p14="http://schemas.microsoft.com/office/powerpoint/2010/main" val="3644359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57C30A28-DBD0-4092-8F9B-07A7E9F64B69}"/>
              </a:ext>
            </a:extLst>
          </p:cNvPr>
          <p:cNvSpPr txBox="1">
            <a:spLocks/>
          </p:cNvSpPr>
          <p:nvPr/>
        </p:nvSpPr>
        <p:spPr>
          <a:xfrm>
            <a:off x="106680" y="99968"/>
            <a:ext cx="802520" cy="724776"/>
          </a:xfrm>
          <a:prstGeom prst="rect">
            <a:avLst/>
          </a:prstGeom>
        </p:spPr>
        <p:txBody>
          <a:bodyPr vert="horz" lIns="121920" tIns="60960" rIns="121920" bIns="60960" rtlCol="0" anchor="t">
            <a:normAutofit/>
          </a:bodyPr>
          <a:lstStyle>
            <a:lvl1pPr marL="0" indent="0" algn="l" defTabSz="342900" rtl="0" eaLnBrk="1" latinLnBrk="0" hangingPunct="1">
              <a:spcBef>
                <a:spcPct val="20000"/>
              </a:spcBef>
              <a:buFontTx/>
              <a:buNone/>
              <a:defRPr sz="1800" b="1" kern="1200">
                <a:solidFill>
                  <a:srgbClr val="0F1C4E"/>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endParaRPr lang="en-US" sz="1600" b="0" dirty="0">
              <a:solidFill>
                <a:schemeClr val="bg1"/>
              </a:solidFill>
            </a:endParaRPr>
          </a:p>
        </p:txBody>
      </p:sp>
      <p:sp>
        <p:nvSpPr>
          <p:cNvPr id="6" name="Text Placeholder 5">
            <a:extLst>
              <a:ext uri="{FF2B5EF4-FFF2-40B4-BE49-F238E27FC236}">
                <a16:creationId xmlns:a16="http://schemas.microsoft.com/office/drawing/2014/main" id="{F0600376-D222-4CE9-9AC4-85569F60B680}"/>
              </a:ext>
            </a:extLst>
          </p:cNvPr>
          <p:cNvSpPr>
            <a:spLocks noGrp="1"/>
          </p:cNvSpPr>
          <p:nvPr>
            <p:ph type="body" sz="quarter" idx="11"/>
          </p:nvPr>
        </p:nvSpPr>
        <p:spPr>
          <a:xfrm>
            <a:off x="909200" y="1082351"/>
            <a:ext cx="4776939" cy="2710544"/>
          </a:xfrm>
        </p:spPr>
        <p:txBody>
          <a:bodyPr>
            <a:normAutofit lnSpcReduction="10000"/>
          </a:bodyPr>
          <a:lstStyle/>
          <a:p>
            <a:r>
              <a:rPr lang="en-GB" sz="4000" dirty="0"/>
              <a:t>Thank You</a:t>
            </a:r>
          </a:p>
          <a:p>
            <a:endParaRPr lang="en-GB" sz="2100" dirty="0"/>
          </a:p>
          <a:p>
            <a:r>
              <a:rPr lang="en-GB" sz="2100" dirty="0"/>
              <a:t>Chris Howell</a:t>
            </a:r>
          </a:p>
          <a:p>
            <a:r>
              <a:rPr lang="en-GB" sz="2100" dirty="0"/>
              <a:t>Employment &amp; Skills Manager</a:t>
            </a:r>
          </a:p>
          <a:p>
            <a:r>
              <a:rPr lang="en-GB" sz="2100" dirty="0"/>
              <a:t>E: </a:t>
            </a:r>
            <a:r>
              <a:rPr lang="en-GB" sz="2100" dirty="0">
                <a:hlinkClick r:id="rId3"/>
              </a:rPr>
              <a:t>c.howell@heylep.com</a:t>
            </a:r>
            <a:endParaRPr lang="en-GB" sz="2100" dirty="0"/>
          </a:p>
          <a:p>
            <a:r>
              <a:rPr lang="en-GB" sz="2100" dirty="0"/>
              <a:t>M: 07912 299599</a:t>
            </a:r>
          </a:p>
        </p:txBody>
      </p:sp>
    </p:spTree>
    <p:extLst>
      <p:ext uri="{BB962C8B-B14F-4D97-AF65-F5344CB8AC3E}">
        <p14:creationId xmlns:p14="http://schemas.microsoft.com/office/powerpoint/2010/main" val="3825611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29A3FB98-CBAD-A947-A542-5FC56BC2A537}"/>
              </a:ext>
            </a:extLst>
          </p:cNvPr>
          <p:cNvSpPr>
            <a:spLocks noGrp="1"/>
          </p:cNvSpPr>
          <p:nvPr>
            <p:ph type="subTitle" idx="1"/>
          </p:nvPr>
        </p:nvSpPr>
        <p:spPr/>
        <p:txBody>
          <a:bodyPr/>
          <a:lstStyle/>
          <a:p>
            <a:r>
              <a:rPr lang="en-GB"/>
              <a:t>Economic Impact</a:t>
            </a:r>
            <a:endParaRPr lang="en-US"/>
          </a:p>
        </p:txBody>
      </p:sp>
      <p:sp>
        <p:nvSpPr>
          <p:cNvPr id="3" name="Text Placeholder 9">
            <a:extLst>
              <a:ext uri="{FF2B5EF4-FFF2-40B4-BE49-F238E27FC236}">
                <a16:creationId xmlns:a16="http://schemas.microsoft.com/office/drawing/2014/main" id="{A1AAB55E-48CC-4482-879B-BC502DE6CF79}"/>
              </a:ext>
            </a:extLst>
          </p:cNvPr>
          <p:cNvSpPr txBox="1">
            <a:spLocks/>
          </p:cNvSpPr>
          <p:nvPr/>
        </p:nvSpPr>
        <p:spPr>
          <a:xfrm>
            <a:off x="106680" y="101600"/>
            <a:ext cx="502920" cy="558800"/>
          </a:xfrm>
          <a:prstGeom prst="rect">
            <a:avLst/>
          </a:prstGeom>
        </p:spPr>
        <p:txBody>
          <a:bodyPr vert="horz" lIns="121920" tIns="60960" rIns="121920" bIns="60960" rtlCol="0" anchor="t">
            <a:normAutofit/>
          </a:bodyPr>
          <a:lstStyle>
            <a:lvl1pPr marL="0" indent="0" algn="l" defTabSz="342900" rtl="0" eaLnBrk="1" latinLnBrk="0" hangingPunct="1">
              <a:spcBef>
                <a:spcPct val="20000"/>
              </a:spcBef>
              <a:buFontTx/>
              <a:buNone/>
              <a:defRPr sz="1800" b="1" kern="1200">
                <a:solidFill>
                  <a:srgbClr val="0F1C4E"/>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GB" sz="1600" b="0">
                <a:solidFill>
                  <a:schemeClr val="bg1"/>
                </a:solidFill>
              </a:rPr>
              <a:t>2</a:t>
            </a:r>
            <a:endParaRPr lang="en-US" sz="1867" b="0">
              <a:solidFill>
                <a:schemeClr val="bg1"/>
              </a:solidFill>
            </a:endParaRPr>
          </a:p>
        </p:txBody>
      </p:sp>
    </p:spTree>
    <p:extLst>
      <p:ext uri="{BB962C8B-B14F-4D97-AF65-F5344CB8AC3E}">
        <p14:creationId xmlns:p14="http://schemas.microsoft.com/office/powerpoint/2010/main" val="2960057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2AD9B03-2D6E-704B-9405-D9B23383A373}"/>
              </a:ext>
            </a:extLst>
          </p:cNvPr>
          <p:cNvSpPr>
            <a:spLocks noGrp="1"/>
          </p:cNvSpPr>
          <p:nvPr>
            <p:ph type="body" sz="quarter" idx="11"/>
          </p:nvPr>
        </p:nvSpPr>
        <p:spPr>
          <a:xfrm>
            <a:off x="163786" y="722881"/>
            <a:ext cx="5890869" cy="5358580"/>
          </a:xfrm>
        </p:spPr>
        <p:txBody>
          <a:bodyPr>
            <a:noAutofit/>
          </a:bodyPr>
          <a:lstStyle/>
          <a:p>
            <a:endParaRPr lang="en-US" sz="1333" dirty="0"/>
          </a:p>
          <a:p>
            <a:pPr marL="285750" indent="-285750">
              <a:buFont typeface="Arial" panose="020B0604020202020204" pitchFamily="34" charset="0"/>
              <a:buChar char="•"/>
            </a:pPr>
            <a:r>
              <a:rPr lang="en-US" sz="2000" dirty="0"/>
              <a:t>The Humber region’s GVA was £21bn in 2019. </a:t>
            </a:r>
          </a:p>
          <a:p>
            <a:pPr marL="285750" indent="-285750">
              <a:buFont typeface="Arial" panose="020B0604020202020204" pitchFamily="34" charset="0"/>
              <a:buChar char="•"/>
            </a:pPr>
            <a:r>
              <a:rPr lang="en-US" sz="2000" dirty="0"/>
              <a:t>Modelling estimates that £1.7bn, or 8%, of that was lost during 2020, which is slightly below the estimated loss rate for the national economy (9.8%). </a:t>
            </a:r>
          </a:p>
          <a:p>
            <a:pPr marL="285750" indent="-285750">
              <a:buFont typeface="Arial" panose="020B0604020202020204" pitchFamily="34" charset="0"/>
              <a:buChar char="•"/>
            </a:pPr>
            <a:r>
              <a:rPr lang="en-US" sz="2000" dirty="0"/>
              <a:t>Similarly, Hull and East Riding’s GVA was about £13.4bn in 2019 and the area also experienced an 8% loss in output over the course of 2020.</a:t>
            </a:r>
          </a:p>
          <a:p>
            <a:endParaRPr lang="en-US" sz="667" dirty="0">
              <a:highlight>
                <a:srgbClr val="FF0000"/>
              </a:highlight>
            </a:endParaRPr>
          </a:p>
          <a:p>
            <a:endParaRPr lang="en-US" sz="1333" dirty="0"/>
          </a:p>
          <a:p>
            <a:endParaRPr lang="en-US" sz="1333" dirty="0"/>
          </a:p>
          <a:p>
            <a:endParaRPr lang="en-US" sz="1333" dirty="0"/>
          </a:p>
          <a:p>
            <a:endParaRPr lang="en-US" sz="1333" dirty="0"/>
          </a:p>
          <a:p>
            <a:endParaRPr lang="en-US" sz="1333" dirty="0"/>
          </a:p>
          <a:p>
            <a:endParaRPr lang="en-US" sz="1333" dirty="0"/>
          </a:p>
          <a:p>
            <a:endParaRPr lang="en-US" sz="1333" dirty="0"/>
          </a:p>
        </p:txBody>
      </p:sp>
      <p:sp>
        <p:nvSpPr>
          <p:cNvPr id="10" name="Text Placeholder 9">
            <a:extLst>
              <a:ext uri="{FF2B5EF4-FFF2-40B4-BE49-F238E27FC236}">
                <a16:creationId xmlns:a16="http://schemas.microsoft.com/office/drawing/2014/main" id="{754BE10C-82A6-0E40-8C1D-E75F99FE4BBA}"/>
              </a:ext>
            </a:extLst>
          </p:cNvPr>
          <p:cNvSpPr>
            <a:spLocks noGrp="1"/>
          </p:cNvSpPr>
          <p:nvPr>
            <p:ph type="body" sz="quarter" idx="12"/>
          </p:nvPr>
        </p:nvSpPr>
        <p:spPr>
          <a:xfrm>
            <a:off x="163785" y="298649"/>
            <a:ext cx="4486971" cy="724776"/>
          </a:xfrm>
        </p:spPr>
        <p:txBody>
          <a:bodyPr>
            <a:normAutofit/>
          </a:bodyPr>
          <a:lstStyle/>
          <a:p>
            <a:r>
              <a:rPr lang="en-GB" dirty="0">
                <a:latin typeface="Arial" panose="020B0604020202020204" pitchFamily="34" charset="0"/>
                <a:cs typeface="Arial" panose="020B0604020202020204" pitchFamily="34" charset="0"/>
              </a:rPr>
              <a:t>GVA Impact of COVID</a:t>
            </a:r>
            <a:endParaRPr lang="en-US" dirty="0">
              <a:latin typeface="Arial" panose="020B0604020202020204" pitchFamily="34" charset="0"/>
              <a:cs typeface="Arial" panose="020B0604020202020204" pitchFamily="34" charset="0"/>
            </a:endParaRPr>
          </a:p>
        </p:txBody>
      </p:sp>
      <p:sp>
        <p:nvSpPr>
          <p:cNvPr id="7" name="Text Placeholder 9">
            <a:extLst>
              <a:ext uri="{FF2B5EF4-FFF2-40B4-BE49-F238E27FC236}">
                <a16:creationId xmlns:a16="http://schemas.microsoft.com/office/drawing/2014/main" id="{8DE1F0E2-CCDB-4AAF-90B8-B606BE341324}"/>
              </a:ext>
            </a:extLst>
          </p:cNvPr>
          <p:cNvSpPr txBox="1">
            <a:spLocks/>
          </p:cNvSpPr>
          <p:nvPr/>
        </p:nvSpPr>
        <p:spPr>
          <a:xfrm>
            <a:off x="7554164" y="224815"/>
            <a:ext cx="4486971" cy="446467"/>
          </a:xfrm>
          <a:prstGeom prst="rect">
            <a:avLst/>
          </a:prstGeom>
        </p:spPr>
        <p:txBody>
          <a:bodyPr vert="horz" lIns="121920" tIns="60960" rIns="121920" bIns="60960" rtlCol="0" anchor="t">
            <a:normAutofit/>
          </a:bodyPr>
          <a:lstStyle>
            <a:lvl1pPr marL="0" indent="0" algn="l" defTabSz="342900" rtl="0" eaLnBrk="1" latinLnBrk="0" hangingPunct="1">
              <a:spcBef>
                <a:spcPct val="20000"/>
              </a:spcBef>
              <a:buFontTx/>
              <a:buNone/>
              <a:defRPr sz="1800" b="1" kern="1200">
                <a:solidFill>
                  <a:srgbClr val="0F1C4E"/>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GB" sz="1600"/>
              <a:t>GVA Loss by Sector (£m), 2020</a:t>
            </a:r>
            <a:endParaRPr lang="en-US" sz="1600"/>
          </a:p>
        </p:txBody>
      </p:sp>
      <p:sp>
        <p:nvSpPr>
          <p:cNvPr id="11" name="Text Placeholder 8">
            <a:extLst>
              <a:ext uri="{FF2B5EF4-FFF2-40B4-BE49-F238E27FC236}">
                <a16:creationId xmlns:a16="http://schemas.microsoft.com/office/drawing/2014/main" id="{6E696654-2C10-4E1E-9483-2D0FAF73ADE2}"/>
              </a:ext>
            </a:extLst>
          </p:cNvPr>
          <p:cNvSpPr txBox="1">
            <a:spLocks/>
          </p:cNvSpPr>
          <p:nvPr/>
        </p:nvSpPr>
        <p:spPr>
          <a:xfrm>
            <a:off x="6137348" y="6478944"/>
            <a:ext cx="5794944" cy="379056"/>
          </a:xfrm>
          <a:prstGeom prst="rect">
            <a:avLst/>
          </a:prstGeom>
        </p:spPr>
        <p:txBody>
          <a:bodyPr vert="horz" lIns="121920" tIns="60960" rIns="121920" bIns="60960" rtlCol="0">
            <a:normAutofit/>
          </a:bodyPr>
          <a:lstStyle>
            <a:lvl1pPr marL="0" indent="0" algn="l" defTabSz="342900" rtl="0" eaLnBrk="1" latinLnBrk="0" hangingPunct="1">
              <a:spcBef>
                <a:spcPct val="20000"/>
              </a:spcBef>
              <a:buFont typeface="Arial"/>
              <a:buNone/>
              <a:defRPr sz="1200" b="0" kern="1200" baseline="0">
                <a:solidFill>
                  <a:srgbClr val="0F1C4E"/>
                </a:solidFill>
                <a:latin typeface="Arial"/>
                <a:ea typeface="+mn-ea"/>
                <a:cs typeface="Arial"/>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800"/>
              <a:t>Source: Hatch analysis of OBR Economic and fiscal outlook – March 2021 &amp; October 2021 </a:t>
            </a:r>
          </a:p>
        </p:txBody>
      </p:sp>
      <p:sp>
        <p:nvSpPr>
          <p:cNvPr id="8" name="Text Placeholder 9">
            <a:extLst>
              <a:ext uri="{FF2B5EF4-FFF2-40B4-BE49-F238E27FC236}">
                <a16:creationId xmlns:a16="http://schemas.microsoft.com/office/drawing/2014/main" id="{A0FF61D5-9D5F-49A1-9332-96284EE5BC21}"/>
              </a:ext>
            </a:extLst>
          </p:cNvPr>
          <p:cNvSpPr txBox="1">
            <a:spLocks/>
          </p:cNvSpPr>
          <p:nvPr/>
        </p:nvSpPr>
        <p:spPr>
          <a:xfrm>
            <a:off x="106680" y="0"/>
            <a:ext cx="600771" cy="724776"/>
          </a:xfrm>
          <a:prstGeom prst="rect">
            <a:avLst/>
          </a:prstGeom>
        </p:spPr>
        <p:txBody>
          <a:bodyPr vert="horz" lIns="121920" tIns="60960" rIns="121920" bIns="60960" rtlCol="0" anchor="t">
            <a:normAutofit/>
          </a:bodyPr>
          <a:lstStyle>
            <a:lvl1pPr marL="0" indent="0" algn="l" defTabSz="342900" rtl="0" eaLnBrk="1" latinLnBrk="0" hangingPunct="1">
              <a:spcBef>
                <a:spcPct val="20000"/>
              </a:spcBef>
              <a:buFontTx/>
              <a:buNone/>
              <a:defRPr sz="1800" b="1" kern="1200">
                <a:solidFill>
                  <a:srgbClr val="0F1C4E"/>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endParaRPr lang="en-US" sz="1867" b="0" dirty="0"/>
          </a:p>
        </p:txBody>
      </p:sp>
      <p:graphicFrame>
        <p:nvGraphicFramePr>
          <p:cNvPr id="14" name="Chart 13">
            <a:extLst>
              <a:ext uri="{FF2B5EF4-FFF2-40B4-BE49-F238E27FC236}">
                <a16:creationId xmlns:a16="http://schemas.microsoft.com/office/drawing/2014/main" id="{23FC53AD-8019-4D67-97D4-1FAC1B3DF38C}"/>
              </a:ext>
            </a:extLst>
          </p:cNvPr>
          <p:cNvGraphicFramePr>
            <a:graphicFrameLocks/>
          </p:cNvGraphicFramePr>
          <p:nvPr>
            <p:extLst>
              <p:ext uri="{D42A27DB-BD31-4B8C-83A1-F6EECF244321}">
                <p14:modId xmlns:p14="http://schemas.microsoft.com/office/powerpoint/2010/main" val="544263468"/>
              </p:ext>
            </p:extLst>
          </p:nvPr>
        </p:nvGraphicFramePr>
        <p:xfrm>
          <a:off x="6246191" y="591931"/>
          <a:ext cx="5794944" cy="5733773"/>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5AEB69A9-EF46-4E65-840E-E76805081B76}"/>
              </a:ext>
            </a:extLst>
          </p:cNvPr>
          <p:cNvSpPr/>
          <p:nvPr/>
        </p:nvSpPr>
        <p:spPr>
          <a:xfrm>
            <a:off x="11564497" y="3120325"/>
            <a:ext cx="422217" cy="3086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2" name="Rectangle 11">
            <a:extLst>
              <a:ext uri="{FF2B5EF4-FFF2-40B4-BE49-F238E27FC236}">
                <a16:creationId xmlns:a16="http://schemas.microsoft.com/office/drawing/2014/main" id="{9CB0AD71-11EE-4D64-8213-14A023CA6F8F}"/>
              </a:ext>
            </a:extLst>
          </p:cNvPr>
          <p:cNvSpPr/>
          <p:nvPr/>
        </p:nvSpPr>
        <p:spPr>
          <a:xfrm>
            <a:off x="11353388" y="3458817"/>
            <a:ext cx="422217" cy="3086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Tree>
    <p:extLst>
      <p:ext uri="{BB962C8B-B14F-4D97-AF65-F5344CB8AC3E}">
        <p14:creationId xmlns:p14="http://schemas.microsoft.com/office/powerpoint/2010/main" val="711855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2AD9B03-2D6E-704B-9405-D9B23383A373}"/>
              </a:ext>
            </a:extLst>
          </p:cNvPr>
          <p:cNvSpPr>
            <a:spLocks noGrp="1"/>
          </p:cNvSpPr>
          <p:nvPr>
            <p:ph type="body" sz="quarter" idx="11"/>
          </p:nvPr>
        </p:nvSpPr>
        <p:spPr>
          <a:xfrm>
            <a:off x="403123" y="914402"/>
            <a:ext cx="4972971" cy="5545121"/>
          </a:xfrm>
        </p:spPr>
        <p:txBody>
          <a:bodyPr>
            <a:normAutofit/>
          </a:bodyPr>
          <a:lstStyle/>
          <a:p>
            <a:endParaRPr lang="en-US" dirty="0">
              <a:highlight>
                <a:srgbClr val="FF0000"/>
              </a:highlight>
            </a:endParaRPr>
          </a:p>
          <a:p>
            <a:pPr marL="342900" indent="-342900">
              <a:buFont typeface="Arial" panose="020B0604020202020204" pitchFamily="34" charset="0"/>
              <a:buChar char="•"/>
            </a:pPr>
            <a:r>
              <a:rPr lang="en-US" sz="2000" dirty="0"/>
              <a:t>The OBR forecasts growth to be about 6.5% in 2021, 6% in 2022, declining to 2.1% in 2023 and ranging from 1.3% to 1.7%</a:t>
            </a:r>
          </a:p>
          <a:p>
            <a:pPr marL="342900" indent="-342900">
              <a:buFont typeface="Arial" panose="020B0604020202020204" pitchFamily="34" charset="0"/>
              <a:buChar char="•"/>
            </a:pPr>
            <a:r>
              <a:rPr lang="en-US" sz="2000" b="1" dirty="0"/>
              <a:t>Scenario A: </a:t>
            </a:r>
            <a:r>
              <a:rPr lang="en-US" sz="2000" dirty="0"/>
              <a:t>based on the respective historic real growth rates per annum going forward</a:t>
            </a:r>
          </a:p>
          <a:p>
            <a:pPr marL="342900" indent="-342900">
              <a:buFont typeface="Arial" panose="020B0604020202020204" pitchFamily="34" charset="0"/>
              <a:buChar char="•"/>
            </a:pPr>
            <a:r>
              <a:rPr lang="en-US" sz="2000" b="1" dirty="0"/>
              <a:t>Scenario B: </a:t>
            </a:r>
            <a:r>
              <a:rPr lang="en-US" sz="2000" dirty="0"/>
              <a:t>based on OBR’s October growth forecast for the national economy. </a:t>
            </a:r>
          </a:p>
          <a:p>
            <a:pPr marL="342900" indent="-342900">
              <a:buFont typeface="Arial" panose="020B0604020202020204" pitchFamily="34" charset="0"/>
              <a:buChar char="•"/>
            </a:pPr>
            <a:r>
              <a:rPr lang="en-US" sz="2000" dirty="0"/>
              <a:t>Humber and Hull and East Riding need to achieve a growth rate well above their historic rates to get back to their pre-COVID trajectory in the short to medium term. </a:t>
            </a:r>
          </a:p>
          <a:p>
            <a:endParaRPr lang="en-US" dirty="0"/>
          </a:p>
          <a:p>
            <a:endParaRPr lang="en-US" sz="1200" dirty="0"/>
          </a:p>
        </p:txBody>
      </p:sp>
      <p:sp>
        <p:nvSpPr>
          <p:cNvPr id="10" name="Text Placeholder 9">
            <a:extLst>
              <a:ext uri="{FF2B5EF4-FFF2-40B4-BE49-F238E27FC236}">
                <a16:creationId xmlns:a16="http://schemas.microsoft.com/office/drawing/2014/main" id="{754BE10C-82A6-0E40-8C1D-E75F99FE4BBA}"/>
              </a:ext>
            </a:extLst>
          </p:cNvPr>
          <p:cNvSpPr>
            <a:spLocks noGrp="1"/>
          </p:cNvSpPr>
          <p:nvPr>
            <p:ph type="body" sz="quarter" idx="12"/>
          </p:nvPr>
        </p:nvSpPr>
        <p:spPr>
          <a:xfrm>
            <a:off x="403123" y="216732"/>
            <a:ext cx="4486971" cy="724776"/>
          </a:xfrm>
        </p:spPr>
        <p:txBody>
          <a:bodyPr/>
          <a:lstStyle/>
          <a:p>
            <a:r>
              <a:rPr lang="en-GB" dirty="0">
                <a:latin typeface="Arial" panose="020B0604020202020204" pitchFamily="34" charset="0"/>
                <a:cs typeface="Arial" panose="020B0604020202020204" pitchFamily="34" charset="0"/>
              </a:rPr>
              <a:t>GVA Recovery Scenarios</a:t>
            </a:r>
            <a:endParaRPr lang="en-US" dirty="0">
              <a:latin typeface="Arial" panose="020B0604020202020204" pitchFamily="34" charset="0"/>
              <a:cs typeface="Arial" panose="020B0604020202020204" pitchFamily="34" charset="0"/>
            </a:endParaRPr>
          </a:p>
        </p:txBody>
      </p:sp>
      <p:sp>
        <p:nvSpPr>
          <p:cNvPr id="7" name="Text Placeholder 9">
            <a:extLst>
              <a:ext uri="{FF2B5EF4-FFF2-40B4-BE49-F238E27FC236}">
                <a16:creationId xmlns:a16="http://schemas.microsoft.com/office/drawing/2014/main" id="{8DE1F0E2-CCDB-4AAF-90B8-B606BE341324}"/>
              </a:ext>
            </a:extLst>
          </p:cNvPr>
          <p:cNvSpPr txBox="1">
            <a:spLocks/>
          </p:cNvSpPr>
          <p:nvPr/>
        </p:nvSpPr>
        <p:spPr>
          <a:xfrm>
            <a:off x="6815910" y="224815"/>
            <a:ext cx="5225225" cy="446467"/>
          </a:xfrm>
          <a:prstGeom prst="rect">
            <a:avLst/>
          </a:prstGeom>
        </p:spPr>
        <p:txBody>
          <a:bodyPr vert="horz" lIns="121920" tIns="60960" rIns="121920" bIns="60960" rtlCol="0" anchor="t">
            <a:normAutofit/>
          </a:bodyPr>
          <a:lstStyle>
            <a:lvl1pPr marL="0" indent="0" algn="l" defTabSz="342900" rtl="0" eaLnBrk="1" latinLnBrk="0" hangingPunct="1">
              <a:spcBef>
                <a:spcPct val="20000"/>
              </a:spcBef>
              <a:buFontTx/>
              <a:buNone/>
              <a:defRPr sz="1800" b="1" kern="1200">
                <a:solidFill>
                  <a:srgbClr val="0F1C4E"/>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GB" sz="1600"/>
              <a:t>Total GVA Impact and Recovery Scenarios (£m)</a:t>
            </a:r>
            <a:endParaRPr lang="en-US" sz="1600"/>
          </a:p>
        </p:txBody>
      </p:sp>
      <p:sp>
        <p:nvSpPr>
          <p:cNvPr id="11" name="Text Placeholder 8">
            <a:extLst>
              <a:ext uri="{FF2B5EF4-FFF2-40B4-BE49-F238E27FC236}">
                <a16:creationId xmlns:a16="http://schemas.microsoft.com/office/drawing/2014/main" id="{16DF2A8F-0FD8-488C-8C51-96A7FF4026C6}"/>
              </a:ext>
            </a:extLst>
          </p:cNvPr>
          <p:cNvSpPr txBox="1">
            <a:spLocks/>
          </p:cNvSpPr>
          <p:nvPr/>
        </p:nvSpPr>
        <p:spPr>
          <a:xfrm>
            <a:off x="6096000" y="5927256"/>
            <a:ext cx="5444016" cy="359195"/>
          </a:xfrm>
          <a:prstGeom prst="rect">
            <a:avLst/>
          </a:prstGeom>
        </p:spPr>
        <p:txBody>
          <a:bodyPr vert="horz" lIns="121920" tIns="60960" rIns="121920" bIns="60960" rtlCol="0" anchor="t">
            <a:normAutofit fontScale="77500" lnSpcReduction="20000"/>
          </a:bodyPr>
          <a:lstStyle>
            <a:lvl1pPr marL="0" indent="0" algn="l" defTabSz="342900" rtl="0" eaLnBrk="1" latinLnBrk="0" hangingPunct="1">
              <a:spcBef>
                <a:spcPct val="20000"/>
              </a:spcBef>
              <a:buFont typeface="Arial"/>
              <a:buNone/>
              <a:defRPr sz="1200" b="0" kern="1200" baseline="0">
                <a:solidFill>
                  <a:srgbClr val="0F1C4E"/>
                </a:solidFill>
                <a:latin typeface="Arial"/>
                <a:ea typeface="+mn-ea"/>
                <a:cs typeface="Arial"/>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1067"/>
              <a:t>Source: Hatch analysis of OBR Economic and fiscal outlook – March 2021 &amp; October 2021 </a:t>
            </a:r>
          </a:p>
          <a:p>
            <a:r>
              <a:rPr lang="en-US" sz="1067"/>
              <a:t>Note: Figures for 2019 onwards are in 2020 prices</a:t>
            </a:r>
          </a:p>
        </p:txBody>
      </p:sp>
      <p:sp>
        <p:nvSpPr>
          <p:cNvPr id="13" name="Text Placeholder 9">
            <a:extLst>
              <a:ext uri="{FF2B5EF4-FFF2-40B4-BE49-F238E27FC236}">
                <a16:creationId xmlns:a16="http://schemas.microsoft.com/office/drawing/2014/main" id="{25E8FB67-4A50-4562-9434-6D12BE7D1A50}"/>
              </a:ext>
            </a:extLst>
          </p:cNvPr>
          <p:cNvSpPr txBox="1">
            <a:spLocks/>
          </p:cNvSpPr>
          <p:nvPr/>
        </p:nvSpPr>
        <p:spPr>
          <a:xfrm>
            <a:off x="106680" y="0"/>
            <a:ext cx="600771" cy="724776"/>
          </a:xfrm>
          <a:prstGeom prst="rect">
            <a:avLst/>
          </a:prstGeom>
        </p:spPr>
        <p:txBody>
          <a:bodyPr vert="horz" lIns="121920" tIns="60960" rIns="121920" bIns="60960" rtlCol="0" anchor="t">
            <a:normAutofit/>
          </a:bodyPr>
          <a:lstStyle>
            <a:lvl1pPr marL="0" indent="0" algn="l" defTabSz="342900" rtl="0" eaLnBrk="1" latinLnBrk="0" hangingPunct="1">
              <a:spcBef>
                <a:spcPct val="20000"/>
              </a:spcBef>
              <a:buFontTx/>
              <a:buNone/>
              <a:defRPr sz="1800" b="1" kern="1200">
                <a:solidFill>
                  <a:srgbClr val="0F1C4E"/>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endParaRPr lang="en-US" sz="1600" b="0" dirty="0"/>
          </a:p>
        </p:txBody>
      </p:sp>
      <p:graphicFrame>
        <p:nvGraphicFramePr>
          <p:cNvPr id="8" name="Chart 7">
            <a:extLst>
              <a:ext uri="{FF2B5EF4-FFF2-40B4-BE49-F238E27FC236}">
                <a16:creationId xmlns:a16="http://schemas.microsoft.com/office/drawing/2014/main" id="{49C5AEBA-6DE6-43C8-BE48-9F3DBA973FD2}"/>
              </a:ext>
            </a:extLst>
          </p:cNvPr>
          <p:cNvGraphicFramePr>
            <a:graphicFrameLocks/>
          </p:cNvGraphicFramePr>
          <p:nvPr/>
        </p:nvGraphicFramePr>
        <p:xfrm>
          <a:off x="5494867" y="571550"/>
          <a:ext cx="6417733" cy="5069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6452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DDBAC0D4-2B9A-6549-BC0D-A11618E344AB}"/>
              </a:ext>
            </a:extLst>
          </p:cNvPr>
          <p:cNvSpPr>
            <a:spLocks noGrp="1"/>
          </p:cNvSpPr>
          <p:nvPr>
            <p:ph type="subTitle" idx="1"/>
          </p:nvPr>
        </p:nvSpPr>
        <p:spPr/>
        <p:txBody>
          <a:bodyPr/>
          <a:lstStyle/>
          <a:p>
            <a:r>
              <a:rPr lang="en-GB"/>
              <a:t>Impact on Business</a:t>
            </a:r>
            <a:endParaRPr lang="en-US"/>
          </a:p>
        </p:txBody>
      </p:sp>
      <p:sp>
        <p:nvSpPr>
          <p:cNvPr id="3" name="Text Placeholder 9">
            <a:extLst>
              <a:ext uri="{FF2B5EF4-FFF2-40B4-BE49-F238E27FC236}">
                <a16:creationId xmlns:a16="http://schemas.microsoft.com/office/drawing/2014/main" id="{851D2C0E-64BF-46E1-8F29-7FEF870A953F}"/>
              </a:ext>
            </a:extLst>
          </p:cNvPr>
          <p:cNvSpPr txBox="1">
            <a:spLocks/>
          </p:cNvSpPr>
          <p:nvPr/>
        </p:nvSpPr>
        <p:spPr>
          <a:xfrm>
            <a:off x="106680" y="101600"/>
            <a:ext cx="502920" cy="558800"/>
          </a:xfrm>
          <a:prstGeom prst="rect">
            <a:avLst/>
          </a:prstGeom>
        </p:spPr>
        <p:txBody>
          <a:bodyPr vert="horz" lIns="121920" tIns="60960" rIns="121920" bIns="60960" rtlCol="0" anchor="t">
            <a:normAutofit/>
          </a:bodyPr>
          <a:lstStyle>
            <a:lvl1pPr marL="0" indent="0" algn="l" defTabSz="342900" rtl="0" eaLnBrk="1" latinLnBrk="0" hangingPunct="1">
              <a:spcBef>
                <a:spcPct val="20000"/>
              </a:spcBef>
              <a:buFontTx/>
              <a:buNone/>
              <a:defRPr sz="1800" b="1" kern="1200">
                <a:solidFill>
                  <a:srgbClr val="0F1C4E"/>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GB" sz="1600" b="0">
                <a:solidFill>
                  <a:schemeClr val="bg1"/>
                </a:solidFill>
              </a:rPr>
              <a:t>5</a:t>
            </a:r>
            <a:endParaRPr lang="en-US" sz="1600" b="0">
              <a:solidFill>
                <a:schemeClr val="bg1"/>
              </a:solidFill>
            </a:endParaRPr>
          </a:p>
        </p:txBody>
      </p:sp>
    </p:spTree>
    <p:extLst>
      <p:ext uri="{BB962C8B-B14F-4D97-AF65-F5344CB8AC3E}">
        <p14:creationId xmlns:p14="http://schemas.microsoft.com/office/powerpoint/2010/main" val="3714702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CD19AB7-9BA2-CE40-9986-B2B829F2A66C}"/>
              </a:ext>
            </a:extLst>
          </p:cNvPr>
          <p:cNvSpPr>
            <a:spLocks noGrp="1"/>
          </p:cNvSpPr>
          <p:nvPr>
            <p:ph type="ctrTitle"/>
          </p:nvPr>
        </p:nvSpPr>
        <p:spPr>
          <a:xfrm>
            <a:off x="551638" y="-47792"/>
            <a:ext cx="6913757" cy="615224"/>
          </a:xfrm>
        </p:spPr>
        <p:txBody>
          <a:bodyPr/>
          <a:lstStyle/>
          <a:p>
            <a:r>
              <a:rPr lang="en-GB" dirty="0">
                <a:latin typeface="Arial" panose="020B0604020202020204" pitchFamily="34" charset="0"/>
                <a:cs typeface="Arial" panose="020B0604020202020204" pitchFamily="34" charset="0"/>
              </a:rPr>
              <a:t>Temporary Closures</a:t>
            </a:r>
            <a:endParaRPr lang="en-US" dirty="0">
              <a:latin typeface="Arial" panose="020B0604020202020204" pitchFamily="34" charset="0"/>
              <a:cs typeface="Arial" panose="020B0604020202020204" pitchFamily="34" charset="0"/>
            </a:endParaRPr>
          </a:p>
        </p:txBody>
      </p:sp>
      <p:sp>
        <p:nvSpPr>
          <p:cNvPr id="7" name="Text Placeholder 8">
            <a:extLst>
              <a:ext uri="{FF2B5EF4-FFF2-40B4-BE49-F238E27FC236}">
                <a16:creationId xmlns:a16="http://schemas.microsoft.com/office/drawing/2014/main" id="{B6B5B16B-5554-450C-9224-209B0F6C448A}"/>
              </a:ext>
            </a:extLst>
          </p:cNvPr>
          <p:cNvSpPr txBox="1">
            <a:spLocks/>
          </p:cNvSpPr>
          <p:nvPr/>
        </p:nvSpPr>
        <p:spPr>
          <a:xfrm>
            <a:off x="6096001" y="6541456"/>
            <a:ext cx="3621193" cy="351725"/>
          </a:xfrm>
          <a:prstGeom prst="rect">
            <a:avLst/>
          </a:prstGeom>
        </p:spPr>
        <p:txBody>
          <a:bodyPr vert="horz" lIns="121920" tIns="60960" rIns="121920" bIns="60960" rtlCol="0">
            <a:normAutofit/>
          </a:bodyPr>
          <a:lstStyle>
            <a:lvl1pPr marL="0" indent="0" algn="l" defTabSz="342900" rtl="0" eaLnBrk="1" latinLnBrk="0" hangingPunct="1">
              <a:spcBef>
                <a:spcPct val="20000"/>
              </a:spcBef>
              <a:buFont typeface="Arial"/>
              <a:buNone/>
              <a:defRPr sz="1200" b="0" kern="1200" baseline="0">
                <a:solidFill>
                  <a:srgbClr val="0F1C4E"/>
                </a:solidFill>
                <a:latin typeface="Arial"/>
                <a:ea typeface="+mn-ea"/>
                <a:cs typeface="Arial"/>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800"/>
              <a:t>Source: BICS, ONS, 2021</a:t>
            </a:r>
          </a:p>
        </p:txBody>
      </p:sp>
      <p:sp>
        <p:nvSpPr>
          <p:cNvPr id="6" name="Text Placeholder 9">
            <a:extLst>
              <a:ext uri="{FF2B5EF4-FFF2-40B4-BE49-F238E27FC236}">
                <a16:creationId xmlns:a16="http://schemas.microsoft.com/office/drawing/2014/main" id="{57017033-7209-4A40-B22A-29384005BA36}"/>
              </a:ext>
            </a:extLst>
          </p:cNvPr>
          <p:cNvSpPr txBox="1">
            <a:spLocks/>
          </p:cNvSpPr>
          <p:nvPr/>
        </p:nvSpPr>
        <p:spPr>
          <a:xfrm>
            <a:off x="106680" y="0"/>
            <a:ext cx="600771" cy="724776"/>
          </a:xfrm>
          <a:prstGeom prst="rect">
            <a:avLst/>
          </a:prstGeom>
        </p:spPr>
        <p:txBody>
          <a:bodyPr vert="horz" lIns="121920" tIns="60960" rIns="121920" bIns="60960" rtlCol="0" anchor="t">
            <a:normAutofit/>
          </a:bodyPr>
          <a:lstStyle>
            <a:lvl1pPr marL="0" indent="0" algn="l" defTabSz="342900" rtl="0" eaLnBrk="1" latinLnBrk="0" hangingPunct="1">
              <a:spcBef>
                <a:spcPct val="20000"/>
              </a:spcBef>
              <a:buFontTx/>
              <a:buNone/>
              <a:defRPr sz="1800" b="1" kern="1200">
                <a:solidFill>
                  <a:srgbClr val="0F1C4E"/>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endParaRPr lang="en-US" sz="1600" b="0" dirty="0"/>
          </a:p>
        </p:txBody>
      </p:sp>
      <p:sp>
        <p:nvSpPr>
          <p:cNvPr id="3" name="Subtitle 2">
            <a:extLst>
              <a:ext uri="{FF2B5EF4-FFF2-40B4-BE49-F238E27FC236}">
                <a16:creationId xmlns:a16="http://schemas.microsoft.com/office/drawing/2014/main" id="{042D9405-342F-4AA0-9F91-C15FFF37FFD6}"/>
              </a:ext>
            </a:extLst>
          </p:cNvPr>
          <p:cNvSpPr>
            <a:spLocks noGrp="1"/>
          </p:cNvSpPr>
          <p:nvPr>
            <p:ph type="subTitle" idx="1"/>
          </p:nvPr>
        </p:nvSpPr>
        <p:spPr>
          <a:xfrm>
            <a:off x="106679" y="556823"/>
            <a:ext cx="5325947" cy="5361669"/>
          </a:xfrm>
        </p:spPr>
        <p:txBody>
          <a:bodyPr/>
          <a:lstStyle/>
          <a:p>
            <a:r>
              <a:rPr lang="en-GB" sz="2000" b="0" dirty="0"/>
              <a:t>Latest national Business Impact of Coronavirus Survey (BICS) survey in October 2021 shows:</a:t>
            </a:r>
          </a:p>
          <a:p>
            <a:pPr marL="285750" indent="-285750">
              <a:buFont typeface="Arial" panose="020B0604020202020204" pitchFamily="34" charset="0"/>
              <a:buChar char="•"/>
            </a:pPr>
            <a:r>
              <a:rPr lang="en-GB" sz="2000" b="0" dirty="0"/>
              <a:t>89% of businesses across the UK have been open and trading for at least two weeks, following COVID-related closures</a:t>
            </a:r>
          </a:p>
          <a:p>
            <a:pPr marL="285750" indent="-285750">
              <a:buFont typeface="Arial" panose="020B0604020202020204" pitchFamily="34" charset="0"/>
              <a:buChar char="•"/>
            </a:pPr>
            <a:r>
              <a:rPr lang="en-GB" sz="2000" b="0" dirty="0"/>
              <a:t>11% of businesses have not restarted trading</a:t>
            </a:r>
          </a:p>
          <a:p>
            <a:pPr marL="285750" indent="-285750">
              <a:buFont typeface="Arial" panose="020B0604020202020204" pitchFamily="34" charset="0"/>
              <a:buChar char="•"/>
            </a:pPr>
            <a:r>
              <a:rPr lang="en-GB" sz="2000" b="0" dirty="0"/>
              <a:t>Applying these assumptions to the HEY business base, of the approximately 20k businesses based in Hull and East Yorkshire, over 2,000 are likely to not have resumed trading.</a:t>
            </a:r>
          </a:p>
        </p:txBody>
      </p:sp>
      <p:sp>
        <p:nvSpPr>
          <p:cNvPr id="15" name="TextBox 14">
            <a:extLst>
              <a:ext uri="{FF2B5EF4-FFF2-40B4-BE49-F238E27FC236}">
                <a16:creationId xmlns:a16="http://schemas.microsoft.com/office/drawing/2014/main" id="{872696AF-CC35-40ED-B2A8-BB3F48D17DBB}"/>
              </a:ext>
            </a:extLst>
          </p:cNvPr>
          <p:cNvSpPr txBox="1"/>
          <p:nvPr/>
        </p:nvSpPr>
        <p:spPr>
          <a:xfrm>
            <a:off x="5499798" y="143497"/>
            <a:ext cx="6575897" cy="584775"/>
          </a:xfrm>
          <a:prstGeom prst="rect">
            <a:avLst/>
          </a:prstGeom>
          <a:noFill/>
        </p:spPr>
        <p:txBody>
          <a:bodyPr wrap="square">
            <a:spAutoFit/>
          </a:bodyPr>
          <a:lstStyle/>
          <a:p>
            <a:pPr algn="ctr"/>
            <a:r>
              <a:rPr lang="en-GB" sz="1600" b="1">
                <a:solidFill>
                  <a:srgbClr val="0F1C4E"/>
                </a:solidFill>
                <a:latin typeface="Arial"/>
                <a:cs typeface="Arial"/>
              </a:rPr>
              <a:t>Estimated proportion of businesses open and trading for at least two weeks, UK</a:t>
            </a:r>
            <a:endParaRPr lang="en-US" sz="2400"/>
          </a:p>
        </p:txBody>
      </p:sp>
      <p:graphicFrame>
        <p:nvGraphicFramePr>
          <p:cNvPr id="11" name="Chart 10">
            <a:extLst>
              <a:ext uri="{FF2B5EF4-FFF2-40B4-BE49-F238E27FC236}">
                <a16:creationId xmlns:a16="http://schemas.microsoft.com/office/drawing/2014/main" id="{085956BF-FE42-4D38-B9F0-1A9CD5FB5A49}"/>
              </a:ext>
            </a:extLst>
          </p:cNvPr>
          <p:cNvGraphicFramePr>
            <a:graphicFrameLocks/>
          </p:cNvGraphicFramePr>
          <p:nvPr/>
        </p:nvGraphicFramePr>
        <p:xfrm>
          <a:off x="5237480" y="748166"/>
          <a:ext cx="6905387" cy="5361669"/>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a:extLst>
              <a:ext uri="{FF2B5EF4-FFF2-40B4-BE49-F238E27FC236}">
                <a16:creationId xmlns:a16="http://schemas.microsoft.com/office/drawing/2014/main" id="{6871BFBE-C708-4DE2-9656-773D306905D7}"/>
              </a:ext>
            </a:extLst>
          </p:cNvPr>
          <p:cNvCxnSpPr>
            <a:cxnSpLocks/>
          </p:cNvCxnSpPr>
          <p:nvPr/>
        </p:nvCxnSpPr>
        <p:spPr>
          <a:xfrm>
            <a:off x="11410332" y="862844"/>
            <a:ext cx="0" cy="4480699"/>
          </a:xfrm>
          <a:prstGeom prst="line">
            <a:avLst/>
          </a:prstGeom>
          <a:ln w="9525" cap="sq">
            <a:solidFill>
              <a:srgbClr val="FFFF00"/>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8518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CD19AB7-9BA2-CE40-9986-B2B829F2A66C}"/>
              </a:ext>
            </a:extLst>
          </p:cNvPr>
          <p:cNvSpPr>
            <a:spLocks noGrp="1"/>
          </p:cNvSpPr>
          <p:nvPr>
            <p:ph type="ctrTitle"/>
          </p:nvPr>
        </p:nvSpPr>
        <p:spPr>
          <a:xfrm>
            <a:off x="907238" y="109552"/>
            <a:ext cx="6913757" cy="615224"/>
          </a:xfrm>
        </p:spPr>
        <p:txBody>
          <a:bodyPr/>
          <a:lstStyle/>
          <a:p>
            <a:r>
              <a:rPr lang="en-GB" dirty="0">
                <a:latin typeface="Arial" panose="020B0604020202020204" pitchFamily="34" charset="0"/>
                <a:cs typeface="Arial" panose="020B0604020202020204" pitchFamily="34" charset="0"/>
              </a:rPr>
              <a:t>Use of Support Schemes</a:t>
            </a:r>
            <a:endParaRPr lang="en-US" dirty="0">
              <a:latin typeface="Arial" panose="020B0604020202020204" pitchFamily="34" charset="0"/>
              <a:cs typeface="Arial" panose="020B0604020202020204" pitchFamily="34" charset="0"/>
            </a:endParaRPr>
          </a:p>
        </p:txBody>
      </p:sp>
      <p:sp>
        <p:nvSpPr>
          <p:cNvPr id="7" name="Text Placeholder 8">
            <a:extLst>
              <a:ext uri="{FF2B5EF4-FFF2-40B4-BE49-F238E27FC236}">
                <a16:creationId xmlns:a16="http://schemas.microsoft.com/office/drawing/2014/main" id="{B6B5B16B-5554-450C-9224-209B0F6C448A}"/>
              </a:ext>
            </a:extLst>
          </p:cNvPr>
          <p:cNvSpPr txBox="1">
            <a:spLocks/>
          </p:cNvSpPr>
          <p:nvPr/>
        </p:nvSpPr>
        <p:spPr>
          <a:xfrm>
            <a:off x="6096000" y="6547556"/>
            <a:ext cx="5621867" cy="345625"/>
          </a:xfrm>
          <a:prstGeom prst="rect">
            <a:avLst/>
          </a:prstGeom>
        </p:spPr>
        <p:txBody>
          <a:bodyPr vert="horz" lIns="121920" tIns="60960" rIns="121920" bIns="60960" rtlCol="0">
            <a:normAutofit lnSpcReduction="10000"/>
          </a:bodyPr>
          <a:lstStyle>
            <a:lvl1pPr marL="0" indent="0" algn="l" defTabSz="342900" rtl="0" eaLnBrk="1" latinLnBrk="0" hangingPunct="1">
              <a:spcBef>
                <a:spcPct val="20000"/>
              </a:spcBef>
              <a:buFont typeface="Arial"/>
              <a:buNone/>
              <a:defRPr sz="1200" b="0" kern="1200" baseline="0">
                <a:solidFill>
                  <a:srgbClr val="0F1C4E"/>
                </a:solidFill>
                <a:latin typeface="Arial"/>
                <a:ea typeface="+mn-ea"/>
                <a:cs typeface="Arial"/>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800" dirty="0"/>
              <a:t>Source: BICS, ONS, 2021, Hatch Analysis. *Please note, percentages are derived at the national level, and applied to HEY LEP business counts</a:t>
            </a:r>
          </a:p>
        </p:txBody>
      </p:sp>
      <p:sp>
        <p:nvSpPr>
          <p:cNvPr id="6" name="Text Placeholder 9">
            <a:extLst>
              <a:ext uri="{FF2B5EF4-FFF2-40B4-BE49-F238E27FC236}">
                <a16:creationId xmlns:a16="http://schemas.microsoft.com/office/drawing/2014/main" id="{57017033-7209-4A40-B22A-29384005BA36}"/>
              </a:ext>
            </a:extLst>
          </p:cNvPr>
          <p:cNvSpPr txBox="1">
            <a:spLocks/>
          </p:cNvSpPr>
          <p:nvPr/>
        </p:nvSpPr>
        <p:spPr>
          <a:xfrm>
            <a:off x="106680" y="0"/>
            <a:ext cx="600771" cy="724776"/>
          </a:xfrm>
          <a:prstGeom prst="rect">
            <a:avLst/>
          </a:prstGeom>
        </p:spPr>
        <p:txBody>
          <a:bodyPr vert="horz" lIns="121920" tIns="60960" rIns="121920" bIns="60960" rtlCol="0" anchor="t">
            <a:normAutofit/>
          </a:bodyPr>
          <a:lstStyle>
            <a:lvl1pPr marL="0" indent="0" algn="l" defTabSz="342900" rtl="0" eaLnBrk="1" latinLnBrk="0" hangingPunct="1">
              <a:spcBef>
                <a:spcPct val="20000"/>
              </a:spcBef>
              <a:buFontTx/>
              <a:buNone/>
              <a:defRPr sz="1800" b="1" kern="1200">
                <a:solidFill>
                  <a:srgbClr val="0F1C4E"/>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endParaRPr lang="en-US" sz="1600" b="0" dirty="0"/>
          </a:p>
        </p:txBody>
      </p:sp>
      <p:sp>
        <p:nvSpPr>
          <p:cNvPr id="3" name="Subtitle 2">
            <a:extLst>
              <a:ext uri="{FF2B5EF4-FFF2-40B4-BE49-F238E27FC236}">
                <a16:creationId xmlns:a16="http://schemas.microsoft.com/office/drawing/2014/main" id="{042D9405-342F-4AA0-9F91-C15FFF37FFD6}"/>
              </a:ext>
            </a:extLst>
          </p:cNvPr>
          <p:cNvSpPr>
            <a:spLocks noGrp="1"/>
          </p:cNvSpPr>
          <p:nvPr>
            <p:ph type="subTitle" idx="1"/>
          </p:nvPr>
        </p:nvSpPr>
        <p:spPr>
          <a:xfrm>
            <a:off x="106679" y="704630"/>
            <a:ext cx="5217351" cy="5361669"/>
          </a:xfrm>
        </p:spPr>
        <p:txBody>
          <a:bodyPr/>
          <a:lstStyle/>
          <a:p>
            <a:pPr marL="285750" indent="-285750">
              <a:buFont typeface="Arial" panose="020B0604020202020204" pitchFamily="34" charset="0"/>
              <a:buChar char="•"/>
            </a:pPr>
            <a:r>
              <a:rPr lang="en-US" sz="2000" b="0" dirty="0"/>
              <a:t>35% of businesses* are estimated to be using/intending to use support schemes as of October 2021. </a:t>
            </a:r>
          </a:p>
          <a:p>
            <a:pPr marL="285750" indent="-285750">
              <a:buFont typeface="Arial" panose="020B0604020202020204" pitchFamily="34" charset="0"/>
              <a:buChar char="•"/>
            </a:pPr>
            <a:r>
              <a:rPr lang="en-US" sz="2000" b="0" dirty="0"/>
              <a:t>Some sectors are more likely than others to access them, with almost two thirds of accommodation and food businesses estimated to be utilizing them. </a:t>
            </a:r>
          </a:p>
          <a:p>
            <a:pPr marL="285750" indent="-285750">
              <a:buFont typeface="Arial" panose="020B0604020202020204" pitchFamily="34" charset="0"/>
              <a:buChar char="•"/>
            </a:pPr>
            <a:r>
              <a:rPr lang="en-US" sz="2000" b="0" dirty="0"/>
              <a:t>Applying HEY LEP business count data to national figures suggests that 1,000 businesses in this sector are estimated to be receiving support in this region.</a:t>
            </a:r>
          </a:p>
          <a:p>
            <a:pPr marL="285750" indent="-285750">
              <a:buFont typeface="Arial" panose="020B0604020202020204" pitchFamily="34" charset="0"/>
              <a:buChar char="•"/>
            </a:pPr>
            <a:r>
              <a:rPr lang="en-US" sz="2000" b="0" dirty="0"/>
              <a:t>Manufacturing is also one of the sectors with above average uptake of support, with just under 50% of businesses in this sector receiving support. This equates to approximately 700 firms when applying HEY LEP business count data. </a:t>
            </a:r>
          </a:p>
          <a:p>
            <a:endParaRPr lang="en-US" sz="1333" b="0" dirty="0"/>
          </a:p>
        </p:txBody>
      </p:sp>
      <p:graphicFrame>
        <p:nvGraphicFramePr>
          <p:cNvPr id="10" name="Chart 9">
            <a:extLst>
              <a:ext uri="{FF2B5EF4-FFF2-40B4-BE49-F238E27FC236}">
                <a16:creationId xmlns:a16="http://schemas.microsoft.com/office/drawing/2014/main" id="{FF4FBE12-FAD7-4FE1-8731-D1EA6DF8D2E4}"/>
              </a:ext>
            </a:extLst>
          </p:cNvPr>
          <p:cNvGraphicFramePr>
            <a:graphicFrameLocks/>
          </p:cNvGraphicFramePr>
          <p:nvPr/>
        </p:nvGraphicFramePr>
        <p:xfrm>
          <a:off x="-8692328" y="-4365983"/>
          <a:ext cx="6721884" cy="391378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4A197BFA-280C-4428-9CC0-2FA44381BABA}"/>
              </a:ext>
            </a:extLst>
          </p:cNvPr>
          <p:cNvSpPr txBox="1"/>
          <p:nvPr/>
        </p:nvSpPr>
        <p:spPr>
          <a:xfrm>
            <a:off x="5509424" y="54611"/>
            <a:ext cx="6575897" cy="584775"/>
          </a:xfrm>
          <a:prstGeom prst="rect">
            <a:avLst/>
          </a:prstGeom>
          <a:noFill/>
        </p:spPr>
        <p:txBody>
          <a:bodyPr wrap="square">
            <a:spAutoFit/>
          </a:bodyPr>
          <a:lstStyle/>
          <a:p>
            <a:pPr algn="ctr"/>
            <a:r>
              <a:rPr lang="en-GB" sz="1600" b="1">
                <a:solidFill>
                  <a:srgbClr val="0F1C4E"/>
                </a:solidFill>
                <a:latin typeface="Arial"/>
                <a:cs typeface="Arial"/>
              </a:rPr>
              <a:t>Use by Business of Government Support Schemes as of October 2021, UK</a:t>
            </a:r>
            <a:endParaRPr lang="en-US" sz="2400"/>
          </a:p>
        </p:txBody>
      </p:sp>
      <p:graphicFrame>
        <p:nvGraphicFramePr>
          <p:cNvPr id="11" name="Chart 10">
            <a:extLst>
              <a:ext uri="{FF2B5EF4-FFF2-40B4-BE49-F238E27FC236}">
                <a16:creationId xmlns:a16="http://schemas.microsoft.com/office/drawing/2014/main" id="{EAAA4CD3-48AF-42C9-BFBB-41673BD3BBCD}"/>
              </a:ext>
            </a:extLst>
          </p:cNvPr>
          <p:cNvGraphicFramePr>
            <a:graphicFrameLocks/>
          </p:cNvGraphicFramePr>
          <p:nvPr/>
        </p:nvGraphicFramePr>
        <p:xfrm>
          <a:off x="5151002" y="779717"/>
          <a:ext cx="7292737" cy="54686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05469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CD19AB7-9BA2-CE40-9986-B2B829F2A66C}"/>
              </a:ext>
            </a:extLst>
          </p:cNvPr>
          <p:cNvSpPr>
            <a:spLocks noGrp="1"/>
          </p:cNvSpPr>
          <p:nvPr>
            <p:ph type="ctrTitle"/>
          </p:nvPr>
        </p:nvSpPr>
        <p:spPr>
          <a:xfrm>
            <a:off x="507971" y="114309"/>
            <a:ext cx="6913757" cy="615224"/>
          </a:xfrm>
        </p:spPr>
        <p:txBody>
          <a:bodyPr/>
          <a:lstStyle/>
          <a:p>
            <a:r>
              <a:rPr lang="en-GB" dirty="0">
                <a:latin typeface="Arial" panose="020B0604020202020204" pitchFamily="34" charset="0"/>
                <a:cs typeface="Arial" panose="020B0604020202020204" pitchFamily="34" charset="0"/>
              </a:rPr>
              <a:t>Cash Reserves</a:t>
            </a:r>
            <a:endParaRPr lang="en-US" dirty="0">
              <a:latin typeface="Arial" panose="020B0604020202020204" pitchFamily="34" charset="0"/>
              <a:cs typeface="Arial" panose="020B0604020202020204" pitchFamily="34" charset="0"/>
            </a:endParaRPr>
          </a:p>
        </p:txBody>
      </p:sp>
      <p:sp>
        <p:nvSpPr>
          <p:cNvPr id="6" name="Text Placeholder 9">
            <a:extLst>
              <a:ext uri="{FF2B5EF4-FFF2-40B4-BE49-F238E27FC236}">
                <a16:creationId xmlns:a16="http://schemas.microsoft.com/office/drawing/2014/main" id="{57017033-7209-4A40-B22A-29384005BA36}"/>
              </a:ext>
            </a:extLst>
          </p:cNvPr>
          <p:cNvSpPr txBox="1">
            <a:spLocks/>
          </p:cNvSpPr>
          <p:nvPr/>
        </p:nvSpPr>
        <p:spPr>
          <a:xfrm>
            <a:off x="106680" y="0"/>
            <a:ext cx="600771" cy="724776"/>
          </a:xfrm>
          <a:prstGeom prst="rect">
            <a:avLst/>
          </a:prstGeom>
        </p:spPr>
        <p:txBody>
          <a:bodyPr vert="horz" lIns="121920" tIns="60960" rIns="121920" bIns="60960" rtlCol="0" anchor="t">
            <a:normAutofit/>
          </a:bodyPr>
          <a:lstStyle>
            <a:lvl1pPr marL="0" indent="0" algn="l" defTabSz="342900" rtl="0" eaLnBrk="1" latinLnBrk="0" hangingPunct="1">
              <a:spcBef>
                <a:spcPct val="20000"/>
              </a:spcBef>
              <a:buFontTx/>
              <a:buNone/>
              <a:defRPr sz="1800" b="1" kern="1200">
                <a:solidFill>
                  <a:srgbClr val="0F1C4E"/>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endParaRPr lang="en-US" sz="1600" b="0" dirty="0"/>
          </a:p>
        </p:txBody>
      </p:sp>
      <p:sp>
        <p:nvSpPr>
          <p:cNvPr id="3" name="Subtitle 2">
            <a:extLst>
              <a:ext uri="{FF2B5EF4-FFF2-40B4-BE49-F238E27FC236}">
                <a16:creationId xmlns:a16="http://schemas.microsoft.com/office/drawing/2014/main" id="{042D9405-342F-4AA0-9F91-C15FFF37FFD6}"/>
              </a:ext>
            </a:extLst>
          </p:cNvPr>
          <p:cNvSpPr>
            <a:spLocks noGrp="1"/>
          </p:cNvSpPr>
          <p:nvPr>
            <p:ph type="subTitle" idx="1"/>
          </p:nvPr>
        </p:nvSpPr>
        <p:spPr>
          <a:xfrm>
            <a:off x="106679" y="932954"/>
            <a:ext cx="4706620" cy="4607721"/>
          </a:xfrm>
        </p:spPr>
        <p:txBody>
          <a:bodyPr/>
          <a:lstStyle/>
          <a:p>
            <a:r>
              <a:rPr lang="en-GB" sz="1800" b="0" dirty="0"/>
              <a:t>October BIC survey of business cash reserves shows:</a:t>
            </a:r>
          </a:p>
          <a:p>
            <a:pPr marL="285750" indent="-285750">
              <a:buFont typeface="Arial" panose="020B0604020202020204" pitchFamily="34" charset="0"/>
              <a:buChar char="•"/>
            </a:pPr>
            <a:r>
              <a:rPr lang="en-GB" sz="1800" b="0" dirty="0"/>
              <a:t>Situation as of October 2021 has deteriorated since the last update (April 2021), with the proportion of businesses reporting no cash reserves having more than doubled to 11% from 5% </a:t>
            </a:r>
          </a:p>
          <a:p>
            <a:pPr marL="285750" indent="-285750">
              <a:buFont typeface="Arial" panose="020B0604020202020204" pitchFamily="34" charset="0"/>
              <a:buChar char="•"/>
            </a:pPr>
            <a:r>
              <a:rPr lang="en-GB" sz="1800" b="0" dirty="0"/>
              <a:t>Applying this to the HEY region suggests that within approximately 10,300 businesses have less than six months cash, while over 7.5k have at most 3 months of cash reserves, placing them in a high-risk position.</a:t>
            </a:r>
          </a:p>
          <a:p>
            <a:pPr marL="285750" indent="-285750">
              <a:buFont typeface="Arial" panose="020B0604020202020204" pitchFamily="34" charset="0"/>
              <a:buChar char="•"/>
            </a:pPr>
            <a:r>
              <a:rPr lang="en-GB" sz="1800" b="0" dirty="0"/>
              <a:t>Construction has emerged as a sector for acute concern, with 16% of firms reporting no cash reserves in October 2021, up from 6% in April 2021.</a:t>
            </a:r>
          </a:p>
          <a:p>
            <a:endParaRPr lang="en-US" b="0" dirty="0"/>
          </a:p>
        </p:txBody>
      </p:sp>
      <p:sp>
        <p:nvSpPr>
          <p:cNvPr id="10" name="Text Placeholder 8">
            <a:extLst>
              <a:ext uri="{FF2B5EF4-FFF2-40B4-BE49-F238E27FC236}">
                <a16:creationId xmlns:a16="http://schemas.microsoft.com/office/drawing/2014/main" id="{4887B80A-05BD-4043-B8DD-D84154ED1737}"/>
              </a:ext>
            </a:extLst>
          </p:cNvPr>
          <p:cNvSpPr txBox="1">
            <a:spLocks/>
          </p:cNvSpPr>
          <p:nvPr/>
        </p:nvSpPr>
        <p:spPr>
          <a:xfrm>
            <a:off x="6096001" y="6541456"/>
            <a:ext cx="3621193" cy="351725"/>
          </a:xfrm>
          <a:prstGeom prst="rect">
            <a:avLst/>
          </a:prstGeom>
        </p:spPr>
        <p:txBody>
          <a:bodyPr vert="horz" lIns="121920" tIns="60960" rIns="121920" bIns="60960" rtlCol="0">
            <a:normAutofit/>
          </a:bodyPr>
          <a:lstStyle>
            <a:lvl1pPr marL="0" indent="0" algn="l" defTabSz="342900" rtl="0" eaLnBrk="1" latinLnBrk="0" hangingPunct="1">
              <a:spcBef>
                <a:spcPct val="20000"/>
              </a:spcBef>
              <a:buFont typeface="Arial"/>
              <a:buNone/>
              <a:defRPr sz="1200" b="0" kern="1200" baseline="0">
                <a:solidFill>
                  <a:srgbClr val="0F1C4E"/>
                </a:solidFill>
                <a:latin typeface="Arial"/>
                <a:ea typeface="+mn-ea"/>
                <a:cs typeface="Arial"/>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800"/>
              <a:t>Source: BICS, ONS, 2021</a:t>
            </a:r>
          </a:p>
        </p:txBody>
      </p:sp>
      <p:sp>
        <p:nvSpPr>
          <p:cNvPr id="11" name="TextBox 10">
            <a:extLst>
              <a:ext uri="{FF2B5EF4-FFF2-40B4-BE49-F238E27FC236}">
                <a16:creationId xmlns:a16="http://schemas.microsoft.com/office/drawing/2014/main" id="{3C076082-66B8-429F-99BD-F3098BCBF291}"/>
              </a:ext>
            </a:extLst>
          </p:cNvPr>
          <p:cNvSpPr txBox="1"/>
          <p:nvPr/>
        </p:nvSpPr>
        <p:spPr>
          <a:xfrm>
            <a:off x="4793045" y="296117"/>
            <a:ext cx="7398955" cy="584775"/>
          </a:xfrm>
          <a:prstGeom prst="rect">
            <a:avLst/>
          </a:prstGeom>
          <a:noFill/>
        </p:spPr>
        <p:txBody>
          <a:bodyPr wrap="square">
            <a:spAutoFit/>
          </a:bodyPr>
          <a:lstStyle/>
          <a:p>
            <a:pPr algn="ctr"/>
            <a:r>
              <a:rPr lang="en-GB" sz="1600" b="1" dirty="0">
                <a:solidFill>
                  <a:srgbClr val="0F1C4E"/>
                </a:solidFill>
                <a:latin typeface="Arial"/>
                <a:cs typeface="Arial"/>
              </a:rPr>
              <a:t>Estimated Levels of Business Cash Reserves, June 2020 – October 2021, UK</a:t>
            </a:r>
            <a:endParaRPr lang="en-US" sz="2400" dirty="0"/>
          </a:p>
        </p:txBody>
      </p:sp>
      <p:graphicFrame>
        <p:nvGraphicFramePr>
          <p:cNvPr id="8" name="Chart 7">
            <a:extLst>
              <a:ext uri="{FF2B5EF4-FFF2-40B4-BE49-F238E27FC236}">
                <a16:creationId xmlns:a16="http://schemas.microsoft.com/office/drawing/2014/main" id="{A5C20D06-5CE5-4476-B5F0-A3BA5A3623E9}"/>
              </a:ext>
            </a:extLst>
          </p:cNvPr>
          <p:cNvGraphicFramePr>
            <a:graphicFrameLocks/>
          </p:cNvGraphicFramePr>
          <p:nvPr/>
        </p:nvGraphicFramePr>
        <p:xfrm>
          <a:off x="4658333" y="1200130"/>
          <a:ext cx="7736841" cy="43192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4010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generis 2017 Updated">
    <a:dk1>
      <a:srgbClr val="000000"/>
    </a:dk1>
    <a:lt1>
      <a:srgbClr val="FFFFFF"/>
    </a:lt1>
    <a:dk2>
      <a:srgbClr val="273641"/>
    </a:dk2>
    <a:lt2>
      <a:srgbClr val="74818C"/>
    </a:lt2>
    <a:accent1>
      <a:srgbClr val="052D3F"/>
    </a:accent1>
    <a:accent2>
      <a:srgbClr val="08445E"/>
    </a:accent2>
    <a:accent3>
      <a:srgbClr val="316379"/>
    </a:accent3>
    <a:accent4>
      <a:srgbClr val="84A2AF"/>
    </a:accent4>
    <a:accent5>
      <a:srgbClr val="ADC1C9"/>
    </a:accent5>
    <a:accent6>
      <a:srgbClr val="FF5000"/>
    </a:accent6>
    <a:hlink>
      <a:srgbClr val="FF5000"/>
    </a:hlink>
    <a:folHlink>
      <a:srgbClr val="C04500"/>
    </a:folHlink>
  </a:clrScheme>
  <a:fontScheme name="Calibris Regeneris">
    <a:majorFont>
      <a:latin typeface="Calibri"/>
      <a:ea typeface=""/>
      <a:cs typeface=""/>
    </a:majorFont>
    <a:minorFont>
      <a:latin typeface="Calibri"/>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Regeneris 2017 Updated">
    <a:dk1>
      <a:srgbClr val="000000"/>
    </a:dk1>
    <a:lt1>
      <a:srgbClr val="FFFFFF"/>
    </a:lt1>
    <a:dk2>
      <a:srgbClr val="273641"/>
    </a:dk2>
    <a:lt2>
      <a:srgbClr val="74818C"/>
    </a:lt2>
    <a:accent1>
      <a:srgbClr val="052D3F"/>
    </a:accent1>
    <a:accent2>
      <a:srgbClr val="08445E"/>
    </a:accent2>
    <a:accent3>
      <a:srgbClr val="316379"/>
    </a:accent3>
    <a:accent4>
      <a:srgbClr val="84A2AF"/>
    </a:accent4>
    <a:accent5>
      <a:srgbClr val="ADC1C9"/>
    </a:accent5>
    <a:accent6>
      <a:srgbClr val="FF5000"/>
    </a:accent6>
    <a:hlink>
      <a:srgbClr val="FF5000"/>
    </a:hlink>
    <a:folHlink>
      <a:srgbClr val="C04500"/>
    </a:folHlink>
  </a:clrScheme>
  <a:fontScheme name="Calibris Regeneris">
    <a:majorFont>
      <a:latin typeface="Calibri"/>
      <a:ea typeface=""/>
      <a:cs typeface=""/>
    </a:majorFont>
    <a:minorFont>
      <a:latin typeface="Calibri"/>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Regeneris 2017 Updated">
    <a:dk1>
      <a:srgbClr val="000000"/>
    </a:dk1>
    <a:lt1>
      <a:srgbClr val="FFFFFF"/>
    </a:lt1>
    <a:dk2>
      <a:srgbClr val="273641"/>
    </a:dk2>
    <a:lt2>
      <a:srgbClr val="74818C"/>
    </a:lt2>
    <a:accent1>
      <a:srgbClr val="052D3F"/>
    </a:accent1>
    <a:accent2>
      <a:srgbClr val="08445E"/>
    </a:accent2>
    <a:accent3>
      <a:srgbClr val="316379"/>
    </a:accent3>
    <a:accent4>
      <a:srgbClr val="84A2AF"/>
    </a:accent4>
    <a:accent5>
      <a:srgbClr val="ADC1C9"/>
    </a:accent5>
    <a:accent6>
      <a:srgbClr val="FF5000"/>
    </a:accent6>
    <a:hlink>
      <a:srgbClr val="FF5000"/>
    </a:hlink>
    <a:folHlink>
      <a:srgbClr val="C04500"/>
    </a:folHlink>
  </a:clrScheme>
  <a:fontScheme name="Calibris Regeneris">
    <a:majorFont>
      <a:latin typeface="Calibri"/>
      <a:ea typeface=""/>
      <a:cs typeface=""/>
    </a:majorFont>
    <a:minorFont>
      <a:latin typeface="Calibri"/>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Regeneris 2017 Updated">
    <a:dk1>
      <a:srgbClr val="000000"/>
    </a:dk1>
    <a:lt1>
      <a:srgbClr val="FFFFFF"/>
    </a:lt1>
    <a:dk2>
      <a:srgbClr val="273641"/>
    </a:dk2>
    <a:lt2>
      <a:srgbClr val="74818C"/>
    </a:lt2>
    <a:accent1>
      <a:srgbClr val="052D3F"/>
    </a:accent1>
    <a:accent2>
      <a:srgbClr val="08445E"/>
    </a:accent2>
    <a:accent3>
      <a:srgbClr val="316379"/>
    </a:accent3>
    <a:accent4>
      <a:srgbClr val="84A2AF"/>
    </a:accent4>
    <a:accent5>
      <a:srgbClr val="ADC1C9"/>
    </a:accent5>
    <a:accent6>
      <a:srgbClr val="FF5000"/>
    </a:accent6>
    <a:hlink>
      <a:srgbClr val="FF5000"/>
    </a:hlink>
    <a:folHlink>
      <a:srgbClr val="C04500"/>
    </a:folHlink>
  </a:clrScheme>
  <a:fontScheme name="Calibris Regeneris">
    <a:majorFont>
      <a:latin typeface="Calibri"/>
      <a:ea typeface=""/>
      <a:cs typeface=""/>
    </a:majorFont>
    <a:minorFont>
      <a:latin typeface="Calibri"/>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Regeneris 2017 Updated">
    <a:dk1>
      <a:srgbClr val="000000"/>
    </a:dk1>
    <a:lt1>
      <a:srgbClr val="FFFFFF"/>
    </a:lt1>
    <a:dk2>
      <a:srgbClr val="273641"/>
    </a:dk2>
    <a:lt2>
      <a:srgbClr val="74818C"/>
    </a:lt2>
    <a:accent1>
      <a:srgbClr val="052D3F"/>
    </a:accent1>
    <a:accent2>
      <a:srgbClr val="08445E"/>
    </a:accent2>
    <a:accent3>
      <a:srgbClr val="316379"/>
    </a:accent3>
    <a:accent4>
      <a:srgbClr val="84A2AF"/>
    </a:accent4>
    <a:accent5>
      <a:srgbClr val="ADC1C9"/>
    </a:accent5>
    <a:accent6>
      <a:srgbClr val="FF5000"/>
    </a:accent6>
    <a:hlink>
      <a:srgbClr val="FF5000"/>
    </a:hlink>
    <a:folHlink>
      <a:srgbClr val="C04500"/>
    </a:folHlink>
  </a:clrScheme>
  <a:fontScheme name="Calibris Regeneris">
    <a:majorFont>
      <a:latin typeface="Calibri"/>
      <a:ea typeface=""/>
      <a:cs typeface=""/>
    </a:majorFont>
    <a:minorFont>
      <a:latin typeface="Calibri"/>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Regeneris 2017 Updated">
    <a:dk1>
      <a:srgbClr val="000000"/>
    </a:dk1>
    <a:lt1>
      <a:srgbClr val="FFFFFF"/>
    </a:lt1>
    <a:dk2>
      <a:srgbClr val="273641"/>
    </a:dk2>
    <a:lt2>
      <a:srgbClr val="74818C"/>
    </a:lt2>
    <a:accent1>
      <a:srgbClr val="052D3F"/>
    </a:accent1>
    <a:accent2>
      <a:srgbClr val="08445E"/>
    </a:accent2>
    <a:accent3>
      <a:srgbClr val="316379"/>
    </a:accent3>
    <a:accent4>
      <a:srgbClr val="84A2AF"/>
    </a:accent4>
    <a:accent5>
      <a:srgbClr val="ADC1C9"/>
    </a:accent5>
    <a:accent6>
      <a:srgbClr val="FF5000"/>
    </a:accent6>
    <a:hlink>
      <a:srgbClr val="FF5000"/>
    </a:hlink>
    <a:folHlink>
      <a:srgbClr val="C04500"/>
    </a:folHlink>
  </a:clrScheme>
  <a:fontScheme name="Calibris Regeneris">
    <a:majorFont>
      <a:latin typeface="Calibri"/>
      <a:ea typeface=""/>
      <a:cs typeface=""/>
    </a:majorFont>
    <a:minorFont>
      <a:latin typeface="Calibri"/>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Regeneris 2017 Updated">
    <a:dk1>
      <a:srgbClr val="000000"/>
    </a:dk1>
    <a:lt1>
      <a:srgbClr val="FFFFFF"/>
    </a:lt1>
    <a:dk2>
      <a:srgbClr val="273641"/>
    </a:dk2>
    <a:lt2>
      <a:srgbClr val="74818C"/>
    </a:lt2>
    <a:accent1>
      <a:srgbClr val="052D3F"/>
    </a:accent1>
    <a:accent2>
      <a:srgbClr val="08445E"/>
    </a:accent2>
    <a:accent3>
      <a:srgbClr val="316379"/>
    </a:accent3>
    <a:accent4>
      <a:srgbClr val="84A2AF"/>
    </a:accent4>
    <a:accent5>
      <a:srgbClr val="ADC1C9"/>
    </a:accent5>
    <a:accent6>
      <a:srgbClr val="FF5000"/>
    </a:accent6>
    <a:hlink>
      <a:srgbClr val="FF5000"/>
    </a:hlink>
    <a:folHlink>
      <a:srgbClr val="C04500"/>
    </a:folHlink>
  </a:clrScheme>
  <a:fontScheme name="Calibris Regeneris">
    <a:majorFont>
      <a:latin typeface="Calibri"/>
      <a:ea typeface=""/>
      <a:cs typeface=""/>
    </a:majorFont>
    <a:minorFont>
      <a:latin typeface="Calibri"/>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Regeneris 2017 Updated">
    <a:dk1>
      <a:srgbClr val="000000"/>
    </a:dk1>
    <a:lt1>
      <a:srgbClr val="FFFFFF"/>
    </a:lt1>
    <a:dk2>
      <a:srgbClr val="273641"/>
    </a:dk2>
    <a:lt2>
      <a:srgbClr val="74818C"/>
    </a:lt2>
    <a:accent1>
      <a:srgbClr val="052D3F"/>
    </a:accent1>
    <a:accent2>
      <a:srgbClr val="08445E"/>
    </a:accent2>
    <a:accent3>
      <a:srgbClr val="316379"/>
    </a:accent3>
    <a:accent4>
      <a:srgbClr val="84A2AF"/>
    </a:accent4>
    <a:accent5>
      <a:srgbClr val="ADC1C9"/>
    </a:accent5>
    <a:accent6>
      <a:srgbClr val="FF5000"/>
    </a:accent6>
    <a:hlink>
      <a:srgbClr val="FF5000"/>
    </a:hlink>
    <a:folHlink>
      <a:srgbClr val="C04500"/>
    </a:folHlink>
  </a:clrScheme>
  <a:fontScheme name="Calibris Regeneris">
    <a:majorFont>
      <a:latin typeface="Calibri"/>
      <a:ea typeface=""/>
      <a:cs typeface=""/>
    </a:majorFont>
    <a:minorFont>
      <a:latin typeface="Calibri"/>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Regeneris 2017 Updated">
    <a:dk1>
      <a:srgbClr val="000000"/>
    </a:dk1>
    <a:lt1>
      <a:srgbClr val="FFFFFF"/>
    </a:lt1>
    <a:dk2>
      <a:srgbClr val="273641"/>
    </a:dk2>
    <a:lt2>
      <a:srgbClr val="74818C"/>
    </a:lt2>
    <a:accent1>
      <a:srgbClr val="052D3F"/>
    </a:accent1>
    <a:accent2>
      <a:srgbClr val="08445E"/>
    </a:accent2>
    <a:accent3>
      <a:srgbClr val="316379"/>
    </a:accent3>
    <a:accent4>
      <a:srgbClr val="84A2AF"/>
    </a:accent4>
    <a:accent5>
      <a:srgbClr val="ADC1C9"/>
    </a:accent5>
    <a:accent6>
      <a:srgbClr val="FF5000"/>
    </a:accent6>
    <a:hlink>
      <a:srgbClr val="FF5000"/>
    </a:hlink>
    <a:folHlink>
      <a:srgbClr val="C04500"/>
    </a:folHlink>
  </a:clrScheme>
  <a:fontScheme name="Calibris Regeneris">
    <a:majorFont>
      <a:latin typeface="Calibri"/>
      <a:ea typeface=""/>
      <a:cs typeface=""/>
    </a:majorFont>
    <a:minorFont>
      <a:latin typeface="Calibri"/>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Regeneris 2017 Updated">
    <a:dk1>
      <a:srgbClr val="000000"/>
    </a:dk1>
    <a:lt1>
      <a:srgbClr val="FFFFFF"/>
    </a:lt1>
    <a:dk2>
      <a:srgbClr val="273641"/>
    </a:dk2>
    <a:lt2>
      <a:srgbClr val="74818C"/>
    </a:lt2>
    <a:accent1>
      <a:srgbClr val="052D3F"/>
    </a:accent1>
    <a:accent2>
      <a:srgbClr val="08445E"/>
    </a:accent2>
    <a:accent3>
      <a:srgbClr val="316379"/>
    </a:accent3>
    <a:accent4>
      <a:srgbClr val="84A2AF"/>
    </a:accent4>
    <a:accent5>
      <a:srgbClr val="ADC1C9"/>
    </a:accent5>
    <a:accent6>
      <a:srgbClr val="FF5000"/>
    </a:accent6>
    <a:hlink>
      <a:srgbClr val="FF5000"/>
    </a:hlink>
    <a:folHlink>
      <a:srgbClr val="C04500"/>
    </a:folHlink>
  </a:clrScheme>
  <a:fontScheme name="Calibris Regeneris">
    <a:majorFont>
      <a:latin typeface="Calibri"/>
      <a:ea typeface=""/>
      <a:cs typeface=""/>
    </a:majorFont>
    <a:minorFont>
      <a:latin typeface="Calibri"/>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Regeneris 2017 Updated">
    <a:dk1>
      <a:srgbClr val="000000"/>
    </a:dk1>
    <a:lt1>
      <a:srgbClr val="FFFFFF"/>
    </a:lt1>
    <a:dk2>
      <a:srgbClr val="273641"/>
    </a:dk2>
    <a:lt2>
      <a:srgbClr val="74818C"/>
    </a:lt2>
    <a:accent1>
      <a:srgbClr val="052D3F"/>
    </a:accent1>
    <a:accent2>
      <a:srgbClr val="08445E"/>
    </a:accent2>
    <a:accent3>
      <a:srgbClr val="316379"/>
    </a:accent3>
    <a:accent4>
      <a:srgbClr val="84A2AF"/>
    </a:accent4>
    <a:accent5>
      <a:srgbClr val="ADC1C9"/>
    </a:accent5>
    <a:accent6>
      <a:srgbClr val="FF5000"/>
    </a:accent6>
    <a:hlink>
      <a:srgbClr val="FF5000"/>
    </a:hlink>
    <a:folHlink>
      <a:srgbClr val="C04500"/>
    </a:folHlink>
  </a:clrScheme>
  <a:fontScheme name="Calibris Regeneris">
    <a:majorFont>
      <a:latin typeface="Calibri"/>
      <a:ea typeface=""/>
      <a:cs typeface=""/>
    </a:majorFont>
    <a:minorFont>
      <a:latin typeface="Calibri"/>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Regeneris 2017 Updated">
    <a:dk1>
      <a:srgbClr val="000000"/>
    </a:dk1>
    <a:lt1>
      <a:srgbClr val="FFFFFF"/>
    </a:lt1>
    <a:dk2>
      <a:srgbClr val="273641"/>
    </a:dk2>
    <a:lt2>
      <a:srgbClr val="74818C"/>
    </a:lt2>
    <a:accent1>
      <a:srgbClr val="052D3F"/>
    </a:accent1>
    <a:accent2>
      <a:srgbClr val="08445E"/>
    </a:accent2>
    <a:accent3>
      <a:srgbClr val="316379"/>
    </a:accent3>
    <a:accent4>
      <a:srgbClr val="84A2AF"/>
    </a:accent4>
    <a:accent5>
      <a:srgbClr val="ADC1C9"/>
    </a:accent5>
    <a:accent6>
      <a:srgbClr val="FF5000"/>
    </a:accent6>
    <a:hlink>
      <a:srgbClr val="FF5000"/>
    </a:hlink>
    <a:folHlink>
      <a:srgbClr val="C04500"/>
    </a:folHlink>
  </a:clrScheme>
  <a:fontScheme name="Calibris Regeneris">
    <a:majorFont>
      <a:latin typeface="Calibri"/>
      <a:ea typeface=""/>
      <a:cs typeface=""/>
    </a:majorFont>
    <a:minorFont>
      <a:latin typeface="Calibri"/>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Regeneris 2017 Updated">
    <a:dk1>
      <a:srgbClr val="000000"/>
    </a:dk1>
    <a:lt1>
      <a:srgbClr val="FFFFFF"/>
    </a:lt1>
    <a:dk2>
      <a:srgbClr val="273641"/>
    </a:dk2>
    <a:lt2>
      <a:srgbClr val="74818C"/>
    </a:lt2>
    <a:accent1>
      <a:srgbClr val="052D3F"/>
    </a:accent1>
    <a:accent2>
      <a:srgbClr val="08445E"/>
    </a:accent2>
    <a:accent3>
      <a:srgbClr val="316379"/>
    </a:accent3>
    <a:accent4>
      <a:srgbClr val="84A2AF"/>
    </a:accent4>
    <a:accent5>
      <a:srgbClr val="ADC1C9"/>
    </a:accent5>
    <a:accent6>
      <a:srgbClr val="FF5000"/>
    </a:accent6>
    <a:hlink>
      <a:srgbClr val="FF5000"/>
    </a:hlink>
    <a:folHlink>
      <a:srgbClr val="C04500"/>
    </a:folHlink>
  </a:clrScheme>
  <a:fontScheme name="Calibris Regeneris">
    <a:majorFont>
      <a:latin typeface="Calibri"/>
      <a:ea typeface=""/>
      <a:cs typeface=""/>
    </a:majorFont>
    <a:minorFont>
      <a:latin typeface="Calibri"/>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Regeneris 2017 Updated">
    <a:dk1>
      <a:srgbClr val="000000"/>
    </a:dk1>
    <a:lt1>
      <a:srgbClr val="FFFFFF"/>
    </a:lt1>
    <a:dk2>
      <a:srgbClr val="273641"/>
    </a:dk2>
    <a:lt2>
      <a:srgbClr val="74818C"/>
    </a:lt2>
    <a:accent1>
      <a:srgbClr val="052D3F"/>
    </a:accent1>
    <a:accent2>
      <a:srgbClr val="08445E"/>
    </a:accent2>
    <a:accent3>
      <a:srgbClr val="316379"/>
    </a:accent3>
    <a:accent4>
      <a:srgbClr val="84A2AF"/>
    </a:accent4>
    <a:accent5>
      <a:srgbClr val="ADC1C9"/>
    </a:accent5>
    <a:accent6>
      <a:srgbClr val="FF5000"/>
    </a:accent6>
    <a:hlink>
      <a:srgbClr val="FF5000"/>
    </a:hlink>
    <a:folHlink>
      <a:srgbClr val="C04500"/>
    </a:folHlink>
  </a:clrScheme>
  <a:fontScheme name="Calibris Regeneris">
    <a:majorFont>
      <a:latin typeface="Calibri"/>
      <a:ea typeface=""/>
      <a:cs typeface=""/>
    </a:majorFont>
    <a:minorFont>
      <a:latin typeface="Calibri"/>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407</TotalTime>
  <Words>2999</Words>
  <Application>Microsoft Office PowerPoint</Application>
  <PresentationFormat>Widescreen</PresentationFormat>
  <Paragraphs>297</Paragraphs>
  <Slides>29</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Wingdings</vt:lpstr>
      <vt:lpstr>Office Theme</vt:lpstr>
      <vt:lpstr>Hull &amp; East Yorkshire Local Enterprise Partnership </vt:lpstr>
      <vt:lpstr>PowerPoint Presentation</vt:lpstr>
      <vt:lpstr>PowerPoint Presentation</vt:lpstr>
      <vt:lpstr>PowerPoint Presentation</vt:lpstr>
      <vt:lpstr>PowerPoint Presentation</vt:lpstr>
      <vt:lpstr>PowerPoint Presentation</vt:lpstr>
      <vt:lpstr>Temporary Closures</vt:lpstr>
      <vt:lpstr>Use of Support Schemes</vt:lpstr>
      <vt:lpstr>Cash Reserves</vt:lpstr>
      <vt:lpstr>Insolvencies</vt:lpstr>
      <vt:lpstr>Purchasing Managers Index (PMI)</vt:lpstr>
      <vt:lpstr>Business Incorporations</vt:lpstr>
      <vt:lpstr>Business Exports</vt:lpstr>
      <vt:lpstr>PowerPoint Presentation</vt:lpstr>
      <vt:lpstr>PowerPoint Presentation</vt:lpstr>
      <vt:lpstr>PowerPoint Presentation</vt:lpstr>
      <vt:lpstr>PowerPoint Presentation</vt:lpstr>
      <vt:lpstr>PowerPoint Presentation</vt:lpstr>
      <vt:lpstr>PowerPoint Presentation</vt:lpstr>
      <vt:lpstr>Job Postings</vt:lpstr>
      <vt:lpstr>Hull and East Yorkshire Job Postings – Top 20 Vacancies by Role  Sept’ 20 – Sept’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Hull &amp; East Yorkshire Local Enterprise Partnership </dc:title>
  <dc:creator>Howell Chris</dc:creator>
  <cp:lastModifiedBy>Howell Chris</cp:lastModifiedBy>
  <cp:revision>32</cp:revision>
  <dcterms:created xsi:type="dcterms:W3CDTF">2021-11-09T14:40:42Z</dcterms:created>
  <dcterms:modified xsi:type="dcterms:W3CDTF">2021-11-10T08:30:24Z</dcterms:modified>
</cp:coreProperties>
</file>