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8" r:id="rId2"/>
    <p:sldId id="287" r:id="rId3"/>
    <p:sldId id="297" r:id="rId4"/>
    <p:sldId id="273" r:id="rId5"/>
    <p:sldId id="306" r:id="rId6"/>
    <p:sldId id="295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288" r:id="rId15"/>
    <p:sldId id="294" r:id="rId16"/>
    <p:sldId id="285" r:id="rId17"/>
    <p:sldId id="272" r:id="rId18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5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59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DEBC76-83B8-E822-4B70-59F1F70010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344EF-F05B-0A37-DF10-2AA280B4B75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0C23C6-5109-4FE3-91EF-2D9ACC30E94E}" type="datetimeFigureOut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93BBE99-8E32-AA2A-C320-72959AC9B64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34A3F22-3EAA-07B5-C76A-946322016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9E43E4-8FAA-F84F-BEF3-3EC5F03711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ACBBF-F759-8309-03BA-12E181898F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657AE7A-8821-4B96-A6B7-E63568152D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C3C50B47-9852-B79A-9575-8795DA0F59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0537F52C-6FA1-EAE3-8381-A9C175AB11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4FFC5A3-4550-11F8-C6A6-C6BEB6F1A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A959EA-6E30-4CD5-BA30-BE4F2FC3C8F6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0E9240E9-C75A-9C7D-E098-8ACDD41CB3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034A17DA-6405-A36D-2BB8-F4B3E0C87B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GB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2B8C6173-A342-2BF8-9C33-FE5C69D0D9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28E247-0FAC-4735-B1E3-C512E406EF90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D7E45F37-7E0F-B295-0B2C-A95F554384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630E4373-926D-078D-B6D5-376A3FADEE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68314FFE-F172-16BB-2705-D3FD251D45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712B1C-4796-4890-B847-7DF17BA0AEF8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3F2EB517-D578-87BF-0496-CBB9B3F90D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0DD7B79F-9009-2B41-8B88-8216D61B75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GB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D4CA4ACA-096E-188D-2E5A-0D9A0759FA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444B9F-22D7-478D-9341-583AF8930468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680FD8AB-5639-C681-7057-71B24ACE57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BF25A18D-E073-1126-6596-70992EB1CA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GB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045EDE70-80A8-C859-2F6A-2389DDB59B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CED154-AE8F-4C1D-9CFA-04D9CF9AF921}" type="slidenum">
              <a:rPr lang="en-GB" altLang="en-US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EC484B6A-93A8-8681-A550-1A0081673D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F94D679B-E35C-E2C8-E6BB-A49C4377F2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ED2075F1-B0A2-04CE-176C-B70F6C06A8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DB3EB3-41FB-429A-8A6B-9F3C47301508}" type="slidenum">
              <a:rPr lang="en-GB" altLang="en-US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37BAE239-4644-EFBA-BEB7-7F0CCAC5C9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97C45A14-9A69-7948-704A-150261FA03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8DB64252-B2AF-6AF4-3117-716A874B89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9EC673-44B6-4934-8394-FCFD29464C33}" type="slidenum">
              <a:rPr lang="en-GB" altLang="en-US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2A6B2321-63BC-9E4E-C47B-5C02355FB7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539CE4E5-AB59-7BD7-78A8-3A6D5CC8DA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C5263414-1A07-EC4C-5E7A-362D018369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6AA36D-CB38-4FA7-B9C3-65A871B6A331}" type="slidenum">
              <a:rPr lang="en-GB" altLang="en-US"/>
              <a:pPr>
                <a:spcBef>
                  <a:spcPct val="0"/>
                </a:spcBef>
              </a:pPr>
              <a:t>16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5A90314B-711B-F936-1EC4-45BC90272E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6F23EE28-6788-299D-DBA0-59FD2AB2F0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33C8ECBF-964A-F49E-5270-7D7130A416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A3E39A-44BD-44A7-A424-9CDA5BA5013D}" type="slidenum">
              <a:rPr lang="en-GB" altLang="en-US"/>
              <a:pPr>
                <a:spcBef>
                  <a:spcPct val="0"/>
                </a:spcBef>
              </a:pPr>
              <a:t>17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A9A85D58-559F-1064-ED3D-6B1106F383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61AE79E1-510C-2CF7-5EB1-6111A35451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57FE856D-42E0-8F9F-6AF4-1EF1ABD42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9B1E89-3D92-4CB2-B839-2001661F458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BD392308-EF39-8791-112F-C93CC80B8E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1F45A668-D015-3B80-7CEA-34809E58B7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71C411E2-640B-1F2F-825F-762CF652CF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146391-B945-4A1B-9265-9DBCED625D00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A8141CE4-287A-7539-3E92-1EAE7E85D8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BA161C5C-EE8B-5A26-18F1-1C3EF1C79F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864175BB-C2F5-01D7-EC8C-6633CA4997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C2D13E-6A6A-458C-8530-63CA7A70DD5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AE33B07B-82DF-F8ED-0AF1-FDBB8C8365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C659B549-650B-DDD0-4CCB-9CEF66ECC8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3265CB0B-269E-BF15-3F81-7E7C6F81A6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F3646D-27CC-4C29-903D-A0F225AE2CE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73F10488-5455-2191-36F4-6A71065209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5C58AFD1-3D16-BA7B-B4F7-4E237DF8A7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GB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C62662BD-5831-FB52-22A0-EB83941A1D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08A170-0FCD-435A-A0F1-D9C5741DC0D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4754F32D-30A7-B8F8-B879-942FB6D13C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C1F5E93-B42E-05EE-6369-6BEEB128BA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GB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98E2716E-5B85-DF93-F5F5-10DBC675B8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069C99-F07D-499B-A9BE-DDDD3CD48BA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35EB53ED-B2DA-EF3C-2A0F-95A2FA8AAE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40D7F7E9-47BA-1C31-608F-6157B51D75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GB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5320796E-8824-6773-EDDB-B1D63175DB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9D002-A973-4A44-BFFD-73C07BC31D42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1D84C5CA-39D8-E3F6-AC45-BCA73225B2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C73C5AFA-2A24-8E56-4941-74C13620DC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GB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14D5E35-AFC2-6378-53F1-21A884A928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6F40A6-DE37-4CF4-A08A-57A28278D9F0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26340DC3-1CC6-066C-40C3-7F08F6F60C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76250"/>
            <a:ext cx="2112963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787" y="4797152"/>
            <a:ext cx="7772400" cy="14700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0387" y="5949280"/>
            <a:ext cx="6400800" cy="456456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3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0" y="2780928"/>
            <a:ext cx="2267744" cy="2232248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30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2267744" y="2564904"/>
            <a:ext cx="2304256" cy="2016224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31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4572000" y="2420888"/>
            <a:ext cx="2267744" cy="1872208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32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6804248" y="2420888"/>
            <a:ext cx="2339752" cy="17272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6354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5D80F-17CE-3E77-0AE5-8F86C24E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3343F-B1B1-4903-8E7E-3A60C1283600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21224-36C3-178E-76EF-7EB7E46F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D8358-CD8A-4280-A695-35F2743D7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34DA02-2C16-42BD-BD3D-9AB129395A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033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529E7-8218-3C51-1955-94C261844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65DCB-24D9-4FAA-BCD5-E22A68B5FEA7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DC53C-C148-0B74-FEC1-B8F065E4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715F8-F20B-9EB1-847E-01032F18D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D4D3DA-3A99-427F-B81B-31A7E6B45A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002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6C6D5-0312-7729-EC02-BE5B03709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8E92D-515F-4430-B139-3B565788740C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EB521-3C91-D314-2A24-8C8F2B599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E19C0-7223-21DB-EBFA-E98C6CBA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CCF242-5383-4A69-97E6-4D57D6406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229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8E98B-D51E-3A3A-B7A3-B3179DECE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0FA7B-13F8-4802-8494-E999E6FCAF60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9F9DC-E1E7-CE7A-E4CE-D5D6998F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515C8-0374-9B16-C03C-3E5061A3D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999287-80B7-45D0-9FD7-F0748227FD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771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C9420-302B-6FD4-2EF9-8807D585E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2B3F6-720D-4941-95EF-775ADA3666A6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6B325-3264-3691-A2D6-3AAE17F7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8BE31-A1FA-1FBC-696B-4A81D670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8B4554-F22E-423E-B488-3D508D2CC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814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37A9D0-2344-F5C6-D2BE-8458A8275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39DC8-FAAB-44A2-82EE-CA8738FC52EE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718D83-5CDF-96F7-BD61-81E6875E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A75B1-63B8-E0D2-0B43-298B089E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E3E4C4-4270-44BC-8C0E-D990D49665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026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83D8C6-BE03-7083-0ADC-0AE9A9CF4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3A76E-82F3-4B14-B2C6-574EB8F0B8BC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F13AB-C3A8-F691-CD09-CC4FDA36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7B2470-C1C9-07C2-D9BB-48A94CE4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DB3881-6C0E-4073-B717-F5E0E33947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988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298658-BB2C-865A-B79E-641333C7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5AEDF-E21F-4C38-B20F-9614370FFA94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165A35-26BA-1CB1-3A3D-23C3AC3C5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C9E22-7018-F123-38E6-F0CD421B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534732-0487-419E-BC52-135BDCB298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736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9DA49-A8B5-5D37-3969-6AA154221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6C94-029D-4985-8155-10D68690EDDC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9E039-8DDF-E6F6-5FB5-572F55091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840BD-CC4A-D9E4-9F8C-706C0FD5E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1ED69C-E082-4456-9AC5-FAC33C3CA2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028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2C439-F953-579A-5A90-54F27A055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D1882-4840-427A-B984-222A9E21B5CE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2CF7BE-FF34-E48D-15D3-63B9ADBA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0B818-A4E3-4C3F-ADB9-4745E35D3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827D94-86BF-4332-9B2A-6B2FA64758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183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87D5AB29-FB11-7294-6A21-66A22A31104B}"/>
              </a:ext>
            </a:extLst>
          </p:cNvPr>
          <p:cNvSpPr/>
          <p:nvPr/>
        </p:nvSpPr>
        <p:spPr>
          <a:xfrm>
            <a:off x="-73025" y="6237288"/>
            <a:ext cx="9272588" cy="620712"/>
          </a:xfrm>
          <a:custGeom>
            <a:avLst/>
            <a:gdLst>
              <a:gd name="connsiteX0" fmla="*/ 9272016 w 9272016"/>
              <a:gd name="connsiteY0" fmla="*/ 0 h 813816"/>
              <a:gd name="connsiteX1" fmla="*/ 6080760 w 9272016"/>
              <a:gd name="connsiteY1" fmla="*/ 118872 h 813816"/>
              <a:gd name="connsiteX2" fmla="*/ 5001768 w 9272016"/>
              <a:gd name="connsiteY2" fmla="*/ 201168 h 813816"/>
              <a:gd name="connsiteX3" fmla="*/ 3227832 w 9272016"/>
              <a:gd name="connsiteY3" fmla="*/ 393192 h 813816"/>
              <a:gd name="connsiteX4" fmla="*/ 1581912 w 9272016"/>
              <a:gd name="connsiteY4" fmla="*/ 594360 h 813816"/>
              <a:gd name="connsiteX5" fmla="*/ 0 w 9272016"/>
              <a:gd name="connsiteY5" fmla="*/ 813816 h 813816"/>
              <a:gd name="connsiteX6" fmla="*/ 9262872 w 9272016"/>
              <a:gd name="connsiteY6" fmla="*/ 813816 h 813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72016" h="813816">
                <a:moveTo>
                  <a:pt x="9272016" y="0"/>
                </a:moveTo>
                <a:lnTo>
                  <a:pt x="6080760" y="118872"/>
                </a:lnTo>
                <a:lnTo>
                  <a:pt x="5001768" y="201168"/>
                </a:lnTo>
                <a:lnTo>
                  <a:pt x="3227832" y="393192"/>
                </a:lnTo>
                <a:lnTo>
                  <a:pt x="1581912" y="594360"/>
                </a:lnTo>
                <a:lnTo>
                  <a:pt x="0" y="813816"/>
                </a:lnTo>
                <a:lnTo>
                  <a:pt x="9262872" y="813816"/>
                </a:lnTo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7" name="Picture 6" descr="I:\RICHARD\Marketing\PowerPoint template\Swoosh.png">
            <a:extLst>
              <a:ext uri="{FF2B5EF4-FFF2-40B4-BE49-F238E27FC236}">
                <a16:creationId xmlns:a16="http://schemas.microsoft.com/office/drawing/2014/main" id="{AB8F478D-49EC-1135-634D-8D7769346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850"/>
            <a:ext cx="92519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3D4796C6-7DA1-5BC2-FF0D-67188EED246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A5822DDC-3AB8-589C-532D-98B1E5B720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86F23-3F3B-62DE-6391-CC1824905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3"/>
                </a:solidFill>
                <a:latin typeface="+mn-lt"/>
              </a:defRPr>
            </a:lvl1pPr>
          </a:lstStyle>
          <a:p>
            <a:pPr>
              <a:defRPr/>
            </a:pPr>
            <a:fld id="{E52C7664-8C4A-42A8-B12F-6234988A699E}" type="datetime1">
              <a:rPr lang="en-GB"/>
              <a:pPr>
                <a:defRPr/>
              </a:pPr>
              <a:t>24/04/2023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392FC-C9CD-9558-0CB6-C3758429DB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B03C634-069F-4E2C-BC1F-421B658A35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4">
            <a:extLst>
              <a:ext uri="{FF2B5EF4-FFF2-40B4-BE49-F238E27FC236}">
                <a16:creationId xmlns:a16="http://schemas.microsoft.com/office/drawing/2014/main" id="{8E472131-4E7D-67A3-9FAA-A5A054DB4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093788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h.crookes@hull-humber-chamber.co.u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13">
            <a:extLst>
              <a:ext uri="{FF2B5EF4-FFF2-40B4-BE49-F238E27FC236}">
                <a16:creationId xmlns:a16="http://schemas.microsoft.com/office/drawing/2014/main" id="{C8483A77-00C1-6522-0943-A15C6EE58D8D}"/>
              </a:ext>
            </a:extLst>
          </p:cNvPr>
          <p:cNvGrpSpPr>
            <a:grpSpLocks/>
          </p:cNvGrpSpPr>
          <p:nvPr/>
        </p:nvGrpSpPr>
        <p:grpSpPr bwMode="auto">
          <a:xfrm>
            <a:off x="-119063" y="1682750"/>
            <a:ext cx="9369426" cy="5202238"/>
            <a:chOff x="-118872" y="1682496"/>
            <a:chExt cx="9369404" cy="5202888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72C94A7-2A3A-01BA-C88C-C5A34BB3C301}"/>
                </a:ext>
              </a:extLst>
            </p:cNvPr>
            <p:cNvSpPr/>
            <p:nvPr/>
          </p:nvSpPr>
          <p:spPr>
            <a:xfrm>
              <a:off x="191" y="4097386"/>
              <a:ext cx="9250341" cy="2787998"/>
            </a:xfrm>
            <a:custGeom>
              <a:avLst/>
              <a:gdLst>
                <a:gd name="connsiteX0" fmla="*/ 9241655 w 9250532"/>
                <a:gd name="connsiteY0" fmla="*/ 0 h 2787589"/>
                <a:gd name="connsiteX1" fmla="*/ 6169981 w 9250532"/>
                <a:gd name="connsiteY1" fmla="*/ 97655 h 2787589"/>
                <a:gd name="connsiteX2" fmla="*/ 4758431 w 9250532"/>
                <a:gd name="connsiteY2" fmla="*/ 230820 h 2787589"/>
                <a:gd name="connsiteX3" fmla="*/ 2459115 w 9250532"/>
                <a:gd name="connsiteY3" fmla="*/ 461639 h 2787589"/>
                <a:gd name="connsiteX4" fmla="*/ 0 w 9250532"/>
                <a:gd name="connsiteY4" fmla="*/ 896645 h 2787589"/>
                <a:gd name="connsiteX5" fmla="*/ 0 w 9250532"/>
                <a:gd name="connsiteY5" fmla="*/ 2787589 h 2787589"/>
                <a:gd name="connsiteX6" fmla="*/ 9250532 w 9250532"/>
                <a:gd name="connsiteY6" fmla="*/ 2778711 h 2787589"/>
                <a:gd name="connsiteX7" fmla="*/ 9241655 w 9250532"/>
                <a:gd name="connsiteY7" fmla="*/ 0 h 2787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250532" h="2787589">
                  <a:moveTo>
                    <a:pt x="9241655" y="0"/>
                  </a:moveTo>
                  <a:lnTo>
                    <a:pt x="6169981" y="97655"/>
                  </a:lnTo>
                  <a:lnTo>
                    <a:pt x="4758431" y="230820"/>
                  </a:lnTo>
                  <a:lnTo>
                    <a:pt x="2459115" y="461639"/>
                  </a:lnTo>
                  <a:lnTo>
                    <a:pt x="0" y="896645"/>
                  </a:lnTo>
                  <a:lnTo>
                    <a:pt x="0" y="2787589"/>
                  </a:lnTo>
                  <a:lnTo>
                    <a:pt x="9250532" y="2778711"/>
                  </a:lnTo>
                  <a:lnTo>
                    <a:pt x="9241655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20A8AA3-857D-8A8C-555D-ACCC86350074}"/>
                </a:ext>
              </a:extLst>
            </p:cNvPr>
            <p:cNvSpPr/>
            <p:nvPr/>
          </p:nvSpPr>
          <p:spPr>
            <a:xfrm>
              <a:off x="-118872" y="1682496"/>
              <a:ext cx="9336066" cy="1454332"/>
            </a:xfrm>
            <a:custGeom>
              <a:avLst/>
              <a:gdLst>
                <a:gd name="connsiteX0" fmla="*/ 73152 w 9336024"/>
                <a:gd name="connsiteY0" fmla="*/ 1453896 h 1453896"/>
                <a:gd name="connsiteX1" fmla="*/ 1051560 w 9336024"/>
                <a:gd name="connsiteY1" fmla="*/ 1271016 h 1453896"/>
                <a:gd name="connsiteX2" fmla="*/ 3300984 w 9336024"/>
                <a:gd name="connsiteY2" fmla="*/ 877824 h 1453896"/>
                <a:gd name="connsiteX3" fmla="*/ 6117336 w 9336024"/>
                <a:gd name="connsiteY3" fmla="*/ 630936 h 1453896"/>
                <a:gd name="connsiteX4" fmla="*/ 7296912 w 9336024"/>
                <a:gd name="connsiteY4" fmla="*/ 548640 h 1453896"/>
                <a:gd name="connsiteX5" fmla="*/ 8330184 w 9336024"/>
                <a:gd name="connsiteY5" fmla="*/ 484632 h 1453896"/>
                <a:gd name="connsiteX6" fmla="*/ 9326880 w 9336024"/>
                <a:gd name="connsiteY6" fmla="*/ 539496 h 1453896"/>
                <a:gd name="connsiteX7" fmla="*/ 9336024 w 9336024"/>
                <a:gd name="connsiteY7" fmla="*/ 0 h 1453896"/>
                <a:gd name="connsiteX8" fmla="*/ 0 w 9336024"/>
                <a:gd name="connsiteY8" fmla="*/ 36576 h 1453896"/>
                <a:gd name="connsiteX9" fmla="*/ 0 w 9336024"/>
                <a:gd name="connsiteY9" fmla="*/ 36576 h 1453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336024" h="1453896">
                  <a:moveTo>
                    <a:pt x="73152" y="1453896"/>
                  </a:moveTo>
                  <a:lnTo>
                    <a:pt x="1051560" y="1271016"/>
                  </a:lnTo>
                  <a:lnTo>
                    <a:pt x="3300984" y="877824"/>
                  </a:lnTo>
                  <a:lnTo>
                    <a:pt x="6117336" y="630936"/>
                  </a:lnTo>
                  <a:lnTo>
                    <a:pt x="7296912" y="548640"/>
                  </a:lnTo>
                  <a:lnTo>
                    <a:pt x="8330184" y="484632"/>
                  </a:lnTo>
                  <a:lnTo>
                    <a:pt x="9326880" y="539496"/>
                  </a:lnTo>
                  <a:lnTo>
                    <a:pt x="9336024" y="0"/>
                  </a:lnTo>
                  <a:lnTo>
                    <a:pt x="0" y="36576"/>
                  </a:lnTo>
                  <a:lnTo>
                    <a:pt x="0" y="36576"/>
                  </a:lnTo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pic>
          <p:nvPicPr>
            <p:cNvPr id="14343" name="Picture 2" descr="I:\RICHARD\Marketing\PowerPoint template\Swoosh.png">
              <a:extLst>
                <a:ext uri="{FF2B5EF4-FFF2-40B4-BE49-F238E27FC236}">
                  <a16:creationId xmlns:a16="http://schemas.microsoft.com/office/drawing/2014/main" id="{D6D8611F-F949-CF2E-DBAC-838690CE49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33057"/>
              <a:ext cx="9144000" cy="1224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Picture 2" descr="I:\RICHARD\Marketing\PowerPoint template\Swoosh.png">
              <a:extLst>
                <a:ext uri="{FF2B5EF4-FFF2-40B4-BE49-F238E27FC236}">
                  <a16:creationId xmlns:a16="http://schemas.microsoft.com/office/drawing/2014/main" id="{20659CA5-9849-1C28-F92E-92ACFF434A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060849"/>
              <a:ext cx="9144000" cy="1224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9" name="Title 14">
            <a:extLst>
              <a:ext uri="{FF2B5EF4-FFF2-40B4-BE49-F238E27FC236}">
                <a16:creationId xmlns:a16="http://schemas.microsoft.com/office/drawing/2014/main" id="{106B908A-1749-8C4B-A6F1-7C201BC18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688" y="479742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3600" b="1"/>
              <a:t>Hull &amp; East Yorkshire LSIP </a:t>
            </a:r>
            <a:br>
              <a:rPr lang="en-GB" altLang="en-US" sz="3200"/>
            </a:br>
            <a:r>
              <a:rPr lang="en-GB" altLang="en-US" sz="3200"/>
              <a:t>HEY LEP </a:t>
            </a:r>
            <a:r>
              <a:rPr lang="en-GB" altLang="en-US" sz="2400" b="1"/>
              <a:t>Employment &amp; Skills Board</a:t>
            </a:r>
          </a:p>
        </p:txBody>
      </p:sp>
      <p:sp>
        <p:nvSpPr>
          <p:cNvPr id="16" name="Subtitle 15">
            <a:extLst>
              <a:ext uri="{FF2B5EF4-FFF2-40B4-BE49-F238E27FC236}">
                <a16:creationId xmlns:a16="http://schemas.microsoft.com/office/drawing/2014/main" id="{8713B85A-0422-4BAB-FF72-4A58A5179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0288" y="6092825"/>
            <a:ext cx="6400800" cy="45561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24 April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51911B7-6A15-91A2-EADC-FEC0F3949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en-GB" altLang="en-US"/>
              <a:t>Health &amp; Social Care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27E2912C-15A3-CA55-459D-BCE2D9421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/>
              <a:t>Generational gap with digital skills/capabilities.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Recruitment challenges due to geography, transport links and attracting apprentices.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/>
              <a:t>Increase Dementia awareness, mental health, care for the vulnerable and the elderly and safeguarding knowledge.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/>
              <a:t>Behavioural attributes – for example:  self assessment &amp; self regulation in public and private domains and emotional resilience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/>
              <a:t>Further engagement needed with NHS regarding specific occupational needs.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endParaRPr lang="en-GB" altLang="en-US" sz="2400"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endParaRPr lang="en-GB" altLang="en-US" sz="2400"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endParaRPr lang="en-GB" altLang="en-US" sz="24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E36B3272-4A90-B5ED-0666-741C0C96E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5B112F-1A3C-4A6E-97F1-A94E9EAE7CB5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D23F5FE4-2E86-9099-1AFF-C6CCF170C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en-GB" altLang="en-US"/>
              <a:t>Digital</a:t>
            </a: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1FBC97BC-4CD8-B481-396A-01F9E56D78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BA4B83-3D2E-422A-B41F-FDB05AC1AEAB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000">
              <a:solidFill>
                <a:schemeClr val="bg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0DD5129-8D52-AA66-D761-DF805C3D795A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1557338"/>
          <a:ext cx="8099425" cy="3983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3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93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Employer Need</a:t>
                      </a:r>
                    </a:p>
                  </a:txBody>
                  <a:tcPr marL="91434" marR="91434" marT="46841" marB="46841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Potential Actions</a:t>
                      </a:r>
                    </a:p>
                  </a:txBody>
                  <a:tcPr marL="91434" marR="91434" marT="46841" marB="4684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18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latin typeface="+mn-lt"/>
                          <a:ea typeface="Calibri"/>
                          <a:cs typeface="Times New Roman"/>
                        </a:rPr>
                        <a:t>Microsoft applications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latin typeface="+mn-lt"/>
                          <a:ea typeface="Calibri"/>
                          <a:cs typeface="Times New Roman"/>
                        </a:rPr>
                        <a:t>Essential digital skills qualifications within education system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18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latin typeface="+mn-lt"/>
                          <a:ea typeface="Calibri"/>
                          <a:cs typeface="Times New Roman"/>
                        </a:rPr>
                        <a:t>Social Media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latin typeface="+mn-lt"/>
                          <a:ea typeface="Calibri"/>
                          <a:cs typeface="Times New Roman"/>
                        </a:rPr>
                        <a:t>Essential digital skills qualifications within education system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18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latin typeface="+mn-lt"/>
                          <a:ea typeface="Calibri"/>
                          <a:cs typeface="Times New Roman"/>
                        </a:rPr>
                        <a:t>Management and business specific software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latin typeface="+mn-lt"/>
                          <a:ea typeface="Calibri"/>
                          <a:cs typeface="Times New Roman"/>
                        </a:rPr>
                        <a:t>Bespoke training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93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latin typeface="+mn-lt"/>
                          <a:ea typeface="Calibri"/>
                          <a:cs typeface="Times New Roman"/>
                        </a:rPr>
                        <a:t>Marketing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latin typeface="+mn-lt"/>
                          <a:ea typeface="Calibri"/>
                          <a:cs typeface="Times New Roman"/>
                        </a:rPr>
                        <a:t>Bite size and modular provision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250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latin typeface="+mn-lt"/>
                          <a:ea typeface="Calibri"/>
                          <a:cs typeface="Times New Roman"/>
                        </a:rPr>
                        <a:t>Cyber Security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latin typeface="+mn-lt"/>
                          <a:ea typeface="Calibri"/>
                          <a:cs typeface="Times New Roman"/>
                        </a:rPr>
                        <a:t>Facilitation via Skills </a:t>
                      </a:r>
                      <a:r>
                        <a:rPr lang="en-GB" sz="1600" kern="100" dirty="0" err="1">
                          <a:latin typeface="+mn-lt"/>
                          <a:ea typeface="Calibri"/>
                          <a:cs typeface="Times New Roman"/>
                        </a:rPr>
                        <a:t>Bootcamps</a:t>
                      </a:r>
                      <a:r>
                        <a:rPr lang="en-GB" sz="1600" kern="100" dirty="0">
                          <a:latin typeface="+mn-lt"/>
                          <a:ea typeface="Calibri"/>
                          <a:cs typeface="Times New Roman"/>
                        </a:rPr>
                        <a:t> / Essential digital skills qualifications within education system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93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latin typeface="+mn-lt"/>
                          <a:ea typeface="Calibri"/>
                          <a:cs typeface="Times New Roman"/>
                        </a:rPr>
                        <a:t>Online sales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latin typeface="+mn-lt"/>
                          <a:ea typeface="Calibri"/>
                          <a:cs typeface="Times New Roman"/>
                        </a:rPr>
                        <a:t>Bite size and modular provision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518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latin typeface="+mn-lt"/>
                          <a:ea typeface="Calibri"/>
                          <a:cs typeface="Times New Roman"/>
                        </a:rPr>
                        <a:t>Adaptation abilities to emerging digital technologies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latin typeface="+mn-lt"/>
                          <a:ea typeface="Calibri"/>
                          <a:cs typeface="Times New Roman"/>
                        </a:rPr>
                        <a:t>Bespoke training / Bite size and modular provision 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503331A2-4E29-3296-7001-0E9FB7DB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en-GB" altLang="en-US"/>
              <a:t>Net Zero</a:t>
            </a:r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69570A10-BE1E-8840-D727-6D9B4C3692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D85FDC-1C62-4311-9E86-DE0EEAD8246C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000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AB1C461-89EC-613B-5330-CA3F89DBE416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1557338"/>
          <a:ext cx="8099425" cy="3540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3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14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Employer Need</a:t>
                      </a:r>
                    </a:p>
                  </a:txBody>
                  <a:tcPr marL="91434" marR="91434" marT="45705" marB="45705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Potential Actions</a:t>
                      </a:r>
                    </a:p>
                  </a:txBody>
                  <a:tcPr marL="91434" marR="91434" marT="45705" marB="457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Up-skilling for emerging green technology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Understanding green technology short course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Up-skilling for clean energy &amp; fuel markets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Understanding clean energy and fuel markets short course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4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Net Zero / Low Carbon transition skills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Understanding green technology short course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2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Addressing language barriers for Net Zero requirements / understanding the implication of net zero and decarbonisation policies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Further work to be developed by the LSIP / LEP / Local Authorities – collaborative approach needed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1CA495DA-9C3C-4497-2127-0FEF3FD79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r>
              <a:rPr lang="en-GB" altLang="en-US"/>
              <a:t>Professional Disciplinary Competencies</a:t>
            </a:r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1BF7A762-76F4-1E6B-D7EA-ECD7745FD9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AE6F04-BD27-493A-8EAD-9A70F34A2B88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000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6CF9445-4BA2-60F0-A822-F69BAD50839E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1976438"/>
          <a:ext cx="8099425" cy="331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3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1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Employer Need</a:t>
                      </a:r>
                    </a:p>
                  </a:txBody>
                  <a:tcPr marL="91434" marR="91434" marT="45729" marB="45729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Potential Actions</a:t>
                      </a:r>
                    </a:p>
                  </a:txBody>
                  <a:tcPr marL="91434" marR="91434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Prioritisation of tasks within settings to deliver solutions.</a:t>
                      </a:r>
                    </a:p>
                  </a:txBody>
                  <a:tcPr marL="68575" marR="68575" marT="0" marB="0"/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+mn-lt"/>
                          <a:ea typeface="Calibri"/>
                          <a:cs typeface="Times New Roman"/>
                        </a:rPr>
                        <a:t>These skills are already covered in Apprenticeships/FT 16 to 19.We want to ensure they are incorporated into all occupational programmes and that a short course programme for existing employees is considered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Work Ethic</a:t>
                      </a:r>
                    </a:p>
                  </a:txBody>
                  <a:tcPr marL="68575" marR="68575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Communication</a:t>
                      </a:r>
                    </a:p>
                  </a:txBody>
                  <a:tcPr marL="68575" marR="68575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Literacy</a:t>
                      </a:r>
                    </a:p>
                  </a:txBody>
                  <a:tcPr marL="68575" marR="68575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Numeracy</a:t>
                      </a:r>
                    </a:p>
                  </a:txBody>
                  <a:tcPr marL="68575" marR="68575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7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Leadership &amp; managerial 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Management workshop / Bite size and modular provision/Up-skilling Apprenticeships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7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Organisation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Management workshop / Bite size and modular provision/Up-skilling Apprenticeships</a:t>
                      </a: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D09BAD3F-51CC-A3A2-E424-A1D20FAF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happens next?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23CC8E01-5398-4171-AE2E-DCE4E7603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Working with Colleges, ITPs &amp; stakeholders on how to achieve targets.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Work with neighbouring LSIPs to consider shared priorities.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Maintain engagement with employers.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Create the LSIP Report.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Approval by Secretary of State (expected before Summer recess).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Stage 2 (July 2023 – March 2025): Review &amp; Monitoring of the LSIP.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GB" altLang="en-US" sz="1800">
              <a:cs typeface="Calibri" panose="020F0502020204030204" pitchFamily="34" charset="0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CB1329B4-F21A-5156-5990-76F494FB1D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5DCA33-5707-41FB-828A-3570CD001289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8427B86C-7AC9-F233-15AF-DA939D47D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GB" altLang="en-US"/>
              <a:t>Our plans for Stage 2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D2BF6808-7568-D2C4-97D4-24DD4739E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9525"/>
            <a:ext cx="8229600" cy="4525963"/>
          </a:xfrm>
        </p:spPr>
        <p:txBody>
          <a:bodyPr/>
          <a:lstStyle/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Employer engagement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1600">
                <a:cs typeface="Times New Roman" panose="02020603050405020304" pitchFamily="18" charset="0"/>
              </a:rPr>
              <a:t>Employer Forums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1600">
                <a:cs typeface="Times New Roman" panose="02020603050405020304" pitchFamily="18" charset="0"/>
              </a:rPr>
              <a:t>Mobile app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1600">
                <a:cs typeface="Times New Roman" panose="02020603050405020304" pitchFamily="18" charset="0"/>
              </a:rPr>
              <a:t>Short surveys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1600">
                <a:cs typeface="Times New Roman" panose="02020603050405020304" pitchFamily="18" charset="0"/>
              </a:rPr>
              <a:t>1-2-1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1600">
                <a:cs typeface="Times New Roman" panose="02020603050405020304" pitchFamily="18" charset="0"/>
              </a:rPr>
              <a:t>Dedicated website to be developed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Establish sector specific sub-groups.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Regular meetings with Stakeholders, Colleges, Providers and ITPs.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Utilisation of existing groups/forums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Monitoring beyond our priority sectors.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20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20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20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Calibri" panose="020F0502020204030204" pitchFamily="34" charset="0"/>
            </a:endParaRP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1CF5AE2C-E08E-BB5E-C28A-F99CE79C08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3C1508-D307-486D-ADC4-211262A033AA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26A4A212-6EA9-10AC-C694-465CE4551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20938"/>
            <a:ext cx="8229600" cy="1143000"/>
          </a:xfrm>
        </p:spPr>
        <p:txBody>
          <a:bodyPr/>
          <a:lstStyle/>
          <a:p>
            <a:pPr algn="ctr"/>
            <a:r>
              <a:rPr lang="en-GB" altLang="en-US"/>
              <a:t>Questions?</a:t>
            </a:r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D43D18EC-8FD4-1A6F-7CB1-01C2CA4FAB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A07D98-6A8B-461B-BB0B-E4E7159C94A6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94634857-9FF5-95A2-19EA-8D78AD3ED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/>
              <a:t>Further comments</a:t>
            </a:r>
          </a:p>
        </p:txBody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0B5EE622-FB06-E057-2540-279807C259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489D70-25E4-457A-B8C1-7E1FB2F996B0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29701" name="TextBox 4">
            <a:extLst>
              <a:ext uri="{FF2B5EF4-FFF2-40B4-BE49-F238E27FC236}">
                <a16:creationId xmlns:a16="http://schemas.microsoft.com/office/drawing/2014/main" id="{23F55E9A-7E7A-E0B1-EE6C-09E735AA3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868863"/>
            <a:ext cx="5472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b="1" i="1" dirty="0">
                <a:solidFill>
                  <a:schemeClr val="accent3"/>
                </a:solidFill>
                <a:latin typeface="Arial" charset="0"/>
              </a:rPr>
              <a:t>Growing your business, building our economy</a:t>
            </a:r>
          </a:p>
        </p:txBody>
      </p:sp>
      <p:sp>
        <p:nvSpPr>
          <p:cNvPr id="47109" name="Content Placeholder 5">
            <a:extLst>
              <a:ext uri="{FF2B5EF4-FFF2-40B4-BE49-F238E27FC236}">
                <a16:creationId xmlns:a16="http://schemas.microsoft.com/office/drawing/2014/main" id="{05497F9D-586B-585F-4042-C1A5859D6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Email: </a:t>
            </a:r>
          </a:p>
          <a:p>
            <a:pPr lvl="1"/>
            <a:r>
              <a:rPr lang="en-GB" altLang="en-US">
                <a:hlinkClick r:id="rId3"/>
              </a:rPr>
              <a:t>h.crookes@hull-humber-chamber.co.uk</a:t>
            </a:r>
            <a:endParaRPr lang="en-GB" altLang="en-US"/>
          </a:p>
          <a:p>
            <a:pPr lvl="1">
              <a:buFont typeface="Arial" panose="020B0604020202020204" pitchFamily="34" charset="0"/>
              <a:buNone/>
            </a:pPr>
            <a:r>
              <a:rPr lang="en-GB" altLang="en-US"/>
              <a:t> 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229FE66-28E5-6588-16A3-790B7C464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Generic Priorities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D0FA473A-42C1-A174-81F0-3D36E49CD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Alignment of careers guidance with opportunities available.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Improving knowledge amongst teaching professionals of opportunities available.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Ensuring young people are ‘work ready’.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Increased support for NEETs.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Ensuring there are sufficient numbers of educational teaching professionals (particularly within the priority sectors).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Embedding employability skills, digital skills and work experience further in curriculum.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20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20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Calibri" panose="020F050202020403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A82A980D-0673-D4C7-5056-94093DCE21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447B9A-D1F4-48FE-B8E9-606DCD68291D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BEEB565-2331-D1E4-5EF0-B8C2CF8AE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Generic Priorities cont.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3CD6E860-009B-C0BC-F745-A7DD63A41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Supporting employers in assessing their future skills &amp; occupational needs.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Improving knowledge of provision available.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‘User-friendly’ language &amp; terminology.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Improving knowledge of what Net Zero means for your business.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More bite-size and modular provision.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Incentivizing investment in training.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cs typeface="Times New Roman" panose="02020603050405020304" pitchFamily="18" charset="0"/>
              </a:rPr>
              <a:t>Reducing barriers to apprenticeships.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20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Calibri" panose="020F050202020403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CBF5653-B21F-15C8-15F4-E63212A1C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EDF4B7-C860-4EEF-B189-0ED2F6B5D049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B990B05-9AD3-B255-6072-678696C95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Emerging Priority Sectors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108B23B-C418-A7EB-E924-3F710F9BA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altLang="en-US" sz="2000">
                <a:cs typeface="Times New Roman" panose="02020603050405020304" pitchFamily="18" charset="0"/>
              </a:rPr>
              <a:t>Construction.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altLang="en-US" sz="2000">
                <a:cs typeface="Times New Roman" panose="02020603050405020304" pitchFamily="18" charset="0"/>
              </a:rPr>
              <a:t>Engineering Construction.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altLang="en-US" sz="2000">
                <a:cs typeface="Times New Roman" panose="02020603050405020304" pitchFamily="18" charset="0"/>
              </a:rPr>
              <a:t>Agri-skills.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altLang="en-US" sz="2000">
                <a:cs typeface="Times New Roman" panose="02020603050405020304" pitchFamily="18" charset="0"/>
              </a:rPr>
              <a:t>Manufacturing.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altLang="en-US" sz="2000">
                <a:cs typeface="Times New Roman" panose="02020603050405020304" pitchFamily="18" charset="0"/>
              </a:rPr>
              <a:t>Health &amp; Social Care.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altLang="en-US" sz="2000">
                <a:cs typeface="Times New Roman" panose="02020603050405020304" pitchFamily="18" charset="0"/>
              </a:rPr>
              <a:t>Cross-cutting themes of Digital, Net Zero &amp; Soft Skills.</a:t>
            </a:r>
            <a:endParaRPr lang="en-GB" altLang="en-US" sz="2000">
              <a:cs typeface="Calibri" panose="020F0502020204030204" pitchFamily="34" charset="0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AFCFC2E-212C-C767-C52F-58CDF8CCB9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0F598E-A70F-47F9-99A3-1C1583176B79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6543158-ABE4-398A-9B34-21B915BA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r>
              <a:rPr lang="en-GB" altLang="en-US"/>
              <a:t>Format of the Priorities </a:t>
            </a:r>
            <a:br>
              <a:rPr lang="en-GB" altLang="en-US"/>
            </a:br>
            <a:r>
              <a:rPr lang="en-GB" altLang="en-US"/>
              <a:t>where possible.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31534CF9-8DAA-929E-0D16-FB77EE39E8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437745-5352-4C9E-BF62-E16F9FE2FA56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000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9D5B2B-B89E-BCBC-FC97-EEB2EC442528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2636838"/>
          <a:ext cx="8207375" cy="189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295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Employer Need</a:t>
                      </a:r>
                    </a:p>
                  </a:txBody>
                  <a:tcPr marL="91433" marR="91433" marT="45736" marB="45736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Provisional Priority</a:t>
                      </a:r>
                    </a:p>
                  </a:txBody>
                  <a:tcPr marL="91433" marR="91433" marT="45736" marB="45736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Green</a:t>
                      </a:r>
                      <a:r>
                        <a:rPr lang="en-GB" sz="1600" baseline="0" dirty="0">
                          <a:latin typeface="+mn-lt"/>
                        </a:rPr>
                        <a:t> Economy Additional Need</a:t>
                      </a:r>
                      <a:endParaRPr lang="en-GB" sz="1600" dirty="0">
                        <a:latin typeface="+mn-lt"/>
                      </a:endParaRPr>
                    </a:p>
                  </a:txBody>
                  <a:tcPr marL="91433" marR="91433" marT="45736" marB="45736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Possible Funding Sources</a:t>
                      </a:r>
                    </a:p>
                  </a:txBody>
                  <a:tcPr marL="91433" marR="91433" marT="45736" marB="457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718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e.g. Occupations</a:t>
                      </a:r>
                    </a:p>
                  </a:txBody>
                  <a:tcPr marL="91433" marR="91433" marT="45736" marB="45736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e.g. Types of courses (apprenticeships, T Levels, Boot camps)</a:t>
                      </a:r>
                    </a:p>
                  </a:txBody>
                  <a:tcPr marL="91433" marR="91433" marT="45736" marB="45736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e.g. Level of knowledge, course add-ons, full occupations.</a:t>
                      </a:r>
                    </a:p>
                  </a:txBody>
                  <a:tcPr marL="91433" marR="91433" marT="45736" marB="45736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e.g. Employer, LSIF, innovation, AEB.</a:t>
                      </a:r>
                    </a:p>
                  </a:txBody>
                  <a:tcPr marL="91433" marR="91433" marT="45736" marB="457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8A9DFA4-438F-EF28-7714-C2B1098D6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en-GB" altLang="en-US"/>
              <a:t>Engineering Construction </a:t>
            </a:r>
            <a:br>
              <a:rPr lang="en-GB" altLang="en-US"/>
            </a:br>
            <a:r>
              <a:rPr lang="en-GB" altLang="en-US"/>
              <a:t>incl. Offshore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C1C0A59F-51B1-85E4-66C7-E245D2438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711325"/>
            <a:ext cx="8229600" cy="452596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Willingness to adapt to changes.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The right professional disciplinary competencies (employability skills).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/>
              <a:t>Increased requirement for data science, coding and robotics skills.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Background in STEM subjects.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Misconceptions of opportunities within the sector.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Challenges in recruitment &amp; retention.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20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Calibri" panose="020F0502020204030204" pitchFamily="34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7264B60-325E-88A7-E9B3-3BB5DD511B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7A5D98-4DF7-41A0-BC03-955FD1CA71A3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50808A7-BDB1-DED3-85D3-8566AA0E1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en-GB" altLang="en-US"/>
              <a:t>Construction 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19B89281-6119-36EA-86D7-A66DB947B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r>
              <a:rPr lang="en-GB" altLang="en-US" sz="2400"/>
              <a:t>Key occupations:</a:t>
            </a:r>
          </a:p>
          <a:p>
            <a:pPr lvl="1"/>
            <a:r>
              <a:rPr lang="en-GB" altLang="en-US" sz="2000"/>
              <a:t>Other construction professionals and technical staff (1470 per year); </a:t>
            </a:r>
          </a:p>
          <a:p>
            <a:pPr lvl="1"/>
            <a:r>
              <a:rPr lang="en-GB" altLang="en-US" sz="2000"/>
              <a:t>Non-construction professional, technical, IT and other office-based staff (390 per year); </a:t>
            </a:r>
          </a:p>
          <a:p>
            <a:pPr lvl="1"/>
            <a:r>
              <a:rPr lang="en-GB" altLang="en-US" sz="2000"/>
              <a:t>and Plasterers (330 per year).</a:t>
            </a:r>
          </a:p>
          <a:p>
            <a:pPr lvl="1">
              <a:buFont typeface="Arial" panose="020B0604020202020204" pitchFamily="34" charset="0"/>
              <a:buNone/>
            </a:pPr>
            <a:endParaRPr lang="en-GB" altLang="en-US" sz="2000"/>
          </a:p>
          <a:p>
            <a:r>
              <a:rPr lang="en-GB" altLang="en-US" sz="2400"/>
              <a:t>Reported key skills:</a:t>
            </a:r>
          </a:p>
          <a:p>
            <a:pPr lvl="1"/>
            <a:r>
              <a:rPr lang="en-GB" altLang="en-US" sz="2000"/>
              <a:t>employability skills, specifically leadership &amp; managerial.</a:t>
            </a:r>
          </a:p>
          <a:p>
            <a:pPr lvl="1"/>
            <a:r>
              <a:rPr lang="en-GB" altLang="en-US" sz="2000"/>
              <a:t>technical, practical or occupation specific.</a:t>
            </a:r>
          </a:p>
          <a:p>
            <a:pPr lvl="1">
              <a:buFont typeface="Arial" panose="020B0604020202020204" pitchFamily="34" charset="0"/>
              <a:buNone/>
            </a:pPr>
            <a:endParaRPr lang="en-GB" altLang="en-US" sz="2000"/>
          </a:p>
          <a:p>
            <a:r>
              <a:rPr lang="en-GB" altLang="en-US" sz="2400"/>
              <a:t>Consideration to Yorkshire &amp; Humber needs.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20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Calibri" panose="020F0502020204030204" pitchFamily="34" charset="0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B780BFA-3E3E-D932-3A47-4F679C7D9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B56649-6BFA-4056-8629-8C28469BB607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1A026C02-B46C-2F3F-4257-E2A29C0F7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en-GB" altLang="en-US"/>
              <a:t>Manufacturing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5AE2F207-9D48-3EBE-D03B-0299EC158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Attractiveness of the industry.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/>
              <a:t>Digitisation and automation, requiring higher levels of IT.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Ageing workforce.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/>
              <a:t>Key competencies for the jobs include ability to learn and attitudes/willingness to shift work, working long hours, and attitudes towards wearing PPE.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Lack of understanding of career opportunities.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Hard to fill vacancies are highest in manufacturing.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Calibri" panose="020F0502020204030204" pitchFamily="34" charset="0"/>
            </a:endParaRP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87528F23-C1FD-3820-78A5-B4B8CE5599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3BCB81-BAF6-43B0-ABD1-8C0EAE2A2A0D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F911258D-E8ED-9058-6AA9-DB201730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en-GB" altLang="en-US"/>
              <a:t>Agri-skills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3E88F206-EE1A-1D35-FA6B-5DF4C5450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Demand for roles across the spectrum, </a:t>
            </a:r>
            <a:r>
              <a:rPr lang="en-GB" altLang="en-US" sz="2400"/>
              <a:t>ranging from professional roles (eg agronomy, specialist solicitors) to managerial roles and skilled labour (eg crop spraying) through to broader trades and manual occupations.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Emerging requirements relating to Net Zero.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Up-skilling for automation, robotics and AI.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Professional disciplinary competencies.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Finding the right people.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altLang="en-US" sz="2400">
                <a:cs typeface="Times New Roman" panose="02020603050405020304" pitchFamily="18" charset="0"/>
              </a:rPr>
              <a:t>Further work required.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endParaRPr lang="en-GB" altLang="en-US" sz="2400"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endParaRPr lang="en-GB" altLang="en-US" sz="24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altLang="en-US" sz="1800">
              <a:cs typeface="Calibri" panose="020F0502020204030204" pitchFamily="34" charset="0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886712DB-DB22-47F3-AE89-2B82604F83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429009-A750-4C04-B052-051F88C85868}" type="slidenum">
              <a:rPr lang="en-GB" altLang="en-US" sz="10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amber PowerPoint">
  <a:themeElements>
    <a:clrScheme name="Chamber colours">
      <a:dk1>
        <a:sysClr val="windowText" lastClr="000000"/>
      </a:dk1>
      <a:lt1>
        <a:sysClr val="window" lastClr="FFFFFF"/>
      </a:lt1>
      <a:dk2>
        <a:srgbClr val="0054A6"/>
      </a:dk2>
      <a:lt2>
        <a:srgbClr val="DFD7C7"/>
      </a:lt2>
      <a:accent1>
        <a:srgbClr val="A18A5E"/>
      </a:accent1>
      <a:accent2>
        <a:srgbClr val="002156"/>
      </a:accent2>
      <a:accent3>
        <a:srgbClr val="4D4D4F"/>
      </a:accent3>
      <a:accent4>
        <a:srgbClr val="608A96"/>
      </a:accent4>
      <a:accent5>
        <a:srgbClr val="8B5B95"/>
      </a:accent5>
      <a:accent6>
        <a:srgbClr val="05683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amber colours">
    <a:dk1>
      <a:sysClr val="windowText" lastClr="000000"/>
    </a:dk1>
    <a:lt1>
      <a:sysClr val="window" lastClr="FFFFFF"/>
    </a:lt1>
    <a:dk2>
      <a:srgbClr val="0054A6"/>
    </a:dk2>
    <a:lt2>
      <a:srgbClr val="DFD7C7"/>
    </a:lt2>
    <a:accent1>
      <a:srgbClr val="A18A5E"/>
    </a:accent1>
    <a:accent2>
      <a:srgbClr val="002156"/>
    </a:accent2>
    <a:accent3>
      <a:srgbClr val="4D4D4F"/>
    </a:accent3>
    <a:accent4>
      <a:srgbClr val="608A96"/>
    </a:accent4>
    <a:accent5>
      <a:srgbClr val="8B5B95"/>
    </a:accent5>
    <a:accent6>
      <a:srgbClr val="056839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1489</TotalTime>
  <Words>933</Words>
  <Application>Microsoft Office PowerPoint</Application>
  <PresentationFormat>On-screen Show (4:3)</PresentationFormat>
  <Paragraphs>182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Chamber PowerPoint</vt:lpstr>
      <vt:lpstr>Hull &amp; East Yorkshire LSIP  HEY LEP Employment &amp; Skills Board</vt:lpstr>
      <vt:lpstr>Generic Priorities</vt:lpstr>
      <vt:lpstr>Generic Priorities cont.</vt:lpstr>
      <vt:lpstr>Emerging Priority Sectors</vt:lpstr>
      <vt:lpstr>Format of the Priorities  where possible.</vt:lpstr>
      <vt:lpstr>Engineering Construction  incl. Offshore</vt:lpstr>
      <vt:lpstr>Construction </vt:lpstr>
      <vt:lpstr>Manufacturing</vt:lpstr>
      <vt:lpstr>Agri-skills</vt:lpstr>
      <vt:lpstr>Health &amp; Social Care</vt:lpstr>
      <vt:lpstr>Digital</vt:lpstr>
      <vt:lpstr>Net Zero</vt:lpstr>
      <vt:lpstr>Professional Disciplinary Competencies</vt:lpstr>
      <vt:lpstr>What happens next?</vt:lpstr>
      <vt:lpstr>Our plans for Stage 2</vt:lpstr>
      <vt:lpstr>Questions?</vt:lpstr>
      <vt:lpstr>Further comments</vt:lpstr>
    </vt:vector>
  </TitlesOfParts>
  <Company>Chambergroup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General Meeting</dc:title>
  <dc:creator>Richard Kendall</dc:creator>
  <cp:lastModifiedBy>Dillon Gill</cp:lastModifiedBy>
  <cp:revision>132</cp:revision>
  <dcterms:created xsi:type="dcterms:W3CDTF">2011-01-28T12:02:44Z</dcterms:created>
  <dcterms:modified xsi:type="dcterms:W3CDTF">2023-04-24T11:05:35Z</dcterms:modified>
</cp:coreProperties>
</file>