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1"/>
  </p:notesMasterIdLst>
  <p:sldIdLst>
    <p:sldId id="256" r:id="rId5"/>
    <p:sldId id="258" r:id="rId6"/>
    <p:sldId id="257" r:id="rId7"/>
    <p:sldId id="259" r:id="rId8"/>
    <p:sldId id="260"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A1DB2A-3396-4C0C-98FA-7EC57EC1EB28}" v="19" dt="2023-06-20T14:01:59.1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67" autoAdjust="0"/>
  </p:normalViewPr>
  <p:slideViewPr>
    <p:cSldViewPr snapToGrid="0">
      <p:cViewPr varScale="1">
        <p:scale>
          <a:sx n="53" d="100"/>
          <a:sy n="53" d="100"/>
        </p:scale>
        <p:origin x="1738" y="62"/>
      </p:cViewPr>
      <p:guideLst/>
    </p:cSldViewPr>
  </p:slideViewPr>
  <p:notesTextViewPr>
    <p:cViewPr>
      <p:scale>
        <a:sx n="1" d="1"/>
        <a:sy n="1" d="1"/>
      </p:scale>
      <p:origin x="0" y="0"/>
    </p:cViewPr>
  </p:notesTextViewPr>
  <p:notesViewPr>
    <p:cSldViewPr snapToGrid="0">
      <p:cViewPr>
        <p:scale>
          <a:sx n="70" d="100"/>
          <a:sy n="70" d="100"/>
        </p:scale>
        <p:origin x="2971" y="-7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48B059-B38A-4887-9958-D963F853F852}"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FEE52136-D252-430F-8A80-2DFD0D935446}">
      <dgm:prSet/>
      <dgm:spPr/>
      <dgm:t>
        <a:bodyPr/>
        <a:lstStyle/>
        <a:p>
          <a:r>
            <a:rPr lang="en-GB" dirty="0"/>
            <a:t>What is the current picture in terms of the demand for, and supply of, apprenticeships and technical education in HEY?</a:t>
          </a:r>
          <a:endParaRPr lang="en-US" dirty="0"/>
        </a:p>
      </dgm:t>
    </dgm:pt>
    <dgm:pt modelId="{43499E6F-2BE9-44EA-9DDB-B5BFE0785DBA}" type="parTrans" cxnId="{B63E5836-03CC-4B0E-AF10-DE0227E91A1E}">
      <dgm:prSet/>
      <dgm:spPr/>
      <dgm:t>
        <a:bodyPr/>
        <a:lstStyle/>
        <a:p>
          <a:endParaRPr lang="en-US"/>
        </a:p>
      </dgm:t>
    </dgm:pt>
    <dgm:pt modelId="{4CB083E6-4817-4F86-95B5-B578692050A7}" type="sibTrans" cxnId="{B63E5836-03CC-4B0E-AF10-DE0227E91A1E}">
      <dgm:prSet/>
      <dgm:spPr/>
      <dgm:t>
        <a:bodyPr/>
        <a:lstStyle/>
        <a:p>
          <a:endParaRPr lang="en-US"/>
        </a:p>
      </dgm:t>
    </dgm:pt>
    <dgm:pt modelId="{BC1449F7-6008-4051-8F18-462904326A6C}">
      <dgm:prSet/>
      <dgm:spPr/>
      <dgm:t>
        <a:bodyPr/>
        <a:lstStyle/>
        <a:p>
          <a:r>
            <a:rPr lang="en-GB" dirty="0"/>
            <a:t>How could the region increase the take up of technical education and apprenticeship provision at all levels?</a:t>
          </a:r>
          <a:endParaRPr lang="en-US" dirty="0"/>
        </a:p>
      </dgm:t>
    </dgm:pt>
    <dgm:pt modelId="{110663A7-C5AC-40BF-B544-AA126A9526CA}" type="parTrans" cxnId="{2DE09EC7-401A-4449-AB04-90E2E0A683D7}">
      <dgm:prSet/>
      <dgm:spPr/>
      <dgm:t>
        <a:bodyPr/>
        <a:lstStyle/>
        <a:p>
          <a:endParaRPr lang="en-US"/>
        </a:p>
      </dgm:t>
    </dgm:pt>
    <dgm:pt modelId="{1945193D-9308-4803-85FC-9BA266852260}" type="sibTrans" cxnId="{2DE09EC7-401A-4449-AB04-90E2E0A683D7}">
      <dgm:prSet/>
      <dgm:spPr/>
      <dgm:t>
        <a:bodyPr/>
        <a:lstStyle/>
        <a:p>
          <a:endParaRPr lang="en-US"/>
        </a:p>
      </dgm:t>
    </dgm:pt>
    <dgm:pt modelId="{FC6D84F8-1758-4C93-864D-2EB876B414BE}">
      <dgm:prSet/>
      <dgm:spPr/>
      <dgm:t>
        <a:bodyPr/>
        <a:lstStyle/>
        <a:p>
          <a:r>
            <a:rPr lang="en-GB" dirty="0"/>
            <a:t>Set out recommendations and activities that HEY LEP and its partners can put into practice to increase the take up of technical education and apprenticeship provision in the region.</a:t>
          </a:r>
          <a:endParaRPr lang="en-US" dirty="0"/>
        </a:p>
      </dgm:t>
    </dgm:pt>
    <dgm:pt modelId="{A74A59CF-7B30-4B5D-A72D-E4077554A275}" type="parTrans" cxnId="{C7950B24-8DCC-49F5-93C5-4980D5BD9DAB}">
      <dgm:prSet/>
      <dgm:spPr/>
      <dgm:t>
        <a:bodyPr/>
        <a:lstStyle/>
        <a:p>
          <a:endParaRPr lang="en-US"/>
        </a:p>
      </dgm:t>
    </dgm:pt>
    <dgm:pt modelId="{A1BC80BB-2DB1-4A9A-8EBB-115B271CED89}" type="sibTrans" cxnId="{C7950B24-8DCC-49F5-93C5-4980D5BD9DAB}">
      <dgm:prSet/>
      <dgm:spPr/>
      <dgm:t>
        <a:bodyPr/>
        <a:lstStyle/>
        <a:p>
          <a:endParaRPr lang="en-US"/>
        </a:p>
      </dgm:t>
    </dgm:pt>
    <dgm:pt modelId="{48423E98-0269-4C30-96A8-A0E367627209}" type="pres">
      <dgm:prSet presAssocID="{3A48B059-B38A-4887-9958-D963F853F852}" presName="outerComposite" presStyleCnt="0">
        <dgm:presLayoutVars>
          <dgm:chMax val="5"/>
          <dgm:dir/>
          <dgm:resizeHandles val="exact"/>
        </dgm:presLayoutVars>
      </dgm:prSet>
      <dgm:spPr/>
    </dgm:pt>
    <dgm:pt modelId="{B7623509-C6EE-4196-9B2F-C6C07F7E39B1}" type="pres">
      <dgm:prSet presAssocID="{3A48B059-B38A-4887-9958-D963F853F852}" presName="dummyMaxCanvas" presStyleCnt="0">
        <dgm:presLayoutVars/>
      </dgm:prSet>
      <dgm:spPr/>
    </dgm:pt>
    <dgm:pt modelId="{5F7D4A22-80C2-4348-BC5A-E2F9D80EB3E2}" type="pres">
      <dgm:prSet presAssocID="{3A48B059-B38A-4887-9958-D963F853F852}" presName="ThreeNodes_1" presStyleLbl="node1" presStyleIdx="0" presStyleCnt="3">
        <dgm:presLayoutVars>
          <dgm:bulletEnabled val="1"/>
        </dgm:presLayoutVars>
      </dgm:prSet>
      <dgm:spPr/>
    </dgm:pt>
    <dgm:pt modelId="{F3145A01-B524-4F13-8300-853BCEBDA3FA}" type="pres">
      <dgm:prSet presAssocID="{3A48B059-B38A-4887-9958-D963F853F852}" presName="ThreeNodes_2" presStyleLbl="node1" presStyleIdx="1" presStyleCnt="3">
        <dgm:presLayoutVars>
          <dgm:bulletEnabled val="1"/>
        </dgm:presLayoutVars>
      </dgm:prSet>
      <dgm:spPr/>
    </dgm:pt>
    <dgm:pt modelId="{F47F031F-82AD-4EE7-B9FF-AE7D56D1F583}" type="pres">
      <dgm:prSet presAssocID="{3A48B059-B38A-4887-9958-D963F853F852}" presName="ThreeNodes_3" presStyleLbl="node1" presStyleIdx="2" presStyleCnt="3">
        <dgm:presLayoutVars>
          <dgm:bulletEnabled val="1"/>
        </dgm:presLayoutVars>
      </dgm:prSet>
      <dgm:spPr/>
    </dgm:pt>
    <dgm:pt modelId="{84600833-2995-4E3B-9D94-1933FE2A038D}" type="pres">
      <dgm:prSet presAssocID="{3A48B059-B38A-4887-9958-D963F853F852}" presName="ThreeConn_1-2" presStyleLbl="fgAccFollowNode1" presStyleIdx="0" presStyleCnt="2">
        <dgm:presLayoutVars>
          <dgm:bulletEnabled val="1"/>
        </dgm:presLayoutVars>
      </dgm:prSet>
      <dgm:spPr/>
    </dgm:pt>
    <dgm:pt modelId="{1845D7D4-913C-4CB9-869C-3B1EBBCA32CB}" type="pres">
      <dgm:prSet presAssocID="{3A48B059-B38A-4887-9958-D963F853F852}" presName="ThreeConn_2-3" presStyleLbl="fgAccFollowNode1" presStyleIdx="1" presStyleCnt="2">
        <dgm:presLayoutVars>
          <dgm:bulletEnabled val="1"/>
        </dgm:presLayoutVars>
      </dgm:prSet>
      <dgm:spPr/>
    </dgm:pt>
    <dgm:pt modelId="{A05AA98C-B99E-4B57-AB7F-CE9C5C2387FD}" type="pres">
      <dgm:prSet presAssocID="{3A48B059-B38A-4887-9958-D963F853F852}" presName="ThreeNodes_1_text" presStyleLbl="node1" presStyleIdx="2" presStyleCnt="3">
        <dgm:presLayoutVars>
          <dgm:bulletEnabled val="1"/>
        </dgm:presLayoutVars>
      </dgm:prSet>
      <dgm:spPr/>
    </dgm:pt>
    <dgm:pt modelId="{59B4213D-6D84-430C-92DC-6F34840B3849}" type="pres">
      <dgm:prSet presAssocID="{3A48B059-B38A-4887-9958-D963F853F852}" presName="ThreeNodes_2_text" presStyleLbl="node1" presStyleIdx="2" presStyleCnt="3">
        <dgm:presLayoutVars>
          <dgm:bulletEnabled val="1"/>
        </dgm:presLayoutVars>
      </dgm:prSet>
      <dgm:spPr/>
    </dgm:pt>
    <dgm:pt modelId="{85B11250-0212-4C87-A279-D19DDAE16458}" type="pres">
      <dgm:prSet presAssocID="{3A48B059-B38A-4887-9958-D963F853F852}" presName="ThreeNodes_3_text" presStyleLbl="node1" presStyleIdx="2" presStyleCnt="3">
        <dgm:presLayoutVars>
          <dgm:bulletEnabled val="1"/>
        </dgm:presLayoutVars>
      </dgm:prSet>
      <dgm:spPr/>
    </dgm:pt>
  </dgm:ptLst>
  <dgm:cxnLst>
    <dgm:cxn modelId="{FD638913-2598-41EA-A92B-480129701BBD}" type="presOf" srcId="{FC6D84F8-1758-4C93-864D-2EB876B414BE}" destId="{85B11250-0212-4C87-A279-D19DDAE16458}" srcOrd="1" destOrd="0" presId="urn:microsoft.com/office/officeart/2005/8/layout/vProcess5"/>
    <dgm:cxn modelId="{68C1DA1A-B0B8-4111-ABCD-758F41448D5C}" type="presOf" srcId="{FEE52136-D252-430F-8A80-2DFD0D935446}" destId="{5F7D4A22-80C2-4348-BC5A-E2F9D80EB3E2}" srcOrd="0" destOrd="0" presId="urn:microsoft.com/office/officeart/2005/8/layout/vProcess5"/>
    <dgm:cxn modelId="{C7950B24-8DCC-49F5-93C5-4980D5BD9DAB}" srcId="{3A48B059-B38A-4887-9958-D963F853F852}" destId="{FC6D84F8-1758-4C93-864D-2EB876B414BE}" srcOrd="2" destOrd="0" parTransId="{A74A59CF-7B30-4B5D-A72D-E4077554A275}" sibTransId="{A1BC80BB-2DB1-4A9A-8EBB-115B271CED89}"/>
    <dgm:cxn modelId="{00838B24-370A-42FE-86BE-C6AC0CA4A876}" type="presOf" srcId="{FC6D84F8-1758-4C93-864D-2EB876B414BE}" destId="{F47F031F-82AD-4EE7-B9FF-AE7D56D1F583}" srcOrd="0" destOrd="0" presId="urn:microsoft.com/office/officeart/2005/8/layout/vProcess5"/>
    <dgm:cxn modelId="{B63E5836-03CC-4B0E-AF10-DE0227E91A1E}" srcId="{3A48B059-B38A-4887-9958-D963F853F852}" destId="{FEE52136-D252-430F-8A80-2DFD0D935446}" srcOrd="0" destOrd="0" parTransId="{43499E6F-2BE9-44EA-9DDB-B5BFE0785DBA}" sibTransId="{4CB083E6-4817-4F86-95B5-B578692050A7}"/>
    <dgm:cxn modelId="{C9C7AB44-246A-41ED-9B64-1309C16FF9C3}" type="presOf" srcId="{FEE52136-D252-430F-8A80-2DFD0D935446}" destId="{A05AA98C-B99E-4B57-AB7F-CE9C5C2387FD}" srcOrd="1" destOrd="0" presId="urn:microsoft.com/office/officeart/2005/8/layout/vProcess5"/>
    <dgm:cxn modelId="{AF630D4C-3E64-4113-A50D-97EEDB95AF33}" type="presOf" srcId="{1945193D-9308-4803-85FC-9BA266852260}" destId="{1845D7D4-913C-4CB9-869C-3B1EBBCA32CB}" srcOrd="0" destOrd="0" presId="urn:microsoft.com/office/officeart/2005/8/layout/vProcess5"/>
    <dgm:cxn modelId="{52FA244E-4858-43EE-9A72-CA2CABB84CB7}" type="presOf" srcId="{BC1449F7-6008-4051-8F18-462904326A6C}" destId="{59B4213D-6D84-430C-92DC-6F34840B3849}" srcOrd="1" destOrd="0" presId="urn:microsoft.com/office/officeart/2005/8/layout/vProcess5"/>
    <dgm:cxn modelId="{28B18DA9-4AB2-4E18-9101-A5670532E5C0}" type="presOf" srcId="{BC1449F7-6008-4051-8F18-462904326A6C}" destId="{F3145A01-B524-4F13-8300-853BCEBDA3FA}" srcOrd="0" destOrd="0" presId="urn:microsoft.com/office/officeart/2005/8/layout/vProcess5"/>
    <dgm:cxn modelId="{2DE09EC7-401A-4449-AB04-90E2E0A683D7}" srcId="{3A48B059-B38A-4887-9958-D963F853F852}" destId="{BC1449F7-6008-4051-8F18-462904326A6C}" srcOrd="1" destOrd="0" parTransId="{110663A7-C5AC-40BF-B544-AA126A9526CA}" sibTransId="{1945193D-9308-4803-85FC-9BA266852260}"/>
    <dgm:cxn modelId="{FF54A0DF-18E4-473C-90D0-EB69119E5214}" type="presOf" srcId="{3A48B059-B38A-4887-9958-D963F853F852}" destId="{48423E98-0269-4C30-96A8-A0E367627209}" srcOrd="0" destOrd="0" presId="urn:microsoft.com/office/officeart/2005/8/layout/vProcess5"/>
    <dgm:cxn modelId="{FD5055F0-68DC-4173-B431-6F2B14332F80}" type="presOf" srcId="{4CB083E6-4817-4F86-95B5-B578692050A7}" destId="{84600833-2995-4E3B-9D94-1933FE2A038D}" srcOrd="0" destOrd="0" presId="urn:microsoft.com/office/officeart/2005/8/layout/vProcess5"/>
    <dgm:cxn modelId="{3AC8CB97-60DA-48EF-BB6F-132AC94FD797}" type="presParOf" srcId="{48423E98-0269-4C30-96A8-A0E367627209}" destId="{B7623509-C6EE-4196-9B2F-C6C07F7E39B1}" srcOrd="0" destOrd="0" presId="urn:microsoft.com/office/officeart/2005/8/layout/vProcess5"/>
    <dgm:cxn modelId="{74FC587F-5C73-4B1C-BF47-8695E6F6DA71}" type="presParOf" srcId="{48423E98-0269-4C30-96A8-A0E367627209}" destId="{5F7D4A22-80C2-4348-BC5A-E2F9D80EB3E2}" srcOrd="1" destOrd="0" presId="urn:microsoft.com/office/officeart/2005/8/layout/vProcess5"/>
    <dgm:cxn modelId="{DE21B882-D114-4771-AFDE-CEFCA8EA3BD5}" type="presParOf" srcId="{48423E98-0269-4C30-96A8-A0E367627209}" destId="{F3145A01-B524-4F13-8300-853BCEBDA3FA}" srcOrd="2" destOrd="0" presId="urn:microsoft.com/office/officeart/2005/8/layout/vProcess5"/>
    <dgm:cxn modelId="{BA3A9E90-64C2-422F-B3EC-3386AA3194B4}" type="presParOf" srcId="{48423E98-0269-4C30-96A8-A0E367627209}" destId="{F47F031F-82AD-4EE7-B9FF-AE7D56D1F583}" srcOrd="3" destOrd="0" presId="urn:microsoft.com/office/officeart/2005/8/layout/vProcess5"/>
    <dgm:cxn modelId="{4EF8190F-5350-41D1-961B-3DE97FA96A65}" type="presParOf" srcId="{48423E98-0269-4C30-96A8-A0E367627209}" destId="{84600833-2995-4E3B-9D94-1933FE2A038D}" srcOrd="4" destOrd="0" presId="urn:microsoft.com/office/officeart/2005/8/layout/vProcess5"/>
    <dgm:cxn modelId="{85F768DB-5D00-43BA-B90C-EA5DAEA98381}" type="presParOf" srcId="{48423E98-0269-4C30-96A8-A0E367627209}" destId="{1845D7D4-913C-4CB9-869C-3B1EBBCA32CB}" srcOrd="5" destOrd="0" presId="urn:microsoft.com/office/officeart/2005/8/layout/vProcess5"/>
    <dgm:cxn modelId="{9C6F22B2-35DE-4A74-B0F8-E7C4B4B34942}" type="presParOf" srcId="{48423E98-0269-4C30-96A8-A0E367627209}" destId="{A05AA98C-B99E-4B57-AB7F-CE9C5C2387FD}" srcOrd="6" destOrd="0" presId="urn:microsoft.com/office/officeart/2005/8/layout/vProcess5"/>
    <dgm:cxn modelId="{C7DF9413-13E6-4E47-9EB2-867930792BD4}" type="presParOf" srcId="{48423E98-0269-4C30-96A8-A0E367627209}" destId="{59B4213D-6D84-430C-92DC-6F34840B3849}" srcOrd="7" destOrd="0" presId="urn:microsoft.com/office/officeart/2005/8/layout/vProcess5"/>
    <dgm:cxn modelId="{B3FA3AF7-BA18-4F3E-AEE7-3E966B40ECC3}" type="presParOf" srcId="{48423E98-0269-4C30-96A8-A0E367627209}" destId="{85B11250-0212-4C87-A279-D19DDAE1645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5ED62F-3E66-464F-A9B2-F5884FFE410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0DE8C1B-D884-4F8F-9E5D-D21639551C73}">
      <dgm:prSet/>
      <dgm:spPr/>
      <dgm:t>
        <a:bodyPr/>
        <a:lstStyle/>
        <a:p>
          <a:r>
            <a:rPr lang="en-GB" dirty="0"/>
            <a:t>Female participation in HEY behind both regional and national levels.</a:t>
          </a:r>
          <a:endParaRPr lang="en-US" dirty="0"/>
        </a:p>
      </dgm:t>
    </dgm:pt>
    <dgm:pt modelId="{A5FAA766-5870-4369-86AB-DF45BAA93919}" type="parTrans" cxnId="{77DADB08-DCF0-4899-8769-5314AE10B811}">
      <dgm:prSet/>
      <dgm:spPr/>
      <dgm:t>
        <a:bodyPr/>
        <a:lstStyle/>
        <a:p>
          <a:endParaRPr lang="en-US"/>
        </a:p>
      </dgm:t>
    </dgm:pt>
    <dgm:pt modelId="{DD7FC65B-784F-4AD4-83F1-8A6F394AF132}" type="sibTrans" cxnId="{77DADB08-DCF0-4899-8769-5314AE10B811}">
      <dgm:prSet/>
      <dgm:spPr/>
      <dgm:t>
        <a:bodyPr/>
        <a:lstStyle/>
        <a:p>
          <a:endParaRPr lang="en-US"/>
        </a:p>
      </dgm:t>
    </dgm:pt>
    <dgm:pt modelId="{E2FA7009-BCBA-4621-AFC8-8C90DF7129E7}">
      <dgm:prSet/>
      <dgm:spPr/>
      <dgm:t>
        <a:bodyPr/>
        <a:lstStyle/>
        <a:p>
          <a:r>
            <a:rPr lang="en-GB"/>
            <a:t>Lack of learner and employer knowledge about technical education.</a:t>
          </a:r>
          <a:endParaRPr lang="en-US"/>
        </a:p>
      </dgm:t>
    </dgm:pt>
    <dgm:pt modelId="{55A05E90-EE10-493A-AAB1-4D318C648518}" type="parTrans" cxnId="{C0B24445-EBBE-4796-8AB9-67DF864B42DF}">
      <dgm:prSet/>
      <dgm:spPr/>
      <dgm:t>
        <a:bodyPr/>
        <a:lstStyle/>
        <a:p>
          <a:endParaRPr lang="en-US"/>
        </a:p>
      </dgm:t>
    </dgm:pt>
    <dgm:pt modelId="{ED1B81B5-010A-4ACF-93FA-A9DF666D29F6}" type="sibTrans" cxnId="{C0B24445-EBBE-4796-8AB9-67DF864B42DF}">
      <dgm:prSet/>
      <dgm:spPr/>
      <dgm:t>
        <a:bodyPr/>
        <a:lstStyle/>
        <a:p>
          <a:endParaRPr lang="en-US"/>
        </a:p>
      </dgm:t>
    </dgm:pt>
    <dgm:pt modelId="{2D5C6922-3356-4C33-B817-79CB57058A2C}">
      <dgm:prSet/>
      <dgm:spPr/>
      <dgm:t>
        <a:bodyPr/>
        <a:lstStyle/>
        <a:p>
          <a:r>
            <a:rPr lang="en-GB"/>
            <a:t>Disadvantaged learners are less well supported by the current learning environment.</a:t>
          </a:r>
          <a:endParaRPr lang="en-US"/>
        </a:p>
      </dgm:t>
    </dgm:pt>
    <dgm:pt modelId="{61E6E88B-CEC0-4ECF-A397-6899DDDBEADB}" type="parTrans" cxnId="{EFFAAEB6-2330-4008-B377-8951E6503217}">
      <dgm:prSet/>
      <dgm:spPr/>
      <dgm:t>
        <a:bodyPr/>
        <a:lstStyle/>
        <a:p>
          <a:endParaRPr lang="en-US"/>
        </a:p>
      </dgm:t>
    </dgm:pt>
    <dgm:pt modelId="{E41C3270-4297-4763-9E3F-E061D4420A83}" type="sibTrans" cxnId="{EFFAAEB6-2330-4008-B377-8951E6503217}">
      <dgm:prSet/>
      <dgm:spPr/>
      <dgm:t>
        <a:bodyPr/>
        <a:lstStyle/>
        <a:p>
          <a:endParaRPr lang="en-US"/>
        </a:p>
      </dgm:t>
    </dgm:pt>
    <dgm:pt modelId="{1C7C88FB-4D9F-4840-B1FE-47FEEFE31701}">
      <dgm:prSet/>
      <dgm:spPr/>
      <dgm:t>
        <a:bodyPr/>
        <a:lstStyle/>
        <a:p>
          <a:r>
            <a:rPr lang="en-GB"/>
            <a:t>Apprenticeships in the region are focussed on Intermediate level courses.</a:t>
          </a:r>
          <a:endParaRPr lang="en-US"/>
        </a:p>
      </dgm:t>
    </dgm:pt>
    <dgm:pt modelId="{DCE1A482-C620-4BF2-ABEC-AF11136B8C8F}" type="parTrans" cxnId="{8B192B1C-BFC5-4A64-BB72-519E685E577B}">
      <dgm:prSet/>
      <dgm:spPr/>
      <dgm:t>
        <a:bodyPr/>
        <a:lstStyle/>
        <a:p>
          <a:endParaRPr lang="en-US"/>
        </a:p>
      </dgm:t>
    </dgm:pt>
    <dgm:pt modelId="{BE526DC9-D68D-4D91-935F-7EC6779E27F2}" type="sibTrans" cxnId="{8B192B1C-BFC5-4A64-BB72-519E685E577B}">
      <dgm:prSet/>
      <dgm:spPr/>
      <dgm:t>
        <a:bodyPr/>
        <a:lstStyle/>
        <a:p>
          <a:endParaRPr lang="en-US"/>
        </a:p>
      </dgm:t>
    </dgm:pt>
    <dgm:pt modelId="{B78BEA18-7F92-42F2-889F-B4318E3585F5}">
      <dgm:prSet/>
      <dgm:spPr/>
      <dgm:t>
        <a:bodyPr/>
        <a:lstStyle/>
        <a:p>
          <a:r>
            <a:rPr lang="en-GB"/>
            <a:t>Information gaps between learners, schools, training providers and employers.</a:t>
          </a:r>
          <a:endParaRPr lang="en-US"/>
        </a:p>
      </dgm:t>
    </dgm:pt>
    <dgm:pt modelId="{51242482-6636-467C-A8F5-96877EB0EF98}" type="parTrans" cxnId="{2EA869E0-C910-4471-AAD2-3258F22BF1E1}">
      <dgm:prSet/>
      <dgm:spPr/>
      <dgm:t>
        <a:bodyPr/>
        <a:lstStyle/>
        <a:p>
          <a:endParaRPr lang="en-US"/>
        </a:p>
      </dgm:t>
    </dgm:pt>
    <dgm:pt modelId="{CB32F8CA-9272-4F68-8129-E3FF89627DA3}" type="sibTrans" cxnId="{2EA869E0-C910-4471-AAD2-3258F22BF1E1}">
      <dgm:prSet/>
      <dgm:spPr/>
      <dgm:t>
        <a:bodyPr/>
        <a:lstStyle/>
        <a:p>
          <a:endParaRPr lang="en-US"/>
        </a:p>
      </dgm:t>
    </dgm:pt>
    <dgm:pt modelId="{23EB3270-5AEA-4A3E-ACC4-A6AD79D28D1A}">
      <dgm:prSet/>
      <dgm:spPr/>
      <dgm:t>
        <a:bodyPr/>
        <a:lstStyle/>
        <a:p>
          <a:r>
            <a:rPr lang="en-GB"/>
            <a:t>The funding available for apprenticeships and technical education is not fully understood by all local employers.</a:t>
          </a:r>
          <a:endParaRPr lang="en-US"/>
        </a:p>
      </dgm:t>
    </dgm:pt>
    <dgm:pt modelId="{18CC4948-712E-4CC3-8F85-F0409B7F2CE0}" type="parTrans" cxnId="{BCE8E17C-CB41-44D0-9434-2EC27F84D475}">
      <dgm:prSet/>
      <dgm:spPr/>
      <dgm:t>
        <a:bodyPr/>
        <a:lstStyle/>
        <a:p>
          <a:endParaRPr lang="en-US"/>
        </a:p>
      </dgm:t>
    </dgm:pt>
    <dgm:pt modelId="{468D4931-5D75-4765-821A-52ACCD95E62B}" type="sibTrans" cxnId="{BCE8E17C-CB41-44D0-9434-2EC27F84D475}">
      <dgm:prSet/>
      <dgm:spPr/>
      <dgm:t>
        <a:bodyPr/>
        <a:lstStyle/>
        <a:p>
          <a:endParaRPr lang="en-US"/>
        </a:p>
      </dgm:t>
    </dgm:pt>
    <dgm:pt modelId="{3EB37269-2753-4C6C-B0FB-2CD1C3DF2FBF}" type="pres">
      <dgm:prSet presAssocID="{A45ED62F-3E66-464F-A9B2-F5884FFE4107}" presName="linear" presStyleCnt="0">
        <dgm:presLayoutVars>
          <dgm:animLvl val="lvl"/>
          <dgm:resizeHandles val="exact"/>
        </dgm:presLayoutVars>
      </dgm:prSet>
      <dgm:spPr/>
    </dgm:pt>
    <dgm:pt modelId="{3F285EF3-225E-4951-AA22-FA802AA874FB}" type="pres">
      <dgm:prSet presAssocID="{20DE8C1B-D884-4F8F-9E5D-D21639551C73}" presName="parentText" presStyleLbl="node1" presStyleIdx="0" presStyleCnt="6">
        <dgm:presLayoutVars>
          <dgm:chMax val="0"/>
          <dgm:bulletEnabled val="1"/>
        </dgm:presLayoutVars>
      </dgm:prSet>
      <dgm:spPr/>
    </dgm:pt>
    <dgm:pt modelId="{99344EC5-62A3-40A0-BC2F-1E0A0CD46F72}" type="pres">
      <dgm:prSet presAssocID="{DD7FC65B-784F-4AD4-83F1-8A6F394AF132}" presName="spacer" presStyleCnt="0"/>
      <dgm:spPr/>
    </dgm:pt>
    <dgm:pt modelId="{F9C85E93-6AB7-4D55-8F9A-C0C97B98F6DD}" type="pres">
      <dgm:prSet presAssocID="{E2FA7009-BCBA-4621-AFC8-8C90DF7129E7}" presName="parentText" presStyleLbl="node1" presStyleIdx="1" presStyleCnt="6">
        <dgm:presLayoutVars>
          <dgm:chMax val="0"/>
          <dgm:bulletEnabled val="1"/>
        </dgm:presLayoutVars>
      </dgm:prSet>
      <dgm:spPr/>
    </dgm:pt>
    <dgm:pt modelId="{ACAC54DF-A675-4318-A3B9-2D932402F59C}" type="pres">
      <dgm:prSet presAssocID="{ED1B81B5-010A-4ACF-93FA-A9DF666D29F6}" presName="spacer" presStyleCnt="0"/>
      <dgm:spPr/>
    </dgm:pt>
    <dgm:pt modelId="{139787D4-D89B-407C-A1F6-1C3AA72A907B}" type="pres">
      <dgm:prSet presAssocID="{2D5C6922-3356-4C33-B817-79CB57058A2C}" presName="parentText" presStyleLbl="node1" presStyleIdx="2" presStyleCnt="6">
        <dgm:presLayoutVars>
          <dgm:chMax val="0"/>
          <dgm:bulletEnabled val="1"/>
        </dgm:presLayoutVars>
      </dgm:prSet>
      <dgm:spPr/>
    </dgm:pt>
    <dgm:pt modelId="{DDFC6AA8-A1C7-44C3-8201-335455BB716E}" type="pres">
      <dgm:prSet presAssocID="{E41C3270-4297-4763-9E3F-E061D4420A83}" presName="spacer" presStyleCnt="0"/>
      <dgm:spPr/>
    </dgm:pt>
    <dgm:pt modelId="{85C580E3-44C4-4F83-9692-F3FE6E899843}" type="pres">
      <dgm:prSet presAssocID="{1C7C88FB-4D9F-4840-B1FE-47FEEFE31701}" presName="parentText" presStyleLbl="node1" presStyleIdx="3" presStyleCnt="6">
        <dgm:presLayoutVars>
          <dgm:chMax val="0"/>
          <dgm:bulletEnabled val="1"/>
        </dgm:presLayoutVars>
      </dgm:prSet>
      <dgm:spPr/>
    </dgm:pt>
    <dgm:pt modelId="{14B7EA76-E91F-40D4-A264-699BA24AFFFD}" type="pres">
      <dgm:prSet presAssocID="{BE526DC9-D68D-4D91-935F-7EC6779E27F2}" presName="spacer" presStyleCnt="0"/>
      <dgm:spPr/>
    </dgm:pt>
    <dgm:pt modelId="{7A897515-53C3-49B4-927A-D4443CB48430}" type="pres">
      <dgm:prSet presAssocID="{B78BEA18-7F92-42F2-889F-B4318E3585F5}" presName="parentText" presStyleLbl="node1" presStyleIdx="4" presStyleCnt="6">
        <dgm:presLayoutVars>
          <dgm:chMax val="0"/>
          <dgm:bulletEnabled val="1"/>
        </dgm:presLayoutVars>
      </dgm:prSet>
      <dgm:spPr/>
    </dgm:pt>
    <dgm:pt modelId="{F5F09FBD-9E3B-48D9-81D1-65D6DF50EBE1}" type="pres">
      <dgm:prSet presAssocID="{CB32F8CA-9272-4F68-8129-E3FF89627DA3}" presName="spacer" presStyleCnt="0"/>
      <dgm:spPr/>
    </dgm:pt>
    <dgm:pt modelId="{F1594688-8BCA-4000-A18F-0FA104C57DD4}" type="pres">
      <dgm:prSet presAssocID="{23EB3270-5AEA-4A3E-ACC4-A6AD79D28D1A}" presName="parentText" presStyleLbl="node1" presStyleIdx="5" presStyleCnt="6">
        <dgm:presLayoutVars>
          <dgm:chMax val="0"/>
          <dgm:bulletEnabled val="1"/>
        </dgm:presLayoutVars>
      </dgm:prSet>
      <dgm:spPr/>
    </dgm:pt>
  </dgm:ptLst>
  <dgm:cxnLst>
    <dgm:cxn modelId="{8B173D07-2834-4252-A3C3-94A25951548C}" type="presOf" srcId="{23EB3270-5AEA-4A3E-ACC4-A6AD79D28D1A}" destId="{F1594688-8BCA-4000-A18F-0FA104C57DD4}" srcOrd="0" destOrd="0" presId="urn:microsoft.com/office/officeart/2005/8/layout/vList2"/>
    <dgm:cxn modelId="{77DADB08-DCF0-4899-8769-5314AE10B811}" srcId="{A45ED62F-3E66-464F-A9B2-F5884FFE4107}" destId="{20DE8C1B-D884-4F8F-9E5D-D21639551C73}" srcOrd="0" destOrd="0" parTransId="{A5FAA766-5870-4369-86AB-DF45BAA93919}" sibTransId="{DD7FC65B-784F-4AD4-83F1-8A6F394AF132}"/>
    <dgm:cxn modelId="{8B192B1C-BFC5-4A64-BB72-519E685E577B}" srcId="{A45ED62F-3E66-464F-A9B2-F5884FFE4107}" destId="{1C7C88FB-4D9F-4840-B1FE-47FEEFE31701}" srcOrd="3" destOrd="0" parTransId="{DCE1A482-C620-4BF2-ABEC-AF11136B8C8F}" sibTransId="{BE526DC9-D68D-4D91-935F-7EC6779E27F2}"/>
    <dgm:cxn modelId="{9862615E-872A-4C25-B1F9-6EE433577477}" type="presOf" srcId="{1C7C88FB-4D9F-4840-B1FE-47FEEFE31701}" destId="{85C580E3-44C4-4F83-9692-F3FE6E899843}" srcOrd="0" destOrd="0" presId="urn:microsoft.com/office/officeart/2005/8/layout/vList2"/>
    <dgm:cxn modelId="{C0B24445-EBBE-4796-8AB9-67DF864B42DF}" srcId="{A45ED62F-3E66-464F-A9B2-F5884FFE4107}" destId="{E2FA7009-BCBA-4621-AFC8-8C90DF7129E7}" srcOrd="1" destOrd="0" parTransId="{55A05E90-EE10-493A-AAB1-4D318C648518}" sibTransId="{ED1B81B5-010A-4ACF-93FA-A9DF666D29F6}"/>
    <dgm:cxn modelId="{286ED565-63C1-4FF0-93A8-0829D4E0682C}" type="presOf" srcId="{2D5C6922-3356-4C33-B817-79CB57058A2C}" destId="{139787D4-D89B-407C-A1F6-1C3AA72A907B}" srcOrd="0" destOrd="0" presId="urn:microsoft.com/office/officeart/2005/8/layout/vList2"/>
    <dgm:cxn modelId="{09310878-D675-4D01-B405-9B2569BFA380}" type="presOf" srcId="{20DE8C1B-D884-4F8F-9E5D-D21639551C73}" destId="{3F285EF3-225E-4951-AA22-FA802AA874FB}" srcOrd="0" destOrd="0" presId="urn:microsoft.com/office/officeart/2005/8/layout/vList2"/>
    <dgm:cxn modelId="{BCE8E17C-CB41-44D0-9434-2EC27F84D475}" srcId="{A45ED62F-3E66-464F-A9B2-F5884FFE4107}" destId="{23EB3270-5AEA-4A3E-ACC4-A6AD79D28D1A}" srcOrd="5" destOrd="0" parTransId="{18CC4948-712E-4CC3-8F85-F0409B7F2CE0}" sibTransId="{468D4931-5D75-4765-821A-52ACCD95E62B}"/>
    <dgm:cxn modelId="{EFFAAEB6-2330-4008-B377-8951E6503217}" srcId="{A45ED62F-3E66-464F-A9B2-F5884FFE4107}" destId="{2D5C6922-3356-4C33-B817-79CB57058A2C}" srcOrd="2" destOrd="0" parTransId="{61E6E88B-CEC0-4ECF-A397-6899DDDBEADB}" sibTransId="{E41C3270-4297-4763-9E3F-E061D4420A83}"/>
    <dgm:cxn modelId="{61F84AC5-FF76-4779-A24B-A2DFB9D2F7B7}" type="presOf" srcId="{B78BEA18-7F92-42F2-889F-B4318E3585F5}" destId="{7A897515-53C3-49B4-927A-D4443CB48430}" srcOrd="0" destOrd="0" presId="urn:microsoft.com/office/officeart/2005/8/layout/vList2"/>
    <dgm:cxn modelId="{E64D0BD0-3EE5-40CA-89B2-C3FA38990D4D}" type="presOf" srcId="{A45ED62F-3E66-464F-A9B2-F5884FFE4107}" destId="{3EB37269-2753-4C6C-B0FB-2CD1C3DF2FBF}" srcOrd="0" destOrd="0" presId="urn:microsoft.com/office/officeart/2005/8/layout/vList2"/>
    <dgm:cxn modelId="{2EA869E0-C910-4471-AAD2-3258F22BF1E1}" srcId="{A45ED62F-3E66-464F-A9B2-F5884FFE4107}" destId="{B78BEA18-7F92-42F2-889F-B4318E3585F5}" srcOrd="4" destOrd="0" parTransId="{51242482-6636-467C-A8F5-96877EB0EF98}" sibTransId="{CB32F8CA-9272-4F68-8129-E3FF89627DA3}"/>
    <dgm:cxn modelId="{B8E3AFFE-7DD7-4954-927F-C9B3C9255C2D}" type="presOf" srcId="{E2FA7009-BCBA-4621-AFC8-8C90DF7129E7}" destId="{F9C85E93-6AB7-4D55-8F9A-C0C97B98F6DD}" srcOrd="0" destOrd="0" presId="urn:microsoft.com/office/officeart/2005/8/layout/vList2"/>
    <dgm:cxn modelId="{AD53B70D-E4EC-4C3F-845F-C003C636FC81}" type="presParOf" srcId="{3EB37269-2753-4C6C-B0FB-2CD1C3DF2FBF}" destId="{3F285EF3-225E-4951-AA22-FA802AA874FB}" srcOrd="0" destOrd="0" presId="urn:microsoft.com/office/officeart/2005/8/layout/vList2"/>
    <dgm:cxn modelId="{9A1C4048-D21C-4086-A627-F98F27C11B43}" type="presParOf" srcId="{3EB37269-2753-4C6C-B0FB-2CD1C3DF2FBF}" destId="{99344EC5-62A3-40A0-BC2F-1E0A0CD46F72}" srcOrd="1" destOrd="0" presId="urn:microsoft.com/office/officeart/2005/8/layout/vList2"/>
    <dgm:cxn modelId="{6A1E63F2-BBB2-40E6-A5F3-952D53B48AA9}" type="presParOf" srcId="{3EB37269-2753-4C6C-B0FB-2CD1C3DF2FBF}" destId="{F9C85E93-6AB7-4D55-8F9A-C0C97B98F6DD}" srcOrd="2" destOrd="0" presId="urn:microsoft.com/office/officeart/2005/8/layout/vList2"/>
    <dgm:cxn modelId="{7C48BCBB-CA10-45A2-B5BA-A8EE1A10894F}" type="presParOf" srcId="{3EB37269-2753-4C6C-B0FB-2CD1C3DF2FBF}" destId="{ACAC54DF-A675-4318-A3B9-2D932402F59C}" srcOrd="3" destOrd="0" presId="urn:microsoft.com/office/officeart/2005/8/layout/vList2"/>
    <dgm:cxn modelId="{5AEB6771-F1D5-458B-9483-894C75692CE0}" type="presParOf" srcId="{3EB37269-2753-4C6C-B0FB-2CD1C3DF2FBF}" destId="{139787D4-D89B-407C-A1F6-1C3AA72A907B}" srcOrd="4" destOrd="0" presId="urn:microsoft.com/office/officeart/2005/8/layout/vList2"/>
    <dgm:cxn modelId="{539F0814-7D8F-4A75-966E-7B4FFC0FACF9}" type="presParOf" srcId="{3EB37269-2753-4C6C-B0FB-2CD1C3DF2FBF}" destId="{DDFC6AA8-A1C7-44C3-8201-335455BB716E}" srcOrd="5" destOrd="0" presId="urn:microsoft.com/office/officeart/2005/8/layout/vList2"/>
    <dgm:cxn modelId="{CD1BCFCC-84C3-4909-A8CA-A0A0FC21BF5B}" type="presParOf" srcId="{3EB37269-2753-4C6C-B0FB-2CD1C3DF2FBF}" destId="{85C580E3-44C4-4F83-9692-F3FE6E899843}" srcOrd="6" destOrd="0" presId="urn:microsoft.com/office/officeart/2005/8/layout/vList2"/>
    <dgm:cxn modelId="{BFBFE0AD-2B9A-48D5-8FBB-7A7FC4CA3F19}" type="presParOf" srcId="{3EB37269-2753-4C6C-B0FB-2CD1C3DF2FBF}" destId="{14B7EA76-E91F-40D4-A264-699BA24AFFFD}" srcOrd="7" destOrd="0" presId="urn:microsoft.com/office/officeart/2005/8/layout/vList2"/>
    <dgm:cxn modelId="{00595816-DC05-42CF-83F4-27B04C6F022C}" type="presParOf" srcId="{3EB37269-2753-4C6C-B0FB-2CD1C3DF2FBF}" destId="{7A897515-53C3-49B4-927A-D4443CB48430}" srcOrd="8" destOrd="0" presId="urn:microsoft.com/office/officeart/2005/8/layout/vList2"/>
    <dgm:cxn modelId="{E2A341AF-CA41-4494-8DEA-BD398884AC06}" type="presParOf" srcId="{3EB37269-2753-4C6C-B0FB-2CD1C3DF2FBF}" destId="{F5F09FBD-9E3B-48D9-81D1-65D6DF50EBE1}" srcOrd="9" destOrd="0" presId="urn:microsoft.com/office/officeart/2005/8/layout/vList2"/>
    <dgm:cxn modelId="{5481188D-14E1-40AB-A55D-80834F367D3F}" type="presParOf" srcId="{3EB37269-2753-4C6C-B0FB-2CD1C3DF2FBF}" destId="{F1594688-8BCA-4000-A18F-0FA104C57DD4}" srcOrd="1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D4A22-80C2-4348-BC5A-E2F9D80EB3E2}">
      <dsp:nvSpPr>
        <dsp:cNvPr id="0" name=""/>
        <dsp:cNvSpPr/>
      </dsp:nvSpPr>
      <dsp:spPr>
        <a:xfrm>
          <a:off x="0" y="0"/>
          <a:ext cx="8175413" cy="122804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What is the current picture in terms of the demand for, and supply of, apprenticeships and technical education in HEY?</a:t>
          </a:r>
          <a:endParaRPr lang="en-US" sz="1900" kern="1200" dirty="0"/>
        </a:p>
      </dsp:txBody>
      <dsp:txXfrm>
        <a:off x="35968" y="35968"/>
        <a:ext cx="6850257" cy="1156108"/>
      </dsp:txXfrm>
    </dsp:sp>
    <dsp:sp modelId="{F3145A01-B524-4F13-8300-853BCEBDA3FA}">
      <dsp:nvSpPr>
        <dsp:cNvPr id="0" name=""/>
        <dsp:cNvSpPr/>
      </dsp:nvSpPr>
      <dsp:spPr>
        <a:xfrm>
          <a:off x="721359" y="1432718"/>
          <a:ext cx="8175413" cy="1228044"/>
        </a:xfrm>
        <a:prstGeom prst="roundRect">
          <a:avLst>
            <a:gd name="adj" fmla="val 10000"/>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How could the region increase the take up of technical education and apprenticeship provision at all levels?</a:t>
          </a:r>
          <a:endParaRPr lang="en-US" sz="1900" kern="1200" dirty="0"/>
        </a:p>
      </dsp:txBody>
      <dsp:txXfrm>
        <a:off x="757327" y="1468686"/>
        <a:ext cx="6583888" cy="1156108"/>
      </dsp:txXfrm>
    </dsp:sp>
    <dsp:sp modelId="{F47F031F-82AD-4EE7-B9FF-AE7D56D1F583}">
      <dsp:nvSpPr>
        <dsp:cNvPr id="0" name=""/>
        <dsp:cNvSpPr/>
      </dsp:nvSpPr>
      <dsp:spPr>
        <a:xfrm>
          <a:off x="1442719" y="2865437"/>
          <a:ext cx="8175413" cy="1228044"/>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Set out recommendations and activities that HEY LEP and its partners can put into practice to increase the take up of technical education and apprenticeship provision in the region.</a:t>
          </a:r>
          <a:endParaRPr lang="en-US" sz="1900" kern="1200" dirty="0"/>
        </a:p>
      </dsp:txBody>
      <dsp:txXfrm>
        <a:off x="1478687" y="2901405"/>
        <a:ext cx="6583888" cy="1156108"/>
      </dsp:txXfrm>
    </dsp:sp>
    <dsp:sp modelId="{84600833-2995-4E3B-9D94-1933FE2A038D}">
      <dsp:nvSpPr>
        <dsp:cNvPr id="0" name=""/>
        <dsp:cNvSpPr/>
      </dsp:nvSpPr>
      <dsp:spPr>
        <a:xfrm>
          <a:off x="7377184" y="931267"/>
          <a:ext cx="798228" cy="798228"/>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56785" y="931267"/>
        <a:ext cx="439026" cy="600667"/>
      </dsp:txXfrm>
    </dsp:sp>
    <dsp:sp modelId="{1845D7D4-913C-4CB9-869C-3B1EBBCA32CB}">
      <dsp:nvSpPr>
        <dsp:cNvPr id="0" name=""/>
        <dsp:cNvSpPr/>
      </dsp:nvSpPr>
      <dsp:spPr>
        <a:xfrm>
          <a:off x="8098544" y="2355798"/>
          <a:ext cx="798228" cy="798228"/>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78145" y="2355798"/>
        <a:ext cx="439026" cy="600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85EF3-225E-4951-AA22-FA802AA874FB}">
      <dsp:nvSpPr>
        <dsp:cNvPr id="0" name=""/>
        <dsp:cNvSpPr/>
      </dsp:nvSpPr>
      <dsp:spPr>
        <a:xfrm>
          <a:off x="0" y="121261"/>
          <a:ext cx="6144201" cy="570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Female participation in HEY behind both regional and national levels.</a:t>
          </a:r>
          <a:endParaRPr lang="en-US" sz="1500" kern="1200" dirty="0"/>
        </a:p>
      </dsp:txBody>
      <dsp:txXfrm>
        <a:off x="27843" y="149104"/>
        <a:ext cx="6088515" cy="514689"/>
      </dsp:txXfrm>
    </dsp:sp>
    <dsp:sp modelId="{F9C85E93-6AB7-4D55-8F9A-C0C97B98F6DD}">
      <dsp:nvSpPr>
        <dsp:cNvPr id="0" name=""/>
        <dsp:cNvSpPr/>
      </dsp:nvSpPr>
      <dsp:spPr>
        <a:xfrm>
          <a:off x="0" y="734836"/>
          <a:ext cx="6144201" cy="570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Lack of learner and employer knowledge about technical education.</a:t>
          </a:r>
          <a:endParaRPr lang="en-US" sz="1500" kern="1200"/>
        </a:p>
      </dsp:txBody>
      <dsp:txXfrm>
        <a:off x="27843" y="762679"/>
        <a:ext cx="6088515" cy="514689"/>
      </dsp:txXfrm>
    </dsp:sp>
    <dsp:sp modelId="{139787D4-D89B-407C-A1F6-1C3AA72A907B}">
      <dsp:nvSpPr>
        <dsp:cNvPr id="0" name=""/>
        <dsp:cNvSpPr/>
      </dsp:nvSpPr>
      <dsp:spPr>
        <a:xfrm>
          <a:off x="0" y="1348411"/>
          <a:ext cx="6144201" cy="570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Disadvantaged learners are less well supported by the current learning environment.</a:t>
          </a:r>
          <a:endParaRPr lang="en-US" sz="1500" kern="1200"/>
        </a:p>
      </dsp:txBody>
      <dsp:txXfrm>
        <a:off x="27843" y="1376254"/>
        <a:ext cx="6088515" cy="514689"/>
      </dsp:txXfrm>
    </dsp:sp>
    <dsp:sp modelId="{85C580E3-44C4-4F83-9692-F3FE6E899843}">
      <dsp:nvSpPr>
        <dsp:cNvPr id="0" name=""/>
        <dsp:cNvSpPr/>
      </dsp:nvSpPr>
      <dsp:spPr>
        <a:xfrm>
          <a:off x="0" y="1961986"/>
          <a:ext cx="6144201" cy="570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Apprenticeships in the region are focussed on Intermediate level courses.</a:t>
          </a:r>
          <a:endParaRPr lang="en-US" sz="1500" kern="1200"/>
        </a:p>
      </dsp:txBody>
      <dsp:txXfrm>
        <a:off x="27843" y="1989829"/>
        <a:ext cx="6088515" cy="514689"/>
      </dsp:txXfrm>
    </dsp:sp>
    <dsp:sp modelId="{7A897515-53C3-49B4-927A-D4443CB48430}">
      <dsp:nvSpPr>
        <dsp:cNvPr id="0" name=""/>
        <dsp:cNvSpPr/>
      </dsp:nvSpPr>
      <dsp:spPr>
        <a:xfrm>
          <a:off x="0" y="2575561"/>
          <a:ext cx="6144201" cy="570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Information gaps between learners, schools, training providers and employers.</a:t>
          </a:r>
          <a:endParaRPr lang="en-US" sz="1500" kern="1200"/>
        </a:p>
      </dsp:txBody>
      <dsp:txXfrm>
        <a:off x="27843" y="2603404"/>
        <a:ext cx="6088515" cy="514689"/>
      </dsp:txXfrm>
    </dsp:sp>
    <dsp:sp modelId="{F1594688-8BCA-4000-A18F-0FA104C57DD4}">
      <dsp:nvSpPr>
        <dsp:cNvPr id="0" name=""/>
        <dsp:cNvSpPr/>
      </dsp:nvSpPr>
      <dsp:spPr>
        <a:xfrm>
          <a:off x="0" y="3189136"/>
          <a:ext cx="6144201" cy="570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The funding available for apprenticeships and technical education is not fully understood by all local employers.</a:t>
          </a:r>
          <a:endParaRPr lang="en-US" sz="1500" kern="1200"/>
        </a:p>
      </dsp:txBody>
      <dsp:txXfrm>
        <a:off x="27843" y="3216979"/>
        <a:ext cx="6088515" cy="51468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FC838-BB0D-47B1-BEE8-6FDDFF47223F}" type="datetimeFigureOut">
              <a:rPr lang="en-GB" smtClean="0"/>
              <a:t>20/06/2023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657A2-B119-4365-B6CE-6BE9513FF494}" type="slidenum">
              <a:rPr lang="en-GB" smtClean="0"/>
              <a:t>‹#›</a:t>
            </a:fld>
            <a:endParaRPr lang="en-GB"/>
          </a:p>
        </p:txBody>
      </p:sp>
    </p:spTree>
    <p:extLst>
      <p:ext uri="{BB962C8B-B14F-4D97-AF65-F5344CB8AC3E}">
        <p14:creationId xmlns:p14="http://schemas.microsoft.com/office/powerpoint/2010/main" val="121676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 was timely</a:t>
            </a:r>
          </a:p>
          <a:p>
            <a:r>
              <a:rPr lang="en-GB" dirty="0"/>
              <a:t>It has taken place at a time of T level roll out, new Provider Access Legislation being introduced, and development/updating of various regional skills strategies and policies. </a:t>
            </a:r>
          </a:p>
        </p:txBody>
      </p:sp>
      <p:sp>
        <p:nvSpPr>
          <p:cNvPr id="4" name="Slide Number Placeholder 3"/>
          <p:cNvSpPr>
            <a:spLocks noGrp="1"/>
          </p:cNvSpPr>
          <p:nvPr>
            <p:ph type="sldNum" sz="quarter" idx="5"/>
          </p:nvPr>
        </p:nvSpPr>
        <p:spPr/>
        <p:txBody>
          <a:bodyPr/>
          <a:lstStyle/>
          <a:p>
            <a:fld id="{020657A2-B119-4365-B6CE-6BE9513FF494}" type="slidenum">
              <a:rPr lang="en-GB" smtClean="0"/>
              <a:t>2</a:t>
            </a:fld>
            <a:endParaRPr lang="en-GB"/>
          </a:p>
        </p:txBody>
      </p:sp>
    </p:spTree>
    <p:extLst>
      <p:ext uri="{BB962C8B-B14F-4D97-AF65-F5344CB8AC3E}">
        <p14:creationId xmlns:p14="http://schemas.microsoft.com/office/powerpoint/2010/main" val="2572938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consultations carried out</a:t>
            </a:r>
          </a:p>
          <a:p>
            <a:r>
              <a:rPr lang="en-GB" dirty="0"/>
              <a:t>278 responses to Ekosgen employer skills survey</a:t>
            </a:r>
          </a:p>
          <a:p>
            <a:r>
              <a:rPr lang="en-GB" dirty="0"/>
              <a:t>21 responses from local training providers</a:t>
            </a:r>
          </a:p>
          <a:p>
            <a:r>
              <a:rPr lang="en-GB" dirty="0"/>
              <a:t>Data sourced from central Government statistics (2015 onwards) and HEY internal reporting </a:t>
            </a:r>
          </a:p>
        </p:txBody>
      </p:sp>
      <p:sp>
        <p:nvSpPr>
          <p:cNvPr id="4" name="Slide Number Placeholder 3"/>
          <p:cNvSpPr>
            <a:spLocks noGrp="1"/>
          </p:cNvSpPr>
          <p:nvPr>
            <p:ph type="sldNum" sz="quarter" idx="5"/>
          </p:nvPr>
        </p:nvSpPr>
        <p:spPr/>
        <p:txBody>
          <a:bodyPr/>
          <a:lstStyle/>
          <a:p>
            <a:fld id="{020657A2-B119-4365-B6CE-6BE9513FF494}" type="slidenum">
              <a:rPr lang="en-GB" smtClean="0"/>
              <a:t>3</a:t>
            </a:fld>
            <a:endParaRPr lang="en-GB"/>
          </a:p>
        </p:txBody>
      </p:sp>
    </p:spTree>
    <p:extLst>
      <p:ext uri="{BB962C8B-B14F-4D97-AF65-F5344CB8AC3E}">
        <p14:creationId xmlns:p14="http://schemas.microsoft.com/office/powerpoint/2010/main" val="915762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sets out key insights from the research – more data and analysis of these and other issues in the full report. </a:t>
            </a:r>
          </a:p>
          <a:p>
            <a:endParaRPr lang="en-GB" dirty="0"/>
          </a:p>
          <a:p>
            <a:r>
              <a:rPr lang="en-GB" dirty="0"/>
              <a:t>Stats in support of issues identified </a:t>
            </a:r>
          </a:p>
          <a:p>
            <a:pPr marL="171450" indent="-171450">
              <a:buFont typeface="Arial" panose="020B0604020202020204" pitchFamily="34" charset="0"/>
              <a:buChar char="•"/>
            </a:pPr>
            <a:r>
              <a:rPr lang="en-GB" dirty="0"/>
              <a:t>41% of apprenticeship starts in HEY are female learners – this is 6% behind the Yorkshire average and 10% behind the national average – could have 500+ more female App starts per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56% of employers reported having no knowledge of T-Levels and 85% do not currently intend to employ T-Level students in the future – 10,000 local employers who know nothing about T levels</a:t>
            </a:r>
          </a:p>
          <a:p>
            <a:pPr marL="171450" indent="-171450">
              <a:buFont typeface="Arial" panose="020B0604020202020204" pitchFamily="34" charset="0"/>
              <a:buChar char="•"/>
            </a:pPr>
            <a:r>
              <a:rPr lang="en-GB" dirty="0"/>
              <a:t>Survey feedback that employers are keen to meet with disadvantaged learners but there is a lack of connection between employers and disadvantaged communities</a:t>
            </a:r>
          </a:p>
          <a:p>
            <a:pPr marL="171450" indent="-171450">
              <a:buFont typeface="Arial" panose="020B0604020202020204" pitchFamily="34" charset="0"/>
              <a:buChar char="•"/>
            </a:pPr>
            <a:r>
              <a:rPr lang="en-GB" dirty="0"/>
              <a:t>41% of HEY apprenticeship starts are at Intermediate level vs. 24% nationally; Higher and Degree level apprenticeships are 6% below the Y&amp;H average and 10% below national averages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00" dirty="0">
                <a:effectLst/>
                <a:latin typeface="Trebuchet MS" panose="020B0603020202020204" pitchFamily="34" charset="0"/>
                <a:ea typeface="Trebuchet MS" panose="020B0603020202020204" pitchFamily="34" charset="0"/>
                <a:cs typeface="Tahoma" panose="020B0604030504040204" pitchFamily="34" charset="0"/>
              </a:rPr>
              <a:t>HEY schools and colleges outperform national averages for careers advice and guidance, including related to vocational and technical education, but this isn’t being translated into higher levels of technical education achievement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00" dirty="0">
                <a:effectLst/>
                <a:latin typeface="Trebuchet MS" panose="020B0603020202020204" pitchFamily="34" charset="0"/>
                <a:ea typeface="Trebuchet MS" panose="020B0603020202020204" pitchFamily="34" charset="0"/>
                <a:cs typeface="Tahoma" panose="020B0604030504040204" pitchFamily="34" charset="0"/>
              </a:rPr>
              <a:t>2/3rds of local employers have relationships with local training providers, and these are viewed positively</a:t>
            </a:r>
          </a:p>
          <a:p>
            <a:endParaRPr lang="en-GB" dirty="0"/>
          </a:p>
          <a:p>
            <a:endParaRPr lang="en-GB" dirty="0"/>
          </a:p>
        </p:txBody>
      </p:sp>
      <p:sp>
        <p:nvSpPr>
          <p:cNvPr id="4" name="Slide Number Placeholder 3"/>
          <p:cNvSpPr>
            <a:spLocks noGrp="1"/>
          </p:cNvSpPr>
          <p:nvPr>
            <p:ph type="sldNum" sz="quarter" idx="5"/>
          </p:nvPr>
        </p:nvSpPr>
        <p:spPr/>
        <p:txBody>
          <a:bodyPr/>
          <a:lstStyle/>
          <a:p>
            <a:fld id="{020657A2-B119-4365-B6CE-6BE9513FF494}" type="slidenum">
              <a:rPr lang="en-GB" smtClean="0"/>
              <a:t>4</a:t>
            </a:fld>
            <a:endParaRPr lang="en-GB"/>
          </a:p>
        </p:txBody>
      </p:sp>
    </p:spTree>
    <p:extLst>
      <p:ext uri="{BB962C8B-B14F-4D97-AF65-F5344CB8AC3E}">
        <p14:creationId xmlns:p14="http://schemas.microsoft.com/office/powerpoint/2010/main" val="1030207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Review sessions have been held with HEYLEP Skills team and the Apprenticeships and Tech Ed Group – chance to sense check our recommendations and confirm they don’t duplicate/repeat what is happening elsewhere or is unachievable. </a:t>
            </a:r>
          </a:p>
          <a:p>
            <a:endParaRPr lang="en-GB" dirty="0"/>
          </a:p>
          <a:p>
            <a:r>
              <a:rPr lang="en-GB" dirty="0"/>
              <a:t>Table sets out examples of the recommendations we make concerning:</a:t>
            </a:r>
          </a:p>
          <a:p>
            <a:pPr marL="171450" indent="-171450">
              <a:buFont typeface="Arial" panose="020B0604020202020204" pitchFamily="34" charset="0"/>
              <a:buChar char="•"/>
            </a:pPr>
            <a:r>
              <a:rPr lang="en-GB" dirty="0"/>
              <a:t>Getting more females in HEY to start an apprenticeship/consider technical education </a:t>
            </a:r>
          </a:p>
          <a:p>
            <a:pPr marL="171450" indent="-171450">
              <a:buFont typeface="Arial" panose="020B0604020202020204" pitchFamily="34" charset="0"/>
              <a:buChar char="•"/>
            </a:pPr>
            <a:r>
              <a:rPr lang="en-GB" dirty="0"/>
              <a:t>Creating a market for technical education, in particular T levels</a:t>
            </a:r>
          </a:p>
          <a:p>
            <a:pPr marL="171450" indent="-171450">
              <a:buFont typeface="Arial" panose="020B0604020202020204" pitchFamily="34" charset="0"/>
              <a:buChar char="•"/>
            </a:pPr>
            <a:r>
              <a:rPr lang="en-GB" dirty="0"/>
              <a:t>Helping people to move from intermediate to higher technical education studies</a:t>
            </a:r>
          </a:p>
          <a:p>
            <a:pPr marL="171450" indent="-171450">
              <a:buFont typeface="Arial" panose="020B0604020202020204" pitchFamily="34" charset="0"/>
              <a:buChar char="•"/>
            </a:pPr>
            <a:r>
              <a:rPr lang="en-GB" dirty="0"/>
              <a:t>Ensuring system can support all learners, including those who face additional barriers to learning.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We have mapped the recommendations against CEC’s Apprenticeships and Tech Education transitions framework. </a:t>
            </a:r>
          </a:p>
        </p:txBody>
      </p:sp>
      <p:sp>
        <p:nvSpPr>
          <p:cNvPr id="4" name="Slide Number Placeholder 3"/>
          <p:cNvSpPr>
            <a:spLocks noGrp="1"/>
          </p:cNvSpPr>
          <p:nvPr>
            <p:ph type="sldNum" sz="quarter" idx="5"/>
          </p:nvPr>
        </p:nvSpPr>
        <p:spPr/>
        <p:txBody>
          <a:bodyPr/>
          <a:lstStyle/>
          <a:p>
            <a:fld id="{020657A2-B119-4365-B6CE-6BE9513FF494}" type="slidenum">
              <a:rPr lang="en-GB" smtClean="0"/>
              <a:t>5</a:t>
            </a:fld>
            <a:endParaRPr lang="en-GB"/>
          </a:p>
        </p:txBody>
      </p:sp>
    </p:spTree>
    <p:extLst>
      <p:ext uri="{BB962C8B-B14F-4D97-AF65-F5344CB8AC3E}">
        <p14:creationId xmlns:p14="http://schemas.microsoft.com/office/powerpoint/2010/main" val="262335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and close. </a:t>
            </a:r>
          </a:p>
        </p:txBody>
      </p:sp>
      <p:sp>
        <p:nvSpPr>
          <p:cNvPr id="4" name="Slide Number Placeholder 3"/>
          <p:cNvSpPr>
            <a:spLocks noGrp="1"/>
          </p:cNvSpPr>
          <p:nvPr>
            <p:ph type="sldNum" sz="quarter" idx="5"/>
          </p:nvPr>
        </p:nvSpPr>
        <p:spPr/>
        <p:txBody>
          <a:bodyPr/>
          <a:lstStyle/>
          <a:p>
            <a:fld id="{020657A2-B119-4365-B6CE-6BE9513FF494}" type="slidenum">
              <a:rPr lang="en-GB" smtClean="0"/>
              <a:t>6</a:t>
            </a:fld>
            <a:endParaRPr lang="en-GB"/>
          </a:p>
        </p:txBody>
      </p:sp>
    </p:spTree>
    <p:extLst>
      <p:ext uri="{BB962C8B-B14F-4D97-AF65-F5344CB8AC3E}">
        <p14:creationId xmlns:p14="http://schemas.microsoft.com/office/powerpoint/2010/main" val="227164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6/20/2023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diagramQuickStyle" Target="../diagrams/quickStyle2.xml"/><Relationship Id="rId5" Type="http://schemas.openxmlformats.org/officeDocument/2006/relationships/image" Target="../media/image11.png"/><Relationship Id="rId10" Type="http://schemas.openxmlformats.org/officeDocument/2006/relationships/diagramLayout" Target="../diagrams/layout2.xml"/><Relationship Id="rId4" Type="http://schemas.openxmlformats.org/officeDocument/2006/relationships/image" Target="../media/image10.svg"/><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hyperlink" Target="mailto:david@littlelionresearch.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7C0D-4F23-676D-EB07-0B4F97629108}"/>
              </a:ext>
            </a:extLst>
          </p:cNvPr>
          <p:cNvSpPr>
            <a:spLocks noGrp="1"/>
          </p:cNvSpPr>
          <p:nvPr>
            <p:ph type="ctrTitle"/>
          </p:nvPr>
        </p:nvSpPr>
        <p:spPr/>
        <p:txBody>
          <a:bodyPr/>
          <a:lstStyle/>
          <a:p>
            <a:r>
              <a:rPr lang="en-GB" sz="3600"/>
              <a:t>HEY LEP: Increasing the take-up of apprenticeships and technical education</a:t>
            </a:r>
          </a:p>
        </p:txBody>
      </p:sp>
      <p:sp>
        <p:nvSpPr>
          <p:cNvPr id="3" name="Subtitle 2">
            <a:extLst>
              <a:ext uri="{FF2B5EF4-FFF2-40B4-BE49-F238E27FC236}">
                <a16:creationId xmlns:a16="http://schemas.microsoft.com/office/drawing/2014/main" id="{4172E4A4-C38B-DA46-29E3-655D8C30C454}"/>
              </a:ext>
            </a:extLst>
          </p:cNvPr>
          <p:cNvSpPr>
            <a:spLocks noGrp="1"/>
          </p:cNvSpPr>
          <p:nvPr>
            <p:ph type="subTitle" idx="1"/>
          </p:nvPr>
        </p:nvSpPr>
        <p:spPr/>
        <p:txBody>
          <a:bodyPr/>
          <a:lstStyle/>
          <a:p>
            <a:r>
              <a:rPr lang="en-GB" dirty="0"/>
              <a:t>Summary of research and recommendations</a:t>
            </a:r>
          </a:p>
          <a:p>
            <a:r>
              <a:rPr lang="en-GB" dirty="0"/>
              <a:t>June 2023</a:t>
            </a:r>
          </a:p>
        </p:txBody>
      </p:sp>
      <p:pic>
        <p:nvPicPr>
          <p:cNvPr id="2050" name="Picture 2">
            <a:extLst>
              <a:ext uri="{FF2B5EF4-FFF2-40B4-BE49-F238E27FC236}">
                <a16:creationId xmlns:a16="http://schemas.microsoft.com/office/drawing/2014/main" id="{3366DEC4-5CD9-2F78-1921-8D634A3B0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46" y="4938903"/>
            <a:ext cx="1980151" cy="13613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font, logo, graphics&#10;&#10;Description automatically generated">
            <a:extLst>
              <a:ext uri="{FF2B5EF4-FFF2-40B4-BE49-F238E27FC236}">
                <a16:creationId xmlns:a16="http://schemas.microsoft.com/office/drawing/2014/main" id="{210DF8A3-76EE-1EB9-2031-F0F00BD305EE}"/>
              </a:ext>
            </a:extLst>
          </p:cNvPr>
          <p:cNvPicPr>
            <a:picLocks noChangeAspect="1"/>
          </p:cNvPicPr>
          <p:nvPr/>
        </p:nvPicPr>
        <p:blipFill>
          <a:blip r:embed="rId3"/>
          <a:stretch>
            <a:fillRect/>
          </a:stretch>
        </p:blipFill>
        <p:spPr>
          <a:xfrm>
            <a:off x="3487218" y="4837217"/>
            <a:ext cx="3604260" cy="1463040"/>
          </a:xfrm>
          <a:prstGeom prst="rect">
            <a:avLst/>
          </a:prstGeom>
        </p:spPr>
      </p:pic>
    </p:spTree>
    <p:extLst>
      <p:ext uri="{BB962C8B-B14F-4D97-AF65-F5344CB8AC3E}">
        <p14:creationId xmlns:p14="http://schemas.microsoft.com/office/powerpoint/2010/main" val="214583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056728-59E6-E982-682E-A838DC304621}"/>
              </a:ext>
            </a:extLst>
          </p:cNvPr>
          <p:cNvSpPr>
            <a:spLocks noGrp="1"/>
          </p:cNvSpPr>
          <p:nvPr>
            <p:ph type="title"/>
          </p:nvPr>
        </p:nvSpPr>
        <p:spPr>
          <a:xfrm>
            <a:off x="1286933" y="609600"/>
            <a:ext cx="10197494" cy="1099457"/>
          </a:xfrm>
        </p:spPr>
        <p:txBody>
          <a:bodyPr>
            <a:normAutofit/>
          </a:bodyPr>
          <a:lstStyle/>
          <a:p>
            <a:r>
              <a:rPr lang="en-GB" dirty="0"/>
              <a:t>Aim of the research</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3AA2C6D1-5E39-41E2-4700-F76D2598AA10}"/>
              </a:ext>
            </a:extLst>
          </p:cNvPr>
          <p:cNvGraphicFramePr>
            <a:graphicFrameLocks noGrp="1"/>
          </p:cNvGraphicFramePr>
          <p:nvPr>
            <p:ph idx="1"/>
            <p:extLst>
              <p:ext uri="{D42A27DB-BD31-4B8C-83A1-F6EECF244321}">
                <p14:modId xmlns:p14="http://schemas.microsoft.com/office/powerpoint/2010/main" val="180416884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066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6668E-A7F0-9BDA-0D25-7B1AA1DA87E1}"/>
              </a:ext>
            </a:extLst>
          </p:cNvPr>
          <p:cNvSpPr>
            <a:spLocks noGrp="1"/>
          </p:cNvSpPr>
          <p:nvPr>
            <p:ph type="title"/>
          </p:nvPr>
        </p:nvSpPr>
        <p:spPr>
          <a:xfrm>
            <a:off x="677334" y="609600"/>
            <a:ext cx="8596668" cy="1320800"/>
          </a:xfrm>
        </p:spPr>
        <p:txBody>
          <a:bodyPr>
            <a:normAutofit/>
          </a:bodyPr>
          <a:lstStyle/>
          <a:p>
            <a:r>
              <a:rPr lang="en-GB"/>
              <a:t>Our approach</a:t>
            </a:r>
          </a:p>
        </p:txBody>
      </p:sp>
      <p:pic>
        <p:nvPicPr>
          <p:cNvPr id="8" name="Graphic 7" descr="Meeting outline">
            <a:extLst>
              <a:ext uri="{FF2B5EF4-FFF2-40B4-BE49-F238E27FC236}">
                <a16:creationId xmlns:a16="http://schemas.microsoft.com/office/drawing/2014/main" id="{01E5C210-43FF-D1E5-FD4B-87810F5119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36334" y="2156359"/>
            <a:ext cx="1826549" cy="1826549"/>
          </a:xfrm>
          <a:prstGeom prst="rect">
            <a:avLst/>
          </a:prstGeom>
        </p:spPr>
      </p:pic>
      <p:sp>
        <p:nvSpPr>
          <p:cNvPr id="3" name="Content Placeholder 2">
            <a:extLst>
              <a:ext uri="{FF2B5EF4-FFF2-40B4-BE49-F238E27FC236}">
                <a16:creationId xmlns:a16="http://schemas.microsoft.com/office/drawing/2014/main" id="{9837EF0D-519A-2210-9B41-840ED062C591}"/>
              </a:ext>
            </a:extLst>
          </p:cNvPr>
          <p:cNvSpPr>
            <a:spLocks noGrp="1"/>
          </p:cNvSpPr>
          <p:nvPr>
            <p:ph idx="1"/>
          </p:nvPr>
        </p:nvSpPr>
        <p:spPr>
          <a:xfrm>
            <a:off x="4860844" y="2160589"/>
            <a:ext cx="4413157" cy="3880773"/>
          </a:xfrm>
        </p:spPr>
        <p:txBody>
          <a:bodyPr>
            <a:normAutofit/>
          </a:bodyPr>
          <a:lstStyle/>
          <a:p>
            <a:r>
              <a:rPr lang="en-GB" dirty="0"/>
              <a:t>Consultations – discussions with stakeholders including both councils, the Chamber of Commerce, training providers, employers and third sector organisations.</a:t>
            </a:r>
          </a:p>
          <a:p>
            <a:r>
              <a:rPr lang="en-GB" dirty="0"/>
              <a:t>Online surveys – local employers, training providers.</a:t>
            </a:r>
          </a:p>
          <a:p>
            <a:r>
              <a:rPr lang="en-GB" dirty="0"/>
              <a:t>Focus group with young people from the region.</a:t>
            </a:r>
          </a:p>
          <a:p>
            <a:r>
              <a:rPr lang="en-GB" dirty="0"/>
              <a:t>Data analysis – looking at trends in apprenticeship starts against the wider region and England &amp; Wales.</a:t>
            </a:r>
          </a:p>
        </p:txBody>
      </p:sp>
      <p:pic>
        <p:nvPicPr>
          <p:cNvPr id="5" name="Graphic 4" descr="Chat bubble outline">
            <a:extLst>
              <a:ext uri="{FF2B5EF4-FFF2-40B4-BE49-F238E27FC236}">
                <a16:creationId xmlns:a16="http://schemas.microsoft.com/office/drawing/2014/main" id="{68BA8380-5372-C7C7-5499-542D656252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5225" y="4214812"/>
            <a:ext cx="1826549" cy="1826549"/>
          </a:xfrm>
          <a:prstGeom prst="rect">
            <a:avLst/>
          </a:prstGeom>
        </p:spPr>
      </p:pic>
      <p:pic>
        <p:nvPicPr>
          <p:cNvPr id="9" name="Graphic 8" descr="Business Growth outline">
            <a:extLst>
              <a:ext uri="{FF2B5EF4-FFF2-40B4-BE49-F238E27FC236}">
                <a16:creationId xmlns:a16="http://schemas.microsoft.com/office/drawing/2014/main" id="{93B8AB5B-B47F-60C6-EDC8-4F0A1AA056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87145" y="4214480"/>
            <a:ext cx="1826219" cy="1826219"/>
          </a:xfrm>
          <a:prstGeom prst="rect">
            <a:avLst/>
          </a:prstGeom>
        </p:spPr>
      </p:pic>
    </p:spTree>
    <p:extLst>
      <p:ext uri="{BB962C8B-B14F-4D97-AF65-F5344CB8AC3E}">
        <p14:creationId xmlns:p14="http://schemas.microsoft.com/office/powerpoint/2010/main" val="427939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6C45-A6EA-A0FF-71E5-4C5641D5F1E4}"/>
              </a:ext>
            </a:extLst>
          </p:cNvPr>
          <p:cNvSpPr>
            <a:spLocks noGrp="1"/>
          </p:cNvSpPr>
          <p:nvPr>
            <p:ph type="title"/>
          </p:nvPr>
        </p:nvSpPr>
        <p:spPr/>
        <p:txBody>
          <a:bodyPr/>
          <a:lstStyle/>
          <a:p>
            <a:r>
              <a:rPr lang="en-GB"/>
              <a:t>Issues identified</a:t>
            </a:r>
            <a:endParaRPr lang="en-GB" dirty="0"/>
          </a:p>
        </p:txBody>
      </p:sp>
      <p:pic>
        <p:nvPicPr>
          <p:cNvPr id="5" name="Content Placeholder 4" descr="Gender outline">
            <a:extLst>
              <a:ext uri="{FF2B5EF4-FFF2-40B4-BE49-F238E27FC236}">
                <a16:creationId xmlns:a16="http://schemas.microsoft.com/office/drawing/2014/main" id="{24877B9D-3CF7-D7DB-FF4A-D6207E0C9AFE}"/>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515108" y="1930400"/>
            <a:ext cx="1213765" cy="1213765"/>
          </a:xfrm>
        </p:spPr>
      </p:pic>
      <p:pic>
        <p:nvPicPr>
          <p:cNvPr id="14" name="Graphic 13" descr="Piggy Bank outline">
            <a:extLst>
              <a:ext uri="{FF2B5EF4-FFF2-40B4-BE49-F238E27FC236}">
                <a16:creationId xmlns:a16="http://schemas.microsoft.com/office/drawing/2014/main" id="{42D7B028-2F20-09F5-9976-31267B9EDB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15108" y="4773671"/>
            <a:ext cx="1267691" cy="1267691"/>
          </a:xfrm>
          <a:prstGeom prst="rect">
            <a:avLst/>
          </a:prstGeom>
        </p:spPr>
      </p:pic>
      <p:pic>
        <p:nvPicPr>
          <p:cNvPr id="16" name="Graphic 15" descr="Idea outline">
            <a:extLst>
              <a:ext uri="{FF2B5EF4-FFF2-40B4-BE49-F238E27FC236}">
                <a16:creationId xmlns:a16="http://schemas.microsoft.com/office/drawing/2014/main" id="{84299501-F4B2-2784-8D2E-50887A6959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15108" y="3510931"/>
            <a:ext cx="1131834" cy="1131834"/>
          </a:xfrm>
          <a:prstGeom prst="rect">
            <a:avLst/>
          </a:prstGeom>
        </p:spPr>
      </p:pic>
      <p:graphicFrame>
        <p:nvGraphicFramePr>
          <p:cNvPr id="20" name="Content Placeholder 2">
            <a:extLst>
              <a:ext uri="{FF2B5EF4-FFF2-40B4-BE49-F238E27FC236}">
                <a16:creationId xmlns:a16="http://schemas.microsoft.com/office/drawing/2014/main" id="{80AF5E49-D136-5A0D-7F54-B74B8AE15869}"/>
              </a:ext>
            </a:extLst>
          </p:cNvPr>
          <p:cNvGraphicFramePr/>
          <p:nvPr/>
        </p:nvGraphicFramePr>
        <p:xfrm>
          <a:off x="677334" y="2160589"/>
          <a:ext cx="6144202" cy="38807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444768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FC21F9-8460-CF61-7483-136CC666F93D}"/>
              </a:ext>
            </a:extLst>
          </p:cNvPr>
          <p:cNvSpPr>
            <a:spLocks noGrp="1"/>
          </p:cNvSpPr>
          <p:nvPr>
            <p:ph type="title"/>
          </p:nvPr>
        </p:nvSpPr>
        <p:spPr>
          <a:xfrm>
            <a:off x="1333502" y="609600"/>
            <a:ext cx="8596668" cy="1320800"/>
          </a:xfrm>
        </p:spPr>
        <p:txBody>
          <a:bodyPr>
            <a:normAutofit/>
          </a:bodyPr>
          <a:lstStyle/>
          <a:p>
            <a:r>
              <a:rPr lang="en-GB" dirty="0"/>
              <a:t>Examples of recommendations</a:t>
            </a:r>
          </a:p>
        </p:txBody>
      </p:sp>
      <p:sp>
        <p:nvSpPr>
          <p:cNvPr id="15"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Table 6">
            <a:extLst>
              <a:ext uri="{FF2B5EF4-FFF2-40B4-BE49-F238E27FC236}">
                <a16:creationId xmlns:a16="http://schemas.microsoft.com/office/drawing/2014/main" id="{C2A470E8-D6DD-C0C7-936E-7A47EC78C634}"/>
              </a:ext>
            </a:extLst>
          </p:cNvPr>
          <p:cNvGraphicFramePr>
            <a:graphicFrameLocks noGrp="1"/>
          </p:cNvGraphicFramePr>
          <p:nvPr>
            <p:ph idx="1"/>
            <p:extLst>
              <p:ext uri="{D42A27DB-BD31-4B8C-83A1-F6EECF244321}">
                <p14:modId xmlns:p14="http://schemas.microsoft.com/office/powerpoint/2010/main" val="3342538384"/>
              </p:ext>
            </p:extLst>
          </p:nvPr>
        </p:nvGraphicFramePr>
        <p:xfrm>
          <a:off x="1414236" y="1431922"/>
          <a:ext cx="9363527" cy="4881880"/>
        </p:xfrm>
        <a:graphic>
          <a:graphicData uri="http://schemas.openxmlformats.org/drawingml/2006/table">
            <a:tbl>
              <a:tblPr firstRow="1" bandRow="1">
                <a:tableStyleId>{5C22544A-7EE6-4342-B048-85BDC9FD1C3A}</a:tableStyleId>
              </a:tblPr>
              <a:tblGrid>
                <a:gridCol w="4965699">
                  <a:extLst>
                    <a:ext uri="{9D8B030D-6E8A-4147-A177-3AD203B41FA5}">
                      <a16:colId xmlns:a16="http://schemas.microsoft.com/office/drawing/2014/main" val="3549032807"/>
                    </a:ext>
                  </a:extLst>
                </a:gridCol>
                <a:gridCol w="4397828">
                  <a:extLst>
                    <a:ext uri="{9D8B030D-6E8A-4147-A177-3AD203B41FA5}">
                      <a16:colId xmlns:a16="http://schemas.microsoft.com/office/drawing/2014/main" val="3244711740"/>
                    </a:ext>
                  </a:extLst>
                </a:gridCol>
              </a:tblGrid>
              <a:tr h="370840">
                <a:tc>
                  <a:txBody>
                    <a:bodyPr/>
                    <a:lstStyle/>
                    <a:p>
                      <a:r>
                        <a:rPr lang="en-GB" sz="1600" dirty="0"/>
                        <a:t>Recommendation</a:t>
                      </a:r>
                    </a:p>
                  </a:txBody>
                  <a:tcPr/>
                </a:tc>
                <a:tc>
                  <a:txBody>
                    <a:bodyPr/>
                    <a:lstStyle/>
                    <a:p>
                      <a:r>
                        <a:rPr lang="en-GB" sz="1600" dirty="0"/>
                        <a:t>ATE Transitions framework</a:t>
                      </a:r>
                    </a:p>
                  </a:txBody>
                  <a:tcPr/>
                </a:tc>
                <a:extLst>
                  <a:ext uri="{0D108BD9-81ED-4DB2-BD59-A6C34878D82A}">
                    <a16:rowId xmlns:a16="http://schemas.microsoft.com/office/drawing/2014/main" val="811192188"/>
                  </a:ext>
                </a:extLst>
              </a:tr>
              <a:tr h="370840">
                <a:tc>
                  <a:txBody>
                    <a:bodyPr/>
                    <a:lstStyle/>
                    <a:p>
                      <a:r>
                        <a:rPr lang="en-GB" sz="1600" dirty="0">
                          <a:effectLst/>
                          <a:ea typeface="Calibri" panose="020F0502020204030204" pitchFamily="34" charset="0"/>
                          <a:cs typeface="Times New Roman" panose="02020603050405020304" pitchFamily="18" charset="0"/>
                        </a:rPr>
                        <a:t>Host events, run social media campaigns with schools and colleges, and write case studies that highlight the success stories of HEY female apprentices.</a:t>
                      </a:r>
                      <a:endParaRPr lang="en-GB" sz="1600" dirty="0"/>
                    </a:p>
                  </a:txBody>
                  <a:tcPr/>
                </a:tc>
                <a:tc>
                  <a:txBody>
                    <a:bodyPr/>
                    <a:lstStyle/>
                    <a:p>
                      <a:endParaRPr lang="en-GB" sz="1600" dirty="0"/>
                    </a:p>
                  </a:txBody>
                  <a:tcPr/>
                </a:tc>
                <a:extLst>
                  <a:ext uri="{0D108BD9-81ED-4DB2-BD59-A6C34878D82A}">
                    <a16:rowId xmlns:a16="http://schemas.microsoft.com/office/drawing/2014/main" val="2837700523"/>
                  </a:ext>
                </a:extLst>
              </a:tr>
              <a:tr h="765453">
                <a:tc>
                  <a:txBody>
                    <a:bodyPr/>
                    <a:lstStyle/>
                    <a:p>
                      <a:r>
                        <a:rPr lang="en-GB" sz="1600" dirty="0">
                          <a:effectLst/>
                          <a:ea typeface="Calibri" panose="020F0502020204030204" pitchFamily="34" charset="0"/>
                          <a:cs typeface="Times New Roman" panose="02020603050405020304" pitchFamily="18" charset="0"/>
                        </a:rPr>
                        <a:t>Speak with major local public sector employers about how the LEP can support best practice for apprenticeships and T Levels.</a:t>
                      </a:r>
                    </a:p>
                    <a:p>
                      <a:endParaRPr lang="en-GB" sz="1600" dirty="0"/>
                    </a:p>
                  </a:txBody>
                  <a:tcPr/>
                </a:tc>
                <a:tc>
                  <a:txBody>
                    <a:bodyPr/>
                    <a:lstStyle/>
                    <a:p>
                      <a:endParaRPr lang="en-GB" sz="1600" dirty="0"/>
                    </a:p>
                  </a:txBody>
                  <a:tcPr/>
                </a:tc>
                <a:extLst>
                  <a:ext uri="{0D108BD9-81ED-4DB2-BD59-A6C34878D82A}">
                    <a16:rowId xmlns:a16="http://schemas.microsoft.com/office/drawing/2014/main" val="2042960043"/>
                  </a:ext>
                </a:extLst>
              </a:tr>
              <a:tr h="370840">
                <a:tc>
                  <a:txBody>
                    <a:bodyPr/>
                    <a:lstStyle/>
                    <a:p>
                      <a:r>
                        <a:rPr lang="en-GB" sz="1600" dirty="0">
                          <a:effectLst/>
                          <a:latin typeface="Trebuchet MS" panose="020B0603020202020204" pitchFamily="34" charset="0"/>
                          <a:ea typeface="Trebuchet MS" panose="020B0603020202020204" pitchFamily="34" charset="0"/>
                          <a:cs typeface="Tahoma" panose="020B0604030504040204" pitchFamily="34" charset="0"/>
                        </a:rPr>
                        <a:t>Consider providing financial support for learning providers to enable them to hire trainers for Higher level courses</a:t>
                      </a:r>
                    </a:p>
                    <a:p>
                      <a:endParaRPr lang="en-GB" sz="1600" dirty="0"/>
                    </a:p>
                  </a:txBody>
                  <a:tcPr/>
                </a:tc>
                <a:tc>
                  <a:txBody>
                    <a:bodyPr/>
                    <a:lstStyle/>
                    <a:p>
                      <a:endParaRPr lang="en-GB" sz="1600" dirty="0"/>
                    </a:p>
                  </a:txBody>
                  <a:tcPr/>
                </a:tc>
                <a:extLst>
                  <a:ext uri="{0D108BD9-81ED-4DB2-BD59-A6C34878D82A}">
                    <a16:rowId xmlns:a16="http://schemas.microsoft.com/office/drawing/2014/main" val="3715641531"/>
                  </a:ext>
                </a:extLst>
              </a:tr>
              <a:tr h="370840">
                <a:tc>
                  <a:txBody>
                    <a:bodyPr/>
                    <a:lstStyle/>
                    <a:p>
                      <a:r>
                        <a:rPr lang="en-GB" sz="1600" dirty="0">
                          <a:effectLst/>
                          <a:ea typeface="Calibri" panose="020F0502020204030204" pitchFamily="34" charset="0"/>
                          <a:cs typeface="Times New Roman" panose="02020603050405020304" pitchFamily="18" charset="0"/>
                        </a:rPr>
                        <a:t>Develop pre-employment support offer, and work to build mentoring/pastoral care capacity in training providers and other organisation.</a:t>
                      </a:r>
                    </a:p>
                    <a:p>
                      <a:endParaRPr lang="en-GB" sz="1600" dirty="0">
                        <a:effectLst/>
                        <a:ea typeface="Calibri" panose="020F0502020204030204" pitchFamily="34" charset="0"/>
                        <a:cs typeface="Times New Roman" panose="02020603050405020304" pitchFamily="18" charset="0"/>
                      </a:endParaRPr>
                    </a:p>
                    <a:p>
                      <a:endParaRPr lang="en-GB" sz="1600" dirty="0"/>
                    </a:p>
                  </a:txBody>
                  <a:tcPr/>
                </a:tc>
                <a:tc>
                  <a:txBody>
                    <a:bodyPr/>
                    <a:lstStyle/>
                    <a:p>
                      <a:endParaRPr lang="en-GB" sz="1600" dirty="0"/>
                    </a:p>
                  </a:txBody>
                  <a:tcPr/>
                </a:tc>
                <a:extLst>
                  <a:ext uri="{0D108BD9-81ED-4DB2-BD59-A6C34878D82A}">
                    <a16:rowId xmlns:a16="http://schemas.microsoft.com/office/drawing/2014/main" val="753794220"/>
                  </a:ext>
                </a:extLst>
              </a:tr>
            </a:tbl>
          </a:graphicData>
        </a:graphic>
      </p:graphicFrame>
      <p:sp>
        <p:nvSpPr>
          <p:cNvPr id="7" name="Oval 6">
            <a:extLst>
              <a:ext uri="{FF2B5EF4-FFF2-40B4-BE49-F238E27FC236}">
                <a16:creationId xmlns:a16="http://schemas.microsoft.com/office/drawing/2014/main" id="{E77F4EAC-4512-83A9-959D-4D96052C4A9C}"/>
              </a:ext>
            </a:extLst>
          </p:cNvPr>
          <p:cNvSpPr/>
          <p:nvPr/>
        </p:nvSpPr>
        <p:spPr>
          <a:xfrm>
            <a:off x="6545942" y="1843314"/>
            <a:ext cx="972457" cy="957943"/>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Promote ATE </a:t>
            </a:r>
            <a:r>
              <a:rPr lang="en-GB" sz="900" dirty="0" err="1"/>
              <a:t>opps</a:t>
            </a:r>
            <a:endParaRPr lang="en-GB" sz="900" dirty="0"/>
          </a:p>
        </p:txBody>
      </p:sp>
      <p:sp>
        <p:nvSpPr>
          <p:cNvPr id="8" name="Oval 7">
            <a:extLst>
              <a:ext uri="{FF2B5EF4-FFF2-40B4-BE49-F238E27FC236}">
                <a16:creationId xmlns:a16="http://schemas.microsoft.com/office/drawing/2014/main" id="{DBB205FD-2F2F-C8E1-D20F-274BECCB1DBF}"/>
              </a:ext>
            </a:extLst>
          </p:cNvPr>
          <p:cNvSpPr/>
          <p:nvPr/>
        </p:nvSpPr>
        <p:spPr>
          <a:xfrm>
            <a:off x="7676856" y="1843314"/>
            <a:ext cx="972457" cy="957943"/>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Enthuse learners</a:t>
            </a:r>
          </a:p>
        </p:txBody>
      </p:sp>
      <p:sp>
        <p:nvSpPr>
          <p:cNvPr id="9" name="Oval 8">
            <a:extLst>
              <a:ext uri="{FF2B5EF4-FFF2-40B4-BE49-F238E27FC236}">
                <a16:creationId xmlns:a16="http://schemas.microsoft.com/office/drawing/2014/main" id="{773E93C5-77CA-11FE-0894-E9740F9E9BC0}"/>
              </a:ext>
            </a:extLst>
          </p:cNvPr>
          <p:cNvSpPr/>
          <p:nvPr/>
        </p:nvSpPr>
        <p:spPr>
          <a:xfrm>
            <a:off x="6545941" y="2926892"/>
            <a:ext cx="972457" cy="95794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Employer willing</a:t>
            </a:r>
          </a:p>
        </p:txBody>
      </p:sp>
      <p:sp>
        <p:nvSpPr>
          <p:cNvPr id="10" name="Oval 9">
            <a:extLst>
              <a:ext uri="{FF2B5EF4-FFF2-40B4-BE49-F238E27FC236}">
                <a16:creationId xmlns:a16="http://schemas.microsoft.com/office/drawing/2014/main" id="{185D39F2-3AEC-CDD0-E8AA-38F5B854AEB2}"/>
              </a:ext>
            </a:extLst>
          </p:cNvPr>
          <p:cNvSpPr/>
          <p:nvPr/>
        </p:nvSpPr>
        <p:spPr>
          <a:xfrm>
            <a:off x="6574368" y="3997366"/>
            <a:ext cx="972457" cy="957943"/>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Access to ATE options</a:t>
            </a:r>
          </a:p>
        </p:txBody>
      </p:sp>
      <p:sp>
        <p:nvSpPr>
          <p:cNvPr id="11" name="Oval 10">
            <a:extLst>
              <a:ext uri="{FF2B5EF4-FFF2-40B4-BE49-F238E27FC236}">
                <a16:creationId xmlns:a16="http://schemas.microsoft.com/office/drawing/2014/main" id="{A6C66389-001F-81F2-887F-03D465FCC1CD}"/>
              </a:ext>
            </a:extLst>
          </p:cNvPr>
          <p:cNvSpPr/>
          <p:nvPr/>
        </p:nvSpPr>
        <p:spPr>
          <a:xfrm>
            <a:off x="6574368" y="5091875"/>
            <a:ext cx="972457" cy="9579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Convert interest</a:t>
            </a:r>
          </a:p>
        </p:txBody>
      </p:sp>
      <p:sp>
        <p:nvSpPr>
          <p:cNvPr id="13" name="Oval 12">
            <a:extLst>
              <a:ext uri="{FF2B5EF4-FFF2-40B4-BE49-F238E27FC236}">
                <a16:creationId xmlns:a16="http://schemas.microsoft.com/office/drawing/2014/main" id="{B4D25069-51E4-93D2-83F5-F34D019E0A4A}"/>
              </a:ext>
            </a:extLst>
          </p:cNvPr>
          <p:cNvSpPr/>
          <p:nvPr/>
        </p:nvSpPr>
        <p:spPr>
          <a:xfrm>
            <a:off x="7676855" y="2920856"/>
            <a:ext cx="972457" cy="957943"/>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Access to ATE options</a:t>
            </a:r>
          </a:p>
        </p:txBody>
      </p:sp>
      <p:sp>
        <p:nvSpPr>
          <p:cNvPr id="16" name="Oval 15">
            <a:extLst>
              <a:ext uri="{FF2B5EF4-FFF2-40B4-BE49-F238E27FC236}">
                <a16:creationId xmlns:a16="http://schemas.microsoft.com/office/drawing/2014/main" id="{F539B39C-402A-4C24-E8C2-531BD4C92EC0}"/>
              </a:ext>
            </a:extLst>
          </p:cNvPr>
          <p:cNvSpPr/>
          <p:nvPr/>
        </p:nvSpPr>
        <p:spPr>
          <a:xfrm>
            <a:off x="7703608" y="3997366"/>
            <a:ext cx="972457" cy="957943"/>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Match skills levels</a:t>
            </a:r>
          </a:p>
        </p:txBody>
      </p:sp>
      <p:sp>
        <p:nvSpPr>
          <p:cNvPr id="17" name="Oval 16">
            <a:extLst>
              <a:ext uri="{FF2B5EF4-FFF2-40B4-BE49-F238E27FC236}">
                <a16:creationId xmlns:a16="http://schemas.microsoft.com/office/drawing/2014/main" id="{3BF7C469-6CA3-37DF-FECC-5526834835B6}"/>
              </a:ext>
            </a:extLst>
          </p:cNvPr>
          <p:cNvSpPr/>
          <p:nvPr/>
        </p:nvSpPr>
        <p:spPr>
          <a:xfrm>
            <a:off x="7700128" y="5091775"/>
            <a:ext cx="972457" cy="957943"/>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Access to ATE options</a:t>
            </a:r>
          </a:p>
        </p:txBody>
      </p:sp>
      <p:sp>
        <p:nvSpPr>
          <p:cNvPr id="18" name="Oval 17">
            <a:extLst>
              <a:ext uri="{FF2B5EF4-FFF2-40B4-BE49-F238E27FC236}">
                <a16:creationId xmlns:a16="http://schemas.microsoft.com/office/drawing/2014/main" id="{BB3DF38D-578F-3D1B-04E8-986C5265BB82}"/>
              </a:ext>
            </a:extLst>
          </p:cNvPr>
          <p:cNvSpPr/>
          <p:nvPr/>
        </p:nvSpPr>
        <p:spPr>
          <a:xfrm>
            <a:off x="8822412" y="5084375"/>
            <a:ext cx="972457" cy="95794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Employer willing</a:t>
            </a:r>
          </a:p>
        </p:txBody>
      </p:sp>
    </p:spTree>
    <p:extLst>
      <p:ext uri="{BB962C8B-B14F-4D97-AF65-F5344CB8AC3E}">
        <p14:creationId xmlns:p14="http://schemas.microsoft.com/office/powerpoint/2010/main" val="2119244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White arrows painted on the asphalt">
            <a:extLst>
              <a:ext uri="{FF2B5EF4-FFF2-40B4-BE49-F238E27FC236}">
                <a16:creationId xmlns:a16="http://schemas.microsoft.com/office/drawing/2014/main" id="{6BAFBDCD-34F7-CD22-4B3F-6867AFC9C2F3}"/>
              </a:ext>
            </a:extLst>
          </p:cNvPr>
          <p:cNvPicPr>
            <a:picLocks noChangeAspect="1"/>
          </p:cNvPicPr>
          <p:nvPr/>
        </p:nvPicPr>
        <p:blipFill rotWithShape="1">
          <a:blip r:embed="rId3">
            <a:duotone>
              <a:prstClr val="black"/>
              <a:prstClr val="white"/>
            </a:duotone>
          </a:blip>
          <a:srcRect l="18917" r="12830" b="-1"/>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5E64C95D-493F-7094-0B2C-A76F5EB1DDCC}"/>
              </a:ext>
            </a:extLst>
          </p:cNvPr>
          <p:cNvSpPr>
            <a:spLocks noGrp="1"/>
          </p:cNvSpPr>
          <p:nvPr>
            <p:ph type="title"/>
          </p:nvPr>
        </p:nvSpPr>
        <p:spPr>
          <a:xfrm>
            <a:off x="668866" y="1678666"/>
            <a:ext cx="5123515" cy="2369093"/>
          </a:xfrm>
        </p:spPr>
        <p:txBody>
          <a:bodyPr vert="horz" lIns="91440" tIns="45720" rIns="91440" bIns="45720" rtlCol="0" anchor="b">
            <a:normAutofit/>
          </a:bodyPr>
          <a:lstStyle/>
          <a:p>
            <a:pPr algn="r"/>
            <a:r>
              <a:rPr lang="en-US" sz="4800" dirty="0"/>
              <a:t>For more information</a:t>
            </a:r>
          </a:p>
        </p:txBody>
      </p:sp>
      <p:sp>
        <p:nvSpPr>
          <p:cNvPr id="3" name="Text Placeholder 2">
            <a:extLst>
              <a:ext uri="{FF2B5EF4-FFF2-40B4-BE49-F238E27FC236}">
                <a16:creationId xmlns:a16="http://schemas.microsoft.com/office/drawing/2014/main" id="{4A1C3251-BA04-8BC0-4C6E-DF5B84E9B746}"/>
              </a:ext>
            </a:extLst>
          </p:cNvPr>
          <p:cNvSpPr>
            <a:spLocks noGrp="1"/>
          </p:cNvSpPr>
          <p:nvPr>
            <p:ph type="body" idx="1"/>
          </p:nvPr>
        </p:nvSpPr>
        <p:spPr>
          <a:xfrm>
            <a:off x="677335" y="4050831"/>
            <a:ext cx="5113217" cy="1096901"/>
          </a:xfrm>
        </p:spPr>
        <p:txBody>
          <a:bodyPr vert="horz" lIns="91440" tIns="45720" rIns="91440" bIns="45720" rtlCol="0" anchor="t">
            <a:normAutofit/>
          </a:bodyPr>
          <a:lstStyle/>
          <a:p>
            <a:pPr algn="r"/>
            <a:r>
              <a:rPr lang="en-US" sz="1600">
                <a:hlinkClick r:id="rId4"/>
              </a:rPr>
              <a:t>david@littlelionresearch.co.uk</a:t>
            </a:r>
            <a:r>
              <a:rPr lang="en-US" sz="1600"/>
              <a:t> </a:t>
            </a:r>
          </a:p>
        </p:txBody>
      </p:sp>
      <p:cxnSp>
        <p:nvCxnSpPr>
          <p:cNvPr id="2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2">
            <a:extLst>
              <a:ext uri="{FF2B5EF4-FFF2-40B4-BE49-F238E27FC236}">
                <a16:creationId xmlns:a16="http://schemas.microsoft.com/office/drawing/2014/main" id="{124A2388-108F-090B-2907-0E8B7B4FE3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846" y="4938903"/>
            <a:ext cx="1980151" cy="1361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35941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61a6111-f60d-47f3-96ab-d52d0557a6d3">
      <UserInfo>
        <DisplayName>John Morris</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28F44AF01AB646A0D260A3C3E0B95D" ma:contentTypeVersion="4" ma:contentTypeDescription="Create a new document." ma:contentTypeScope="" ma:versionID="40a312e06d06cbf6e9db071a2c5f850e">
  <xsd:schema xmlns:xsd="http://www.w3.org/2001/XMLSchema" xmlns:xs="http://www.w3.org/2001/XMLSchema" xmlns:p="http://schemas.microsoft.com/office/2006/metadata/properties" xmlns:ns2="0454b0dd-5d36-4dca-bc72-179ef5401b3c" xmlns:ns3="461a6111-f60d-47f3-96ab-d52d0557a6d3" targetNamespace="http://schemas.microsoft.com/office/2006/metadata/properties" ma:root="true" ma:fieldsID="4f9f931ac6cbdfeb46385338b466f25c" ns2:_="" ns3:_="">
    <xsd:import namespace="0454b0dd-5d36-4dca-bc72-179ef5401b3c"/>
    <xsd:import namespace="461a6111-f60d-47f3-96ab-d52d0557a6d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54b0dd-5d36-4dca-bc72-179ef5401b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1a6111-f60d-47f3-96ab-d52d0557a6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A5D57F-53F3-4108-8DAA-92D5C4D12DF6}">
  <ds:schemaRefs>
    <ds:schemaRef ds:uri="http://schemas.microsoft.com/office/2006/metadata/properties"/>
    <ds:schemaRef ds:uri="http://schemas.microsoft.com/office/infopath/2007/PartnerControls"/>
    <ds:schemaRef ds:uri="461a6111-f60d-47f3-96ab-d52d0557a6d3"/>
  </ds:schemaRefs>
</ds:datastoreItem>
</file>

<file path=customXml/itemProps2.xml><?xml version="1.0" encoding="utf-8"?>
<ds:datastoreItem xmlns:ds="http://schemas.openxmlformats.org/officeDocument/2006/customXml" ds:itemID="{A138A18E-7F35-4733-ACA7-4E2ABBCE6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54b0dd-5d36-4dca-bc72-179ef5401b3c"/>
    <ds:schemaRef ds:uri="461a6111-f60d-47f3-96ab-d52d0557a6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4460F8-7C00-4834-A90E-1C8E2185CC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33</TotalTime>
  <Words>754</Words>
  <Application>Microsoft Office PowerPoint</Application>
  <PresentationFormat>Widescreen</PresentationFormat>
  <Paragraphs>67</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Trebuchet MS</vt:lpstr>
      <vt:lpstr>Wingdings 3</vt:lpstr>
      <vt:lpstr>Facet</vt:lpstr>
      <vt:lpstr>HEY LEP: Increasing the take-up of apprenticeships and technical education</vt:lpstr>
      <vt:lpstr>Aim of the research</vt:lpstr>
      <vt:lpstr>Our approach</vt:lpstr>
      <vt:lpstr>Issues identified</vt:lpstr>
      <vt:lpstr>Examples of recommendations</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HEY LEP: Increasing the take-up of apprenticeships and technical education</dc:title>
  <dc:creator>John Morris</dc:creator>
  <cp:lastModifiedBy>David Morris</cp:lastModifiedBy>
  <cp:revision>5</cp:revision>
  <dcterms:created xsi:type="dcterms:W3CDTF">2023-05-10T13:48:24Z</dcterms:created>
  <dcterms:modified xsi:type="dcterms:W3CDTF">2023-06-20T14:07:01Z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0x0101008E28F44AF01AB646A0D260A3C3E0B95D</vt:lpwstr>
  </property>
</Properties>
</file>